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13444538" cy="7562850"/>
  <p:notesSz cx="7772400" cy="10058400"/>
  <p:custDataLst>
    <p:tags r:id="rId15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00CC00"/>
    <a:srgbClr val="808080"/>
    <a:srgbClr val="0066FF"/>
    <a:srgbClr val="FFFF00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64" y="53"/>
      </p:cViewPr>
      <p:guideLst>
        <p:guide orient="horz" pos="2160"/>
        <p:guide pos="384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FEF1DA-A957-4901-8A3C-81F1985C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0837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5280F5F-0679-4899-A196-68D92356D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3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6A9A829D-0042-485B-8EBC-5C311560E501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19455B9F-29A7-48C4-B8A7-04711F23256A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3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63E2AAF2-CCBD-4F5D-AD81-5BC9C1588F5E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4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3AA43031-2686-4B32-8F2E-73399D8AC1A5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5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3332063F-4C24-4576-96F4-B094928F636D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6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136801B7-472D-4705-87FA-8353D4A6A5C2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7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AB45157E-9014-4A17-B7FC-45AE85935658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8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A31686C-CFD9-4F52-BE54-82C6D0013156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9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7B6663B7-0F35-4132-8A2F-676635C41D21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rPr>
              <a:pPr eaLnBrk="1"/>
              <a:t>11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1804" y="3914775"/>
            <a:ext cx="4369264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23472" y="3914775"/>
            <a:ext cx="4369262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675675" y="3889375"/>
            <a:ext cx="67773" cy="49213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2226" y="4080063"/>
            <a:ext cx="12212122" cy="1260475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72226" y="1581089"/>
            <a:ext cx="12212122" cy="2184823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0DE0-EAA2-438A-8D03-7E95C111E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22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0D25-EEE0-43F4-855B-C5784C869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1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7290" y="302865"/>
            <a:ext cx="3025021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228" y="302865"/>
            <a:ext cx="88509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D662-38DA-45F0-B964-F1F4EB2AF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2228" y="1680633"/>
            <a:ext cx="12100084" cy="5041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F234E70-1900-409F-8E55-DDE65C08C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</p:spTree>
    <p:extLst>
      <p:ext uri="{BB962C8B-B14F-4D97-AF65-F5344CB8AC3E}">
        <p14:creationId xmlns:p14="http://schemas.microsoft.com/office/powerpoint/2010/main" val="252677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08129" y="5422901"/>
            <a:ext cx="11652780" cy="4763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41" y="3865457"/>
            <a:ext cx="11651933" cy="151257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41" y="5468526"/>
            <a:ext cx="11651933" cy="1085945"/>
          </a:xfrm>
        </p:spPr>
        <p:txBody>
          <a:bodyPr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8609-57F0-4880-A967-BAA9A392D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6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2226" y="1680633"/>
            <a:ext cx="5969375" cy="504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834307" y="1680633"/>
            <a:ext cx="5969375" cy="504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39E-FE86-4F47-809F-50729F6F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28107" y="2405064"/>
            <a:ext cx="551082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1245" y="2405064"/>
            <a:ext cx="5512938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26" y="1543441"/>
            <a:ext cx="5940339" cy="840317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72226" y="2428202"/>
            <a:ext cx="5938005" cy="431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836642" y="2428202"/>
            <a:ext cx="5938005" cy="431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28" y="171426"/>
            <a:ext cx="1210008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834307" y="1543441"/>
            <a:ext cx="5940339" cy="840317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EAEF-F3F3-4A9D-99D7-228016295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1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1046-9A30-4DFB-B951-1C7754173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14028" y="6753226"/>
            <a:ext cx="349456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5948" y="6829426"/>
            <a:ext cx="7116202" cy="423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E75C-75C4-4E13-B010-3D0174CEF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0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72226" y="504191"/>
            <a:ext cx="9187102" cy="630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71367" y="1764665"/>
            <a:ext cx="2917465" cy="4117552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971366" y="504191"/>
            <a:ext cx="2912984" cy="1176443"/>
          </a:xfrm>
        </p:spPr>
        <p:txBody>
          <a:bodyPr tIns="100794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ADF1-0C8B-4C04-9967-20ED61280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2668" y="6840538"/>
            <a:ext cx="7779110" cy="4238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05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90" y="504191"/>
            <a:ext cx="3025021" cy="1176443"/>
          </a:xfrm>
        </p:spPr>
        <p:txBody>
          <a:bodyPr tIns="100794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228" y="504190"/>
            <a:ext cx="8850987" cy="6134312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290" y="1764666"/>
            <a:ext cx="3025021" cy="4873837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6396-90EB-4540-8391-078A15EB7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</a:p>
        </p:txBody>
      </p:sp>
    </p:spTree>
    <p:extLst>
      <p:ext uri="{BB962C8B-B14F-4D97-AF65-F5344CB8AC3E}">
        <p14:creationId xmlns:p14="http://schemas.microsoft.com/office/powerpoint/2010/main" val="40351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71381" y="1597026"/>
            <a:ext cx="12101779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8514028" y="6840538"/>
            <a:ext cx="3392903" cy="42386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08-2009   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22668" y="6829426"/>
            <a:ext cx="7677450" cy="42386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T101.06                           iteenchallenge.org                                    08-2009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2366519" y="6816726"/>
            <a:ext cx="895878" cy="504825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777274-4A25-4CA5-BCDF-A11C2F6C1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71381" y="168276"/>
            <a:ext cx="12101779" cy="1344613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600" kern="1200" spc="-11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9F9F9"/>
          </a:solidFill>
          <a:latin typeface="Constantia" pitchFamily="18" charset="0"/>
        </a:defRPr>
      </a:lvl9pPr>
    </p:titleStyle>
    <p:bodyStyle>
      <a:lvl1pPr marL="301625" indent="-301625" algn="l" rtl="0" eaLnBrk="0" fontAlgn="base" hangingPunct="0">
        <a:spcBef>
          <a:spcPts val="663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3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075" indent="-250825" algn="l" rtl="0" eaLnBrk="0" fontAlgn="base" hangingPunct="0">
        <a:spcBef>
          <a:spcPts val="325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700" indent="-250825" algn="l" rtl="0" eaLnBrk="0" fontAlgn="base" hangingPunct="0">
        <a:spcBef>
          <a:spcPts val="3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250825" algn="l" rtl="0" eaLnBrk="0" fontAlgn="base" hangingPunct="0">
        <a:spcBef>
          <a:spcPts val="37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c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teenchalleng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8E81E7BB-8925-4151-9818-958A6E1B5DAD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1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912144" y="685801"/>
            <a:ext cx="96012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TEEN </a:t>
            </a: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CHALLENGE</a:t>
            </a:r>
          </a:p>
          <a:p>
            <a:pPr algn="ctr"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</a:t>
            </a: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Fundamental </a:t>
            </a: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#1 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79069" y="2638425"/>
            <a:ext cx="6019800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8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vyface BT" pitchFamily="16" charset="0"/>
              </a:rPr>
              <a:t>INTEGRIDAD</a:t>
            </a:r>
            <a:endParaRPr lang="en-GB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oudyHvyface BT" pitchFamily="16" charset="0"/>
            </a:endParaRPr>
          </a:p>
        </p:txBody>
      </p:sp>
      <p:pic>
        <p:nvPicPr>
          <p:cNvPr id="13317" name="Picture 5" descr="images%5Cinteg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869" y="38576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55069" y="6753226"/>
            <a:ext cx="84582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       iteenchallenge.org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2186783" y="4314825"/>
            <a:ext cx="9070975" cy="2819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</a:t>
            </a:r>
            <a:r>
              <a:rPr lang="en-US" b="1" dirty="0" smtClean="0"/>
              <a:t>Para </a:t>
            </a:r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información</a:t>
            </a:r>
            <a:r>
              <a:rPr lang="en-US" b="1" dirty="0" smtClean="0"/>
              <a:t> </a:t>
            </a:r>
            <a:r>
              <a:rPr lang="en-US" b="1" dirty="0" err="1" smtClean="0"/>
              <a:t>recomendamos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lea </a:t>
            </a:r>
            <a:r>
              <a:rPr lang="en-US" b="1" dirty="0" err="1" smtClean="0"/>
              <a:t>capítulo</a:t>
            </a:r>
            <a:r>
              <a:rPr lang="en-US" b="1" dirty="0" smtClean="0"/>
              <a:t> 1, </a:t>
            </a:r>
            <a:r>
              <a:rPr lang="en-US" dirty="0" smtClean="0"/>
              <a:t>“</a:t>
            </a:r>
            <a:r>
              <a:rPr lang="en-US" dirty="0" err="1" smtClean="0"/>
              <a:t>Integridad</a:t>
            </a:r>
            <a:r>
              <a:rPr lang="en-US" dirty="0" smtClean="0"/>
              <a:t>,” en 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i="1" dirty="0" err="1" smtClean="0"/>
              <a:t>Nuestros</a:t>
            </a:r>
            <a:r>
              <a:rPr lang="en-US" i="1" dirty="0" smtClean="0"/>
              <a:t> </a:t>
            </a:r>
            <a:r>
              <a:rPr lang="en-US" i="1" dirty="0" err="1" smtClean="0"/>
              <a:t>Valores</a:t>
            </a:r>
            <a:r>
              <a:rPr lang="en-US" i="1" dirty="0" smtClean="0"/>
              <a:t> </a:t>
            </a:r>
            <a:r>
              <a:rPr lang="en-US" i="1" dirty="0" err="1" smtClean="0"/>
              <a:t>Fundamentales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Dr. Jerry Nance (</a:t>
            </a:r>
            <a:r>
              <a:rPr lang="en-US" dirty="0" err="1" smtClean="0"/>
              <a:t>Disponible</a:t>
            </a:r>
            <a:r>
              <a:rPr lang="en-US" dirty="0" smtClean="0"/>
              <a:t> en Teen Challenge USA y Global Teen Challenge).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3AF8F0B4-7D95-4201-AADC-943DCE3159CC}" type="slidenum">
              <a:rPr lang="en-GB" smtClean="0">
                <a:solidFill>
                  <a:schemeClr val="tx2"/>
                </a:solidFill>
              </a:rPr>
              <a:pPr eaLnBrk="1"/>
              <a:t>10</a:t>
            </a:fld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iteenchallenge.org                                    08-2009</a:t>
            </a:r>
          </a:p>
        </p:txBody>
      </p:sp>
      <p:pic>
        <p:nvPicPr>
          <p:cNvPr id="22533" name="Picture 5" descr="Core Values Cover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9" y="504826"/>
            <a:ext cx="26098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150269" y="1952625"/>
            <a:ext cx="90678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Global Teen Challenge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	www.globaltc.org</a:t>
            </a:r>
            <a:endParaRPr lang="en-US" sz="3600" b="1" dirty="0">
              <a:solidFill>
                <a:schemeClr val="tx2"/>
              </a:solidFill>
              <a:hlinkClick r:id="rId3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Materiales</a:t>
            </a:r>
            <a:r>
              <a:rPr lang="en-US" sz="3600" b="1" dirty="0">
                <a:solidFill>
                  <a:schemeClr val="tx2"/>
                </a:solidFill>
              </a:rPr>
              <a:t> de </a:t>
            </a:r>
            <a:r>
              <a:rPr lang="en-US" sz="3600" b="1" dirty="0" err="1">
                <a:solidFill>
                  <a:schemeClr val="tx2"/>
                </a:solidFill>
              </a:rPr>
              <a:t>entrenamiento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para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este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curso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están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disponibles</a:t>
            </a:r>
            <a:r>
              <a:rPr lang="en-US" sz="3600" b="1" dirty="0">
                <a:solidFill>
                  <a:schemeClr val="tx2"/>
                </a:solidFill>
              </a:rPr>
              <a:t> en la </a:t>
            </a:r>
            <a:r>
              <a:rPr lang="en-US" sz="3600" b="1" dirty="0" err="1">
                <a:solidFill>
                  <a:schemeClr val="tx2"/>
                </a:solidFill>
              </a:rPr>
              <a:t>siguiente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dirección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electrónica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  <a:endParaRPr lang="en-US" sz="3600" b="1" dirty="0">
              <a:solidFill>
                <a:schemeClr val="tx2"/>
              </a:solidFill>
              <a:hlinkClick r:id="rId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	www.iTeenChallenge.org 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782" y="301625"/>
            <a:ext cx="9067800" cy="111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b="1" u="sng" dirty="0" err="1">
                <a:solidFill>
                  <a:schemeClr val="accent2"/>
                </a:solidFill>
                <a:latin typeface="AvantGarde Bk BT" pitchFamily="34" charset="0"/>
              </a:rPr>
              <a:t>Escribe</a:t>
            </a:r>
            <a:r>
              <a:rPr sz="6600" b="1" u="sng" dirty="0">
                <a:solidFill>
                  <a:schemeClr val="accent2"/>
                </a:solidFill>
                <a:latin typeface="AvantGarde Bk BT" pitchFamily="34" charset="0"/>
              </a:rPr>
              <a:t> a: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C218FE0D-BEE1-46FA-9BBB-B61C1A05270F}" type="slidenum">
              <a:rPr lang="en-GB" smtClean="0">
                <a:solidFill>
                  <a:schemeClr val="tx2"/>
                </a:solidFill>
              </a:rPr>
              <a:pPr eaLnBrk="1"/>
              <a:t>11</a:t>
            </a:fld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iteenchallenge.org                                    08-2009</a:t>
            </a:r>
          </a:p>
        </p:txBody>
      </p:sp>
      <p:pic>
        <p:nvPicPr>
          <p:cNvPr id="23558" name="Picture 5" descr="Z GTC-cle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69" y="1393826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186783" y="4117976"/>
            <a:ext cx="9070975" cy="263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dirty="0"/>
              <a:t>--</a:t>
            </a:r>
            <a:r>
              <a:rPr lang="en-US" sz="4400" dirty="0" err="1"/>
              <a:t>Viviendo</a:t>
            </a:r>
            <a:r>
              <a:rPr lang="en-US" sz="4400" dirty="0"/>
              <a:t> y  </a:t>
            </a:r>
            <a:r>
              <a:rPr lang="en-US" sz="4400" dirty="0" err="1"/>
              <a:t>trabajando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con </a:t>
            </a:r>
            <a:r>
              <a:rPr lang="en-US" sz="4400" dirty="0" err="1"/>
              <a:t>excelencia</a:t>
            </a:r>
            <a:endParaRPr lang="en-US" sz="44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832DF52B-6BDF-4D51-947F-E555BEC2FA1D}" type="slidenum">
              <a:rPr lang="zh-CN" altLang="en-US" smtClean="0">
                <a:solidFill>
                  <a:schemeClr val="tx2"/>
                </a:solidFill>
                <a:ea typeface="宋体" charset="-122"/>
              </a:rPr>
              <a:pPr eaLnBrk="1"/>
              <a:t>2</a:t>
            </a:fld>
            <a:endParaRPr lang="en-US" altLang="zh-CN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186783" y="303213"/>
            <a:ext cx="9070975" cy="27162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dirty="0"/>
              <a:t>Valor Fundamental de</a:t>
            </a:r>
            <a:br>
              <a:rPr sz="6000" dirty="0"/>
            </a:br>
            <a:r>
              <a:rPr lang="en-US" sz="6000" dirty="0"/>
              <a:t>Teen Challenge #</a:t>
            </a:r>
            <a:r>
              <a:rPr sz="6700" dirty="0"/>
              <a:t>1</a:t>
            </a:r>
            <a:r>
              <a:rPr sz="6000" dirty="0"/>
              <a:t/>
            </a:r>
            <a:br>
              <a:rPr sz="6000" dirty="0"/>
            </a:br>
            <a:r>
              <a:rPr sz="6000" dirty="0" err="1"/>
              <a:t>Integridad</a:t>
            </a:r>
            <a:endParaRPr sz="60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2150269" y="6829426"/>
            <a:ext cx="81534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          iteenchallenge.org                                    08-2009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65640582-444A-4A91-ACFC-03941521FB66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3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912144" y="485776"/>
            <a:ext cx="80010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>
                <a:srgbClr val="FFFFFF"/>
              </a:buClr>
              <a:buSzPct val="100000"/>
              <a:buFont typeface="Wingdings" pitchFamily="2" charset="2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26545" y="1828800"/>
            <a:ext cx="85439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623888" indent="-623888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 err="1">
                <a:solidFill>
                  <a:srgbClr val="FFFFFF"/>
                </a:solidFill>
              </a:rPr>
              <a:t>Consistentemente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haciendo</a:t>
            </a:r>
            <a:r>
              <a:rPr lang="en-GB" sz="4000" dirty="0">
                <a:solidFill>
                  <a:srgbClr val="FFFFFF"/>
                </a:solidFill>
              </a:rPr>
              <a:t> lo </a:t>
            </a:r>
            <a:r>
              <a:rPr lang="en-GB" sz="4000" dirty="0" err="1">
                <a:solidFill>
                  <a:srgbClr val="FFFFFF"/>
                </a:solidFill>
              </a:rPr>
              <a:t>que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es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990033"/>
                </a:solidFill>
              </a:rPr>
              <a:t>correcto</a:t>
            </a:r>
            <a:r>
              <a:rPr lang="en-GB" sz="4000" u="sng" dirty="0">
                <a:solidFill>
                  <a:srgbClr val="990033"/>
                </a:solidFill>
              </a:rPr>
              <a:t>.</a:t>
            </a:r>
            <a:endParaRPr lang="en-GB" sz="4000" dirty="0">
              <a:solidFill>
                <a:srgbClr val="990033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u="sng" dirty="0" err="1">
                <a:solidFill>
                  <a:srgbClr val="990033"/>
                </a:solidFill>
              </a:rPr>
              <a:t>Siempre</a:t>
            </a:r>
            <a:r>
              <a:rPr lang="en-GB" sz="4000" dirty="0">
                <a:solidFill>
                  <a:srgbClr val="990033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haciendo</a:t>
            </a:r>
            <a:r>
              <a:rPr lang="en-GB" sz="4000" dirty="0">
                <a:solidFill>
                  <a:srgbClr val="FFFFFF"/>
                </a:solidFill>
              </a:rPr>
              <a:t> lo </a:t>
            </a:r>
            <a:r>
              <a:rPr lang="en-GB" sz="4000" dirty="0" err="1">
                <a:solidFill>
                  <a:srgbClr val="FFFFFF"/>
                </a:solidFill>
              </a:rPr>
              <a:t>correcto</a:t>
            </a:r>
            <a:r>
              <a:rPr lang="en-GB" sz="4000" dirty="0">
                <a:solidFill>
                  <a:srgbClr val="FFFFFF"/>
                </a:solidFill>
              </a:rPr>
              <a:t> no </a:t>
            </a:r>
            <a:r>
              <a:rPr lang="en-GB" sz="4000" dirty="0" err="1">
                <a:solidFill>
                  <a:srgbClr val="FFFFFF"/>
                </a:solidFill>
              </a:rPr>
              <a:t>importa</a:t>
            </a:r>
            <a:r>
              <a:rPr lang="en-GB" sz="4000" dirty="0">
                <a:solidFill>
                  <a:srgbClr val="FFFFFF"/>
                </a:solidFill>
              </a:rPr>
              <a:t> lo </a:t>
            </a:r>
            <a:r>
              <a:rPr lang="en-GB" sz="4000" dirty="0" err="1">
                <a:solidFill>
                  <a:srgbClr val="FFFFFF"/>
                </a:solidFill>
              </a:rPr>
              <a:t>que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suceda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  <a:endParaRPr lang="en-GB" sz="4000" dirty="0">
              <a:solidFill>
                <a:srgbClr val="FFFFFF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 err="1">
                <a:solidFill>
                  <a:srgbClr val="FFFFFF"/>
                </a:solidFill>
              </a:rPr>
              <a:t>Ser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í</a:t>
            </a:r>
            <a:r>
              <a:rPr lang="en-GB" sz="4000" dirty="0" err="1">
                <a:solidFill>
                  <a:srgbClr val="FFFFFF"/>
                </a:solidFill>
              </a:rPr>
              <a:t>ntegro</a:t>
            </a:r>
            <a:r>
              <a:rPr lang="en-GB" sz="4000" dirty="0">
                <a:solidFill>
                  <a:srgbClr val="FFFFFF"/>
                </a:solidFill>
              </a:rPr>
              <a:t>, </a:t>
            </a:r>
            <a:r>
              <a:rPr lang="en-GB" sz="4000" dirty="0" err="1">
                <a:solidFill>
                  <a:srgbClr val="FFFFFF"/>
                </a:solidFill>
              </a:rPr>
              <a:t>absoluto</a:t>
            </a:r>
            <a:r>
              <a:rPr lang="en-GB" sz="4000" dirty="0">
                <a:solidFill>
                  <a:srgbClr val="FFFFFF"/>
                </a:solidFill>
              </a:rPr>
              <a:t>, </a:t>
            </a:r>
            <a:r>
              <a:rPr lang="en-GB" sz="4000" dirty="0" err="1">
                <a:solidFill>
                  <a:srgbClr val="FFFFFF"/>
                </a:solidFill>
              </a:rPr>
              <a:t>tener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990033"/>
                </a:solidFill>
              </a:rPr>
              <a:t>honestidad</a:t>
            </a:r>
            <a:r>
              <a:rPr lang="en-GB" sz="4000" dirty="0">
                <a:solidFill>
                  <a:srgbClr val="FFFFFF"/>
                </a:solidFill>
              </a:rPr>
              <a:t>, </a:t>
            </a:r>
            <a:r>
              <a:rPr lang="en-GB" sz="4000" dirty="0" err="1">
                <a:solidFill>
                  <a:srgbClr val="FFFFFF"/>
                </a:solidFill>
              </a:rPr>
              <a:t>ser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confiable</a:t>
            </a:r>
            <a:r>
              <a:rPr lang="en-GB" sz="4000" dirty="0">
                <a:solidFill>
                  <a:srgbClr val="FFFFFF"/>
                </a:solidFill>
              </a:rPr>
              <a:t>, y </a:t>
            </a:r>
            <a:r>
              <a:rPr lang="en-GB" sz="4000" dirty="0" err="1">
                <a:solidFill>
                  <a:srgbClr val="FFFFFF"/>
                </a:solidFill>
              </a:rPr>
              <a:t>aferrado</a:t>
            </a:r>
            <a:r>
              <a:rPr lang="en-GB" sz="4000" dirty="0">
                <a:solidFill>
                  <a:srgbClr val="FFFFFF"/>
                </a:solidFill>
              </a:rPr>
              <a:t> a </a:t>
            </a:r>
            <a:r>
              <a:rPr lang="en-GB" sz="4000" dirty="0" err="1">
                <a:solidFill>
                  <a:srgbClr val="FFFFFF"/>
                </a:solidFill>
              </a:rPr>
              <a:t>principios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morales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77724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iteenchallenge.org     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5DE70D53-F851-49A8-9591-C9FC30427335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4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5470" y="276226"/>
            <a:ext cx="99155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n-GB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Cómo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aparece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GB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</a:t>
            </a:r>
            <a:r>
              <a:rPr lang="en-GB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vida</a:t>
            </a: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31269" y="1800226"/>
            <a:ext cx="8915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68313" indent="-468313" eaLnBrk="0"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736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integridad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e</a:t>
            </a:r>
            <a:r>
              <a:rPr lang="en-GB" sz="3400" dirty="0" err="1">
                <a:solidFill>
                  <a:srgbClr val="FFFFFF"/>
                </a:solidFill>
              </a:rPr>
              <a:t>s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una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consistente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confianza</a:t>
            </a:r>
            <a:r>
              <a:rPr lang="en-GB" sz="3400" u="sng" dirty="0">
                <a:solidFill>
                  <a:srgbClr val="990033"/>
                </a:solidFill>
              </a:rPr>
              <a:t> </a:t>
            </a:r>
            <a:r>
              <a:rPr lang="en-GB" sz="3400" u="sng" dirty="0"/>
              <a:t>en Dios.</a:t>
            </a:r>
            <a:r>
              <a:rPr lang="en-GB" sz="3400" dirty="0">
                <a:solidFill>
                  <a:srgbClr val="FFFFFF"/>
                </a:solidFill>
              </a:rPr>
              <a:t>	</a:t>
            </a:r>
            <a:r>
              <a:rPr lang="en-GB" sz="3400" dirty="0">
                <a:solidFill>
                  <a:srgbClr val="FFFF00"/>
                </a:solidFill>
              </a:rPr>
              <a:t>Job 2:3, 9, 10</a:t>
            </a: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integridad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es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una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consistente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confesión</a:t>
            </a:r>
            <a:r>
              <a:rPr lang="en-GB" sz="3400" dirty="0">
                <a:solidFill>
                  <a:srgbClr val="FFFFFF"/>
                </a:solidFill>
              </a:rPr>
              <a:t> de </a:t>
            </a:r>
            <a:r>
              <a:rPr lang="en-GB" sz="3400" dirty="0" err="1">
                <a:solidFill>
                  <a:srgbClr val="FFFFFF"/>
                </a:solidFill>
              </a:rPr>
              <a:t>pecado</a:t>
            </a:r>
            <a:r>
              <a:rPr lang="en-GB" sz="3400" dirty="0">
                <a:solidFill>
                  <a:srgbClr val="FFFFFF"/>
                </a:solidFill>
              </a:rPr>
              <a:t>.  </a:t>
            </a:r>
            <a:r>
              <a:rPr lang="en-GB" sz="3400" dirty="0">
                <a:solidFill>
                  <a:srgbClr val="FFFFFF"/>
                </a:solidFill>
              </a:rPr>
              <a:t>	</a:t>
            </a:r>
            <a:r>
              <a:rPr lang="en-GB" sz="3400" dirty="0" err="1">
                <a:solidFill>
                  <a:srgbClr val="FFFF00"/>
                </a:solidFill>
              </a:rPr>
              <a:t>Salmos</a:t>
            </a:r>
            <a:r>
              <a:rPr lang="en-GB" sz="3400" dirty="0">
                <a:solidFill>
                  <a:srgbClr val="FFFF00"/>
                </a:solidFill>
              </a:rPr>
              <a:t> </a:t>
            </a:r>
            <a:r>
              <a:rPr lang="en-GB" sz="3400" dirty="0">
                <a:solidFill>
                  <a:srgbClr val="FFFF00"/>
                </a:solidFill>
              </a:rPr>
              <a:t>41:4, 12</a:t>
            </a: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integridad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es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>
                <a:solidFill>
                  <a:srgbClr val="FFFFFF"/>
                </a:solidFill>
              </a:rPr>
              <a:t>un </a:t>
            </a:r>
            <a:r>
              <a:rPr lang="en-GB" sz="3400" dirty="0" err="1">
                <a:solidFill>
                  <a:srgbClr val="FFFFFF"/>
                </a:solidFill>
              </a:rPr>
              <a:t>consistente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vivir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según</a:t>
            </a:r>
            <a:r>
              <a:rPr lang="en-GB" sz="3400" dirty="0">
                <a:solidFill>
                  <a:srgbClr val="FFFFFF"/>
                </a:solidFill>
              </a:rPr>
              <a:t> la </a:t>
            </a:r>
            <a:r>
              <a:rPr lang="en-GB" sz="3400" dirty="0" err="1">
                <a:solidFill>
                  <a:srgbClr val="FFFFFF"/>
                </a:solidFill>
              </a:rPr>
              <a:t>Palabra</a:t>
            </a:r>
            <a:r>
              <a:rPr lang="en-GB" sz="3400" dirty="0">
                <a:solidFill>
                  <a:srgbClr val="FFFFFF"/>
                </a:solidFill>
              </a:rPr>
              <a:t> de Dios. </a:t>
            </a:r>
            <a:r>
              <a:rPr lang="en-GB" sz="3400" dirty="0">
                <a:solidFill>
                  <a:srgbClr val="FFFF00"/>
                </a:solidFill>
              </a:rPr>
              <a:t>Marcos </a:t>
            </a:r>
            <a:r>
              <a:rPr lang="en-GB" sz="3400" dirty="0">
                <a:solidFill>
                  <a:srgbClr val="FFFF00"/>
                </a:solidFill>
              </a:rPr>
              <a:t>12:14 </a:t>
            </a: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integridad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es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ser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consistentemente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honrado</a:t>
            </a:r>
            <a:r>
              <a:rPr lang="en-GB" sz="3400" dirty="0">
                <a:solidFill>
                  <a:srgbClr val="FFFFFF"/>
                </a:solidFill>
              </a:rPr>
              <a:t> y </a:t>
            </a:r>
            <a:r>
              <a:rPr lang="en-GB" sz="3400" dirty="0" err="1">
                <a:solidFill>
                  <a:srgbClr val="FFFFFF"/>
                </a:solidFill>
              </a:rPr>
              <a:t>confiable</a:t>
            </a:r>
            <a:r>
              <a:rPr lang="en-GB" sz="3400" dirty="0">
                <a:solidFill>
                  <a:srgbClr val="FFFFFF"/>
                </a:solidFill>
              </a:rPr>
              <a:t>.  </a:t>
            </a:r>
            <a:r>
              <a:rPr lang="en-GB" sz="3400" dirty="0">
                <a:solidFill>
                  <a:srgbClr val="FFFF00"/>
                </a:solidFill>
              </a:rPr>
              <a:t>Daniel 6:4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80772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iteenchallenge.org  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BAD53ADF-A3A6-4D6F-8C49-D031F151B926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5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683545" y="428625"/>
            <a:ext cx="869632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rabicPeriod" startAt="3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tan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importante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55070" y="1800225"/>
            <a:ext cx="93059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50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  </a:t>
            </a: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</a:t>
            </a:r>
            <a:r>
              <a:rPr lang="en-GB" sz="3400" dirty="0" err="1">
                <a:solidFill>
                  <a:srgbClr val="FFFFFF"/>
                </a:solidFill>
              </a:rPr>
              <a:t>ntegridad</a:t>
            </a:r>
            <a:r>
              <a:rPr lang="en-GB" sz="3400" dirty="0">
                <a:solidFill>
                  <a:srgbClr val="00FF00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agrada</a:t>
            </a:r>
            <a:r>
              <a:rPr lang="en-GB" sz="3400" dirty="0">
                <a:solidFill>
                  <a:srgbClr val="00FF00"/>
                </a:solidFill>
              </a:rPr>
              <a:t> </a:t>
            </a:r>
            <a:r>
              <a:rPr lang="en-GB" sz="3400" dirty="0"/>
              <a:t>a Dios. </a:t>
            </a:r>
            <a:r>
              <a:rPr lang="en-GB" sz="3400" dirty="0">
                <a:solidFill>
                  <a:srgbClr val="FFFF00"/>
                </a:solidFill>
              </a:rPr>
              <a:t>1 </a:t>
            </a:r>
            <a:r>
              <a:rPr lang="en-GB" sz="3400" dirty="0" err="1">
                <a:solidFill>
                  <a:srgbClr val="FFFF00"/>
                </a:solidFill>
              </a:rPr>
              <a:t>Crónicas</a:t>
            </a:r>
            <a:r>
              <a:rPr lang="en-GB" sz="3400" dirty="0">
                <a:solidFill>
                  <a:srgbClr val="FFFF00"/>
                </a:solidFill>
              </a:rPr>
              <a:t> </a:t>
            </a:r>
            <a:r>
              <a:rPr lang="en-GB" sz="3400" dirty="0">
                <a:solidFill>
                  <a:srgbClr val="FFFF00"/>
                </a:solidFill>
              </a:rPr>
              <a:t>29:17</a:t>
            </a:r>
          </a:p>
          <a:p>
            <a:pPr eaLnBrk="1">
              <a:spcAft>
                <a:spcPts val="50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  </a:t>
            </a: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integridad</a:t>
            </a:r>
            <a:r>
              <a:rPr lang="en-GB" sz="3400" dirty="0">
                <a:solidFill>
                  <a:srgbClr val="FFFFFF"/>
                </a:solidFill>
              </a:rPr>
              <a:t> le </a:t>
            </a:r>
            <a:r>
              <a:rPr lang="en-GB" sz="3400" u="sng" dirty="0" err="1">
                <a:solidFill>
                  <a:srgbClr val="990033"/>
                </a:solidFill>
              </a:rPr>
              <a:t>protege</a:t>
            </a:r>
            <a:r>
              <a:rPr lang="en-GB" sz="3400" u="sng" dirty="0">
                <a:solidFill>
                  <a:srgbClr val="990033"/>
                </a:solidFill>
              </a:rPr>
              <a:t>.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00"/>
                </a:solidFill>
              </a:rPr>
              <a:t>Proverbios</a:t>
            </a:r>
            <a:r>
              <a:rPr lang="en-GB" sz="3400" dirty="0">
                <a:solidFill>
                  <a:srgbClr val="FFFF00"/>
                </a:solidFill>
              </a:rPr>
              <a:t> </a:t>
            </a:r>
            <a:r>
              <a:rPr lang="en-GB" sz="3400" dirty="0">
                <a:solidFill>
                  <a:srgbClr val="FFFF00"/>
                </a:solidFill>
              </a:rPr>
              <a:t>10:9</a:t>
            </a:r>
          </a:p>
          <a:p>
            <a:pPr eaLnBrk="1">
              <a:spcAft>
                <a:spcPts val="50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>
                <a:solidFill>
                  <a:srgbClr val="FFFFFF"/>
                </a:solidFill>
              </a:rPr>
              <a:t>La </a:t>
            </a:r>
            <a:r>
              <a:rPr lang="en-GB" sz="3400" dirty="0" err="1">
                <a:solidFill>
                  <a:srgbClr val="FFFFFF"/>
                </a:solidFill>
              </a:rPr>
              <a:t>i</a:t>
            </a:r>
            <a:r>
              <a:rPr lang="en-GB" sz="3400" dirty="0" err="1">
                <a:solidFill>
                  <a:srgbClr val="FFFFFF"/>
                </a:solidFill>
              </a:rPr>
              <a:t>ntegridad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dirty="0" err="1">
                <a:solidFill>
                  <a:srgbClr val="FFFFFF"/>
                </a:solidFill>
              </a:rPr>
              <a:t>provee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  <a:r>
              <a:rPr lang="en-GB" sz="3400" u="sng" dirty="0" err="1">
                <a:solidFill>
                  <a:srgbClr val="990033"/>
                </a:solidFill>
              </a:rPr>
              <a:t>dirección</a:t>
            </a:r>
            <a:r>
              <a:rPr lang="en-GB" sz="3400" dirty="0">
                <a:solidFill>
                  <a:srgbClr val="990033"/>
                </a:solidFill>
              </a:rPr>
              <a:t>.</a:t>
            </a:r>
            <a:r>
              <a:rPr lang="en-GB" sz="3400" dirty="0">
                <a:solidFill>
                  <a:srgbClr val="00FF00"/>
                </a:solidFill>
              </a:rPr>
              <a:t>  </a:t>
            </a:r>
            <a:r>
              <a:rPr lang="en-GB" sz="3400" dirty="0" err="1">
                <a:solidFill>
                  <a:srgbClr val="FFFF00"/>
                </a:solidFill>
              </a:rPr>
              <a:t>Proverbios</a:t>
            </a:r>
            <a:r>
              <a:rPr lang="en-GB" sz="3400" dirty="0">
                <a:solidFill>
                  <a:srgbClr val="FFFF00"/>
                </a:solidFill>
              </a:rPr>
              <a:t> </a:t>
            </a:r>
            <a:r>
              <a:rPr lang="en-GB" sz="3400" dirty="0">
                <a:solidFill>
                  <a:srgbClr val="FFFF00"/>
                </a:solidFill>
              </a:rPr>
              <a:t>11:3</a:t>
            </a:r>
            <a:r>
              <a:rPr lang="en-GB" sz="3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83058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  iteenchallenge.org     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6C53DE7-E919-4FB3-903B-AC1B766D41E3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6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912144" y="339725"/>
            <a:ext cx="777240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>
                <a:srgbClr val="FFFFFF"/>
              </a:buClr>
              <a:buSzPct val="100000"/>
              <a:buFont typeface="Wingdings" pitchFamily="2" charset="2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Cómo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puedo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desarrollar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97944" y="1724025"/>
            <a:ext cx="91630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9438" indent="-579438" eaLnBrk="0"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98107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dirty="0" err="1">
                <a:solidFill>
                  <a:srgbClr val="FFFFFF"/>
                </a:solidFill>
              </a:rPr>
              <a:t>Llegar</a:t>
            </a:r>
            <a:r>
              <a:rPr lang="en-GB" sz="3200" dirty="0">
                <a:solidFill>
                  <a:srgbClr val="FFFFFF"/>
                </a:solidFill>
              </a:rPr>
              <a:t> a </a:t>
            </a:r>
            <a:r>
              <a:rPr lang="en-GB" sz="3200" u="sng" dirty="0" err="1">
                <a:solidFill>
                  <a:srgbClr val="990033"/>
                </a:solidFill>
              </a:rPr>
              <a:t>conocer</a:t>
            </a:r>
            <a:r>
              <a:rPr lang="en-GB" sz="3200" dirty="0">
                <a:solidFill>
                  <a:srgbClr val="990033"/>
                </a:solidFill>
              </a:rPr>
              <a:t> </a:t>
            </a:r>
            <a:r>
              <a:rPr lang="en-GB" sz="3200" dirty="0">
                <a:solidFill>
                  <a:srgbClr val="FFFFFF"/>
                </a:solidFill>
              </a:rPr>
              <a:t>a Dios y </a:t>
            </a:r>
            <a:r>
              <a:rPr lang="en-GB" sz="3200" dirty="0" err="1">
                <a:solidFill>
                  <a:srgbClr val="FFFFFF"/>
                </a:solidFill>
              </a:rPr>
              <a:t>su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Palabra</a:t>
            </a:r>
            <a:r>
              <a:rPr lang="en-GB" sz="3200" dirty="0">
                <a:solidFill>
                  <a:srgbClr val="FFFFFF"/>
                </a:solidFill>
              </a:rPr>
              <a:t>.   </a:t>
            </a:r>
            <a:endParaRPr lang="en-GB" sz="3200" dirty="0">
              <a:solidFill>
                <a:srgbClr val="FFFFFF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u="sng" dirty="0" err="1">
                <a:solidFill>
                  <a:srgbClr val="990033"/>
                </a:solidFill>
              </a:rPr>
              <a:t>Confiar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FFFF"/>
                </a:solidFill>
              </a:rPr>
              <a:t>en Dios y </a:t>
            </a:r>
            <a:r>
              <a:rPr lang="en-GB" sz="3200" dirty="0" err="1">
                <a:solidFill>
                  <a:srgbClr val="FFFFFF"/>
                </a:solidFill>
              </a:rPr>
              <a:t>su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Palabra</a:t>
            </a:r>
            <a:r>
              <a:rPr lang="en-GB" sz="3200" dirty="0">
                <a:solidFill>
                  <a:srgbClr val="FFFFFF"/>
                </a:solidFill>
              </a:rPr>
              <a:t>.</a:t>
            </a:r>
            <a:endParaRPr lang="en-GB" sz="3200" dirty="0">
              <a:solidFill>
                <a:srgbClr val="FFFFFF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dirty="0" err="1">
                <a:solidFill>
                  <a:srgbClr val="FFFFFF"/>
                </a:solidFill>
              </a:rPr>
              <a:t>Consistentemente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seguir</a:t>
            </a:r>
            <a:r>
              <a:rPr lang="en-GB" sz="3200" dirty="0">
                <a:solidFill>
                  <a:srgbClr val="FFFFFF"/>
                </a:solidFill>
              </a:rPr>
              <a:t> los </a:t>
            </a:r>
            <a:r>
              <a:rPr lang="en-GB" sz="3200" u="sng" dirty="0" err="1">
                <a:solidFill>
                  <a:srgbClr val="990033"/>
                </a:solidFill>
              </a:rPr>
              <a:t>principios</a:t>
            </a:r>
            <a:r>
              <a:rPr lang="en-GB" sz="3200" dirty="0">
                <a:solidFill>
                  <a:srgbClr val="00FF00"/>
                </a:solidFill>
              </a:rPr>
              <a:t> </a:t>
            </a:r>
            <a:r>
              <a:rPr lang="en-GB" sz="3200" dirty="0">
                <a:solidFill>
                  <a:srgbClr val="FFFFFF"/>
                </a:solidFill>
              </a:rPr>
              <a:t>de                                  la </a:t>
            </a:r>
            <a:r>
              <a:rPr lang="en-GB" sz="3200" dirty="0" err="1">
                <a:solidFill>
                  <a:srgbClr val="FFFFFF"/>
                </a:solidFill>
              </a:rPr>
              <a:t>Palabra</a:t>
            </a:r>
            <a:r>
              <a:rPr lang="en-GB" sz="3200" dirty="0">
                <a:solidFill>
                  <a:srgbClr val="FFFFFF"/>
                </a:solidFill>
              </a:rPr>
              <a:t> de Dios.  </a:t>
            </a:r>
            <a:r>
              <a:rPr lang="en-GB" sz="3200" dirty="0">
                <a:solidFill>
                  <a:srgbClr val="FFFF00"/>
                </a:solidFill>
              </a:rPr>
              <a:t>Hechos </a:t>
            </a:r>
            <a:r>
              <a:rPr lang="en-GB" sz="3200" dirty="0">
                <a:solidFill>
                  <a:srgbClr val="FFFF00"/>
                </a:solidFill>
              </a:rPr>
              <a:t>4</a:t>
            </a: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dirty="0" err="1">
                <a:solidFill>
                  <a:srgbClr val="FFFFFF"/>
                </a:solidFill>
              </a:rPr>
              <a:t>Siempre</a:t>
            </a:r>
            <a:r>
              <a:rPr lang="en-GB" sz="3200" dirty="0">
                <a:solidFill>
                  <a:srgbClr val="FFFFFF"/>
                </a:solidFill>
              </a:rPr>
              <a:t> sea </a:t>
            </a:r>
            <a:r>
              <a:rPr lang="en-GB" sz="3200" u="sng" dirty="0" err="1">
                <a:solidFill>
                  <a:srgbClr val="990033"/>
                </a:solidFill>
              </a:rPr>
              <a:t>honrado</a:t>
            </a:r>
            <a:r>
              <a:rPr lang="en-GB" sz="3200" dirty="0">
                <a:solidFill>
                  <a:srgbClr val="FFFFFF"/>
                </a:solidFill>
              </a:rPr>
              <a:t>, y </a:t>
            </a:r>
            <a:r>
              <a:rPr lang="en-GB" sz="3200" dirty="0" err="1">
                <a:solidFill>
                  <a:srgbClr val="FFFFFF"/>
                </a:solidFill>
              </a:rPr>
              <a:t>admite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si</a:t>
            </a:r>
            <a:r>
              <a:rPr lang="en-GB" sz="3200" dirty="0">
                <a:solidFill>
                  <a:srgbClr val="FFFFFF"/>
                </a:solidFill>
              </a:rPr>
              <a:t> ha </a:t>
            </a:r>
            <a:r>
              <a:rPr lang="en-GB" sz="3200" u="sng" dirty="0" err="1">
                <a:solidFill>
                  <a:srgbClr val="990033"/>
                </a:solidFill>
              </a:rPr>
              <a:t>fallado</a:t>
            </a:r>
            <a:r>
              <a:rPr lang="en-GB" sz="3200" dirty="0">
                <a:solidFill>
                  <a:srgbClr val="FFFFFF"/>
                </a:solidFill>
              </a:rPr>
              <a:t>.</a:t>
            </a:r>
            <a:endParaRPr lang="en-GB" sz="3200" dirty="0">
              <a:solidFill>
                <a:srgbClr val="FFFFFF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dirty="0" err="1">
                <a:solidFill>
                  <a:srgbClr val="FFFFFF"/>
                </a:solidFill>
              </a:rPr>
              <a:t>Cumple</a:t>
            </a:r>
            <a:r>
              <a:rPr lang="en-GB" sz="3200" dirty="0">
                <a:solidFill>
                  <a:srgbClr val="FFFFFF"/>
                </a:solidFill>
              </a:rPr>
              <a:t> con sus </a:t>
            </a:r>
            <a:r>
              <a:rPr lang="en-GB" sz="3200" u="sng" dirty="0" err="1">
                <a:solidFill>
                  <a:srgbClr val="990033"/>
                </a:solidFill>
              </a:rPr>
              <a:t>compromisos</a:t>
            </a:r>
            <a:r>
              <a:rPr lang="en-GB" sz="3200" dirty="0">
                <a:solidFill>
                  <a:srgbClr val="990033"/>
                </a:solidFill>
              </a:rPr>
              <a:t>.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endParaRPr lang="en-GB" sz="3200" dirty="0">
              <a:solidFill>
                <a:srgbClr val="FFFFFF"/>
              </a:solidFill>
            </a:endParaRPr>
          </a:p>
          <a:p>
            <a:pPr eaLnBrk="1">
              <a:spcAft>
                <a:spcPts val="288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200" dirty="0" err="1">
                <a:solidFill>
                  <a:srgbClr val="FFFFFF"/>
                </a:solidFill>
              </a:rPr>
              <a:t>Trate</a:t>
            </a:r>
            <a:r>
              <a:rPr lang="en-GB" sz="3200" dirty="0">
                <a:solidFill>
                  <a:srgbClr val="FFFFFF"/>
                </a:solidFill>
              </a:rPr>
              <a:t> a </a:t>
            </a:r>
            <a:r>
              <a:rPr lang="en-GB" sz="3200" dirty="0" err="1">
                <a:solidFill>
                  <a:srgbClr val="FFFFFF"/>
                </a:solidFill>
              </a:rPr>
              <a:t>las</a:t>
            </a:r>
            <a:r>
              <a:rPr lang="en-GB" sz="3200" dirty="0">
                <a:solidFill>
                  <a:srgbClr val="FFFFFF"/>
                </a:solidFill>
              </a:rPr>
              <a:t> personas con </a:t>
            </a:r>
            <a:r>
              <a:rPr lang="en-GB" sz="3200" u="sng" dirty="0" err="1">
                <a:solidFill>
                  <a:srgbClr val="990033"/>
                </a:solidFill>
              </a:rPr>
              <a:t>respeto</a:t>
            </a:r>
            <a:r>
              <a:rPr lang="en-GB" sz="3200" dirty="0">
                <a:solidFill>
                  <a:srgbClr val="990033"/>
                </a:solidFill>
              </a:rPr>
              <a:t>.</a:t>
            </a:r>
            <a:endParaRPr lang="en-GB" sz="3200" dirty="0">
              <a:solidFill>
                <a:srgbClr val="990033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81534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iteenchallenge.org 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C02382AB-06FB-4604-9124-C7431BF0BFC5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7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683544" y="428626"/>
            <a:ext cx="9848850" cy="150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rabicPeriod" startAt="5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>
                <a:solidFill>
                  <a:srgbClr val="FFFFFF"/>
                </a:solidFill>
              </a:rPr>
              <a:t>¿</a:t>
            </a:r>
            <a:r>
              <a:rPr lang="en-GB" sz="4000" u="sng" dirty="0" err="1">
                <a:solidFill>
                  <a:srgbClr val="FFFFFF"/>
                </a:solidFill>
              </a:rPr>
              <a:t>Cómo</a:t>
            </a:r>
            <a:r>
              <a:rPr lang="en-GB" sz="4000" u="sng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FFFFFF"/>
                </a:solidFill>
              </a:rPr>
              <a:t>ven</a:t>
            </a:r>
            <a:r>
              <a:rPr lang="en-GB" sz="4000" u="sng" dirty="0">
                <a:solidFill>
                  <a:srgbClr val="FFFFFF"/>
                </a:solidFill>
              </a:rPr>
              <a:t> la </a:t>
            </a:r>
            <a:r>
              <a:rPr lang="en-GB" sz="4000" u="sng" dirty="0" err="1">
                <a:solidFill>
                  <a:srgbClr val="FFFFFF"/>
                </a:solidFill>
              </a:rPr>
              <a:t>integridad</a:t>
            </a:r>
            <a:r>
              <a:rPr lang="en-GB" sz="4000" u="sng" dirty="0">
                <a:solidFill>
                  <a:srgbClr val="FFFFFF"/>
                </a:solidFill>
              </a:rPr>
              <a:t> los </a:t>
            </a:r>
            <a:r>
              <a:rPr lang="en-GB" sz="4000" u="sng" dirty="0" err="1">
                <a:solidFill>
                  <a:srgbClr val="FFFFFF"/>
                </a:solidFill>
              </a:rPr>
              <a:t>estudiantes</a:t>
            </a:r>
            <a:r>
              <a:rPr lang="en-GB" sz="4000" u="sng" dirty="0">
                <a:solidFill>
                  <a:srgbClr val="FFFFFF"/>
                </a:solidFill>
              </a:rPr>
              <a:t> con un </a:t>
            </a:r>
            <a:r>
              <a:rPr lang="en-GB" sz="4000" u="sng" dirty="0" err="1">
                <a:solidFill>
                  <a:srgbClr val="FFFFFF"/>
                </a:solidFill>
              </a:rPr>
              <a:t>trasfondo</a:t>
            </a:r>
            <a:r>
              <a:rPr lang="en-GB" sz="4000" u="sng" dirty="0">
                <a:solidFill>
                  <a:srgbClr val="FFFFFF"/>
                </a:solidFill>
              </a:rPr>
              <a:t> de </a:t>
            </a:r>
            <a:r>
              <a:rPr lang="en-GB" sz="4000" u="sng" dirty="0" err="1">
                <a:solidFill>
                  <a:srgbClr val="FFFFFF"/>
                </a:solidFill>
              </a:rPr>
              <a:t>addicción</a:t>
            </a:r>
            <a:r>
              <a:rPr lang="en-GB" sz="4000" u="sng" dirty="0">
                <a:solidFill>
                  <a:srgbClr val="FFFFFF"/>
                </a:solidFill>
              </a:rPr>
              <a:t>?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83670" y="1800225"/>
            <a:ext cx="9077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858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>
                <a:solidFill>
                  <a:srgbClr val="FFFFFF"/>
                </a:solidFill>
              </a:rPr>
              <a:t>No </a:t>
            </a:r>
            <a:r>
              <a:rPr lang="en-GB" sz="4000" u="sng" dirty="0" err="1">
                <a:solidFill>
                  <a:srgbClr val="990033"/>
                </a:solidFill>
              </a:rPr>
              <a:t>exponer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errores</a:t>
            </a:r>
            <a:r>
              <a:rPr lang="en-GB" sz="4000" dirty="0">
                <a:solidFill>
                  <a:srgbClr val="FFFFFF"/>
                </a:solidFill>
              </a:rPr>
              <a:t> de </a:t>
            </a:r>
            <a:r>
              <a:rPr lang="en-GB" sz="4000" dirty="0" err="1">
                <a:solidFill>
                  <a:srgbClr val="FFFFFF"/>
                </a:solidFill>
              </a:rPr>
              <a:t>otros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</a:p>
          <a:p>
            <a:pPr eaLnBrk="1"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Siempre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990033"/>
                </a:solidFill>
              </a:rPr>
              <a:t>encubrir</a:t>
            </a:r>
            <a:r>
              <a:rPr lang="en-GB" sz="4000" u="sng" dirty="0">
                <a:solidFill>
                  <a:srgbClr val="990033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mis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errores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  <a:endParaRPr lang="en-GB" sz="4000" dirty="0">
              <a:solidFill>
                <a:srgbClr val="FFFFFF"/>
              </a:solidFill>
            </a:endParaRPr>
          </a:p>
          <a:p>
            <a:pPr eaLnBrk="1">
              <a:lnSpc>
                <a:spcPct val="140000"/>
              </a:lnSpc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>
                <a:solidFill>
                  <a:srgbClr val="FFFFFF"/>
                </a:solidFill>
              </a:rPr>
              <a:t>No </a:t>
            </a:r>
            <a:r>
              <a:rPr lang="en-GB" sz="4000" dirty="0" err="1">
                <a:solidFill>
                  <a:srgbClr val="FFFFFF"/>
                </a:solidFill>
              </a:rPr>
              <a:t>confiar</a:t>
            </a:r>
            <a:r>
              <a:rPr lang="en-GB" sz="4000" dirty="0">
                <a:solidFill>
                  <a:srgbClr val="FFFFFF"/>
                </a:solidFill>
              </a:rPr>
              <a:t> en </a:t>
            </a:r>
            <a:r>
              <a:rPr lang="en-GB" sz="4000" u="sng" dirty="0" err="1">
                <a:solidFill>
                  <a:srgbClr val="990033"/>
                </a:solidFill>
              </a:rPr>
              <a:t>nadie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  <a:endParaRPr lang="en-GB" sz="4000" dirty="0">
              <a:solidFill>
                <a:srgbClr val="FFFFFF"/>
              </a:solidFill>
            </a:endParaRPr>
          </a:p>
          <a:p>
            <a:pPr eaLnBrk="1">
              <a:lnSpc>
                <a:spcPct val="140000"/>
              </a:lnSpc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Siempre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hacer</a:t>
            </a:r>
            <a:r>
              <a:rPr lang="en-GB" sz="4000" dirty="0">
                <a:solidFill>
                  <a:srgbClr val="FFFFFF"/>
                </a:solidFill>
              </a:rPr>
              <a:t> lo </a:t>
            </a:r>
            <a:r>
              <a:rPr lang="en-GB" sz="4000" dirty="0" err="1">
                <a:solidFill>
                  <a:srgbClr val="FFFFFF"/>
                </a:solidFill>
              </a:rPr>
              <a:t>que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es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990033"/>
                </a:solidFill>
              </a:rPr>
              <a:t>bueno</a:t>
            </a:r>
            <a:r>
              <a:rPr lang="en-GB" sz="4000" dirty="0">
                <a:solidFill>
                  <a:srgbClr val="FFFFFF"/>
                </a:solidFill>
              </a:rPr>
              <a:t>  </a:t>
            </a:r>
            <a:r>
              <a:rPr lang="en-GB" sz="4000" dirty="0" err="1">
                <a:solidFill>
                  <a:srgbClr val="FFFFFF"/>
                </a:solidFill>
              </a:rPr>
              <a:t>para</a:t>
            </a:r>
            <a:r>
              <a:rPr lang="en-GB" sz="4000" dirty="0">
                <a:solidFill>
                  <a:srgbClr val="FFFFFF"/>
                </a:solidFill>
              </a:rPr>
              <a:t> mi.</a:t>
            </a:r>
            <a:endParaRPr lang="en-GB" sz="4000" dirty="0">
              <a:solidFill>
                <a:srgbClr val="FFFFFF"/>
              </a:solidFill>
            </a:endParaRPr>
          </a:p>
          <a:p>
            <a:pPr eaLnBrk="1">
              <a:lnSpc>
                <a:spcPct val="140000"/>
              </a:lnSpc>
              <a:spcAft>
                <a:spcPts val="863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Verdadera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integridad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e</a:t>
            </a:r>
            <a:r>
              <a:rPr lang="en-GB" sz="4000" dirty="0" err="1">
                <a:solidFill>
                  <a:srgbClr val="FFFFFF"/>
                </a:solidFill>
              </a:rPr>
              <a:t>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u="sng" dirty="0" err="1">
                <a:solidFill>
                  <a:srgbClr val="990033"/>
                </a:solidFill>
              </a:rPr>
              <a:t>imposible</a:t>
            </a:r>
            <a:r>
              <a:rPr lang="en-GB" sz="4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80772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  iteenchallenge.org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A000684-A9E5-4F92-96D2-6947859C46D9}" type="slidenum">
              <a:rPr lang="en-GB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pPr eaLnBrk="1"/>
              <a:t>8</a:t>
            </a:fld>
            <a:endParaRPr lang="en-GB" smtClean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12144" y="228601"/>
            <a:ext cx="9372600" cy="150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buSzPct val="100000"/>
              <a:buFont typeface="Wingdings" pitchFamily="2" charset="2"/>
              <a:buAutoNum type="arabicPeriod" startAt="6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Cómo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puede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ayudar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sus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estudiantes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desarrollar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  <a:r>
              <a:rPr lang="en-GB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GB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8870" y="1724025"/>
            <a:ext cx="938212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12763" indent="-177800" eaLnBrk="0"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1025525" algn="l"/>
                <a:tab pos="12049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14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600" dirty="0">
                <a:solidFill>
                  <a:srgbClr val="990033"/>
                </a:solidFill>
              </a:rPr>
              <a:t>  </a:t>
            </a:r>
            <a:r>
              <a:rPr lang="en-GB" sz="3600" u="sng" dirty="0" err="1">
                <a:solidFill>
                  <a:srgbClr val="990033"/>
                </a:solidFill>
              </a:rPr>
              <a:t>Animarles</a:t>
            </a:r>
            <a:r>
              <a:rPr lang="en-GB" sz="3600" u="sng" dirty="0">
                <a:solidFill>
                  <a:srgbClr val="990033"/>
                </a:solidFill>
              </a:rPr>
              <a:t> </a:t>
            </a:r>
            <a:r>
              <a:rPr lang="en-GB" sz="3600" dirty="0">
                <a:solidFill>
                  <a:srgbClr val="990033"/>
                </a:solidFill>
              </a:rPr>
              <a:t> </a:t>
            </a:r>
            <a:r>
              <a:rPr lang="en-GB" sz="3600" dirty="0">
                <a:solidFill>
                  <a:srgbClr val="FFFFFF"/>
                </a:solidFill>
              </a:rPr>
              <a:t>a </a:t>
            </a:r>
            <a:r>
              <a:rPr lang="en-GB" sz="3600" dirty="0" err="1">
                <a:solidFill>
                  <a:srgbClr val="FFFFFF"/>
                </a:solidFill>
              </a:rPr>
              <a:t>escuchar</a:t>
            </a:r>
            <a:r>
              <a:rPr lang="en-GB" sz="3600" dirty="0">
                <a:solidFill>
                  <a:srgbClr val="FFFFFF"/>
                </a:solidFill>
              </a:rPr>
              <a:t> al </a:t>
            </a:r>
            <a:r>
              <a:rPr lang="en-GB" sz="3600" dirty="0" err="1">
                <a:solidFill>
                  <a:srgbClr val="FFFFFF"/>
                </a:solidFill>
              </a:rPr>
              <a:t>Espíritu</a:t>
            </a:r>
            <a:r>
              <a:rPr lang="en-GB" sz="3600" dirty="0">
                <a:solidFill>
                  <a:srgbClr val="FFFFFF"/>
                </a:solidFill>
              </a:rPr>
              <a:t> Santo y la </a:t>
            </a:r>
            <a:r>
              <a:rPr lang="en-GB" sz="3600" dirty="0" err="1">
                <a:solidFill>
                  <a:srgbClr val="FFFFFF"/>
                </a:solidFill>
              </a:rPr>
              <a:t>Palabra</a:t>
            </a:r>
            <a:r>
              <a:rPr lang="en-GB" sz="3600" dirty="0">
                <a:solidFill>
                  <a:srgbClr val="FFFFFF"/>
                </a:solidFill>
              </a:rPr>
              <a:t> de Dios.</a:t>
            </a:r>
            <a:endParaRPr lang="en-GB" sz="3600" dirty="0">
              <a:solidFill>
                <a:srgbClr val="FFFFFF"/>
              </a:solidFill>
            </a:endParaRPr>
          </a:p>
          <a:p>
            <a:pPr eaLnBrk="1">
              <a:spcAft>
                <a:spcPts val="14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600" dirty="0">
                <a:solidFill>
                  <a:srgbClr val="FFFFFF"/>
                </a:solidFill>
              </a:rPr>
              <a:t>  </a:t>
            </a:r>
            <a:r>
              <a:rPr lang="en-GB" sz="3600" dirty="0" err="1">
                <a:solidFill>
                  <a:srgbClr val="FFFFFF"/>
                </a:solidFill>
              </a:rPr>
              <a:t>Rogarles</a:t>
            </a:r>
            <a:r>
              <a:rPr lang="en-GB" sz="3600" dirty="0">
                <a:solidFill>
                  <a:srgbClr val="FFFFFF"/>
                </a:solidFill>
              </a:rPr>
              <a:t>  </a:t>
            </a:r>
            <a:r>
              <a:rPr lang="en-GB" sz="3600" u="sng" dirty="0" err="1">
                <a:solidFill>
                  <a:srgbClr val="990033"/>
                </a:solidFill>
              </a:rPr>
              <a:t>confesar</a:t>
            </a:r>
            <a:r>
              <a:rPr lang="en-GB" sz="3600" dirty="0">
                <a:solidFill>
                  <a:srgbClr val="FFFFFF"/>
                </a:solidFill>
              </a:rPr>
              <a:t> sus </a:t>
            </a:r>
            <a:r>
              <a:rPr lang="en-GB" sz="3600" dirty="0" err="1">
                <a:solidFill>
                  <a:srgbClr val="FFFFFF"/>
                </a:solidFill>
              </a:rPr>
              <a:t>pecados</a:t>
            </a:r>
            <a:r>
              <a:rPr lang="en-GB" sz="3600" dirty="0">
                <a:solidFill>
                  <a:srgbClr val="FFFFFF"/>
                </a:solidFill>
              </a:rPr>
              <a:t>.</a:t>
            </a:r>
            <a:endParaRPr lang="en-GB" sz="3600" dirty="0">
              <a:solidFill>
                <a:srgbClr val="FFFFFF"/>
              </a:solidFill>
            </a:endParaRPr>
          </a:p>
          <a:p>
            <a:pPr eaLnBrk="1">
              <a:spcAft>
                <a:spcPts val="14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600" dirty="0">
                <a:solidFill>
                  <a:srgbClr val="FFFFFF"/>
                </a:solidFill>
              </a:rPr>
              <a:t>  </a:t>
            </a:r>
            <a:r>
              <a:rPr lang="en-GB" sz="3600" dirty="0" err="1">
                <a:solidFill>
                  <a:srgbClr val="FFFFFF"/>
                </a:solidFill>
              </a:rPr>
              <a:t>Mostrarles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maneras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que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pueden</a:t>
            </a:r>
            <a:r>
              <a:rPr lang="en-GB" sz="3600" dirty="0">
                <a:solidFill>
                  <a:srgbClr val="FFFFFF"/>
                </a:solidFill>
              </a:rPr>
              <a:t>	</a:t>
            </a:r>
            <a:r>
              <a:rPr lang="en-GB" sz="3600" u="sng" dirty="0" err="1">
                <a:solidFill>
                  <a:srgbClr val="990033"/>
                </a:solidFill>
              </a:rPr>
              <a:t>demonstrar</a:t>
            </a:r>
            <a:r>
              <a:rPr lang="en-GB" sz="3600" dirty="0">
                <a:solidFill>
                  <a:srgbClr val="FFFFFF"/>
                </a:solidFill>
              </a:rPr>
              <a:t>  </a:t>
            </a:r>
            <a:r>
              <a:rPr lang="en-GB" sz="3600" dirty="0">
                <a:solidFill>
                  <a:srgbClr val="FFFFFF"/>
                </a:solidFill>
              </a:rPr>
              <a:t>	</a:t>
            </a:r>
            <a:r>
              <a:rPr lang="en-GB" sz="3600" dirty="0" err="1">
                <a:solidFill>
                  <a:srgbClr val="FFFFFF"/>
                </a:solidFill>
              </a:rPr>
              <a:t>integridad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ahora</a:t>
            </a:r>
            <a:r>
              <a:rPr lang="en-GB" sz="3600" dirty="0">
                <a:solidFill>
                  <a:srgbClr val="FFFFFF"/>
                </a:solidFill>
              </a:rPr>
              <a:t>.</a:t>
            </a:r>
            <a:endParaRPr lang="en-GB" sz="3600" dirty="0">
              <a:solidFill>
                <a:srgbClr val="FFFFFF"/>
              </a:solidFill>
            </a:endParaRPr>
          </a:p>
          <a:p>
            <a:pPr eaLnBrk="1">
              <a:spcAft>
                <a:spcPts val="14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600" dirty="0">
                <a:solidFill>
                  <a:srgbClr val="FFFFFF"/>
                </a:solidFill>
              </a:rPr>
              <a:t>  </a:t>
            </a:r>
            <a:r>
              <a:rPr lang="en-GB" sz="3600" dirty="0" err="1">
                <a:solidFill>
                  <a:srgbClr val="FFFFFF"/>
                </a:solidFill>
              </a:rPr>
              <a:t>Ayudarles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confiar</a:t>
            </a:r>
            <a:r>
              <a:rPr lang="en-GB" sz="3600" dirty="0">
                <a:solidFill>
                  <a:srgbClr val="FFFFFF"/>
                </a:solidFill>
              </a:rPr>
              <a:t> en Dios en </a:t>
            </a:r>
            <a:r>
              <a:rPr lang="en-GB" sz="3600" dirty="0" err="1">
                <a:solidFill>
                  <a:srgbClr val="FFFFFF"/>
                </a:solidFill>
              </a:rPr>
              <a:t>circunstancias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u="sng" dirty="0" err="1">
                <a:solidFill>
                  <a:srgbClr val="990033"/>
                </a:solidFill>
              </a:rPr>
              <a:t>difíciles</a:t>
            </a:r>
            <a:r>
              <a:rPr lang="en-GB" sz="3600" u="sng" dirty="0">
                <a:solidFill>
                  <a:srgbClr val="990033"/>
                </a:solidFill>
              </a:rPr>
              <a:t>.</a:t>
            </a:r>
            <a:r>
              <a:rPr lang="en-GB" sz="3600" dirty="0">
                <a:solidFill>
                  <a:srgbClr val="990033"/>
                </a:solidFill>
              </a:rPr>
              <a:t> </a:t>
            </a:r>
            <a:r>
              <a:rPr lang="en-GB" sz="3600" dirty="0">
                <a:solidFill>
                  <a:srgbClr val="FFFFFF"/>
                </a:solidFill>
              </a:rPr>
              <a:t>                    </a:t>
            </a:r>
            <a:r>
              <a:rPr lang="en-GB" sz="3600" dirty="0">
                <a:solidFill>
                  <a:srgbClr val="FFFFFF"/>
                </a:solidFill>
              </a:rPr>
              <a:t>	</a:t>
            </a:r>
            <a:r>
              <a:rPr lang="en-GB" sz="3600" dirty="0">
                <a:solidFill>
                  <a:srgbClr val="FFFFFF"/>
                </a:solidFill>
              </a:rPr>
              <a:t>  </a:t>
            </a:r>
          </a:p>
          <a:p>
            <a:pPr eaLnBrk="1">
              <a:spcAft>
                <a:spcPts val="1438"/>
              </a:spcAft>
              <a:buClr>
                <a:srgbClr val="FFFFFF"/>
              </a:buClr>
              <a:buSzPct val="100000"/>
              <a:buFont typeface="Wingdings" pitchFamily="2" charset="2"/>
              <a:buAutoNum type="alphaLcPeriod"/>
            </a:pPr>
            <a:r>
              <a:rPr lang="en-GB" sz="3600" dirty="0" err="1">
                <a:solidFill>
                  <a:srgbClr val="FFFFFF"/>
                </a:solidFill>
              </a:rPr>
              <a:t>Ser</a:t>
            </a:r>
            <a:r>
              <a:rPr lang="en-GB" sz="3600" dirty="0">
                <a:solidFill>
                  <a:srgbClr val="FFFFFF"/>
                </a:solidFill>
              </a:rPr>
              <a:t> un </a:t>
            </a:r>
            <a:r>
              <a:rPr lang="en-GB" sz="3600" u="sng" dirty="0" err="1">
                <a:solidFill>
                  <a:srgbClr val="990033"/>
                </a:solidFill>
              </a:rPr>
              <a:t>ejemplo</a:t>
            </a:r>
            <a:r>
              <a:rPr lang="en-GB" sz="3600" dirty="0">
                <a:solidFill>
                  <a:srgbClr val="FFFFFF"/>
                </a:solidFill>
              </a:rPr>
              <a:t> de la </a:t>
            </a:r>
            <a:r>
              <a:rPr lang="en-GB" sz="3600" dirty="0" err="1">
                <a:solidFill>
                  <a:srgbClr val="FFFFFF"/>
                </a:solidFill>
              </a:rPr>
              <a:t>integridad</a:t>
            </a:r>
            <a:r>
              <a:rPr lang="en-GB" sz="3600" dirty="0">
                <a:solidFill>
                  <a:srgbClr val="FFFFFF"/>
                </a:solidFill>
              </a:rPr>
              <a:t>.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9869" y="6829426"/>
            <a:ext cx="83058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     iteenchallenge.org                                                     08-2009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6469" y="581025"/>
            <a:ext cx="9220200" cy="2590800"/>
          </a:xfrm>
        </p:spPr>
        <p:txBody>
          <a:bodyPr>
            <a:noAutofit/>
          </a:bodyPr>
          <a:lstStyle/>
          <a:p>
            <a:pPr marL="838200" indent="-83820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AutoNum type="arabicPeriod" startAt="7"/>
              <a:defRPr/>
            </a:pP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Dónde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puede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usted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comenzar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hoy a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desarrollar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integridad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C9B0D34A-8C1E-407B-BA52-ABB8A70D0E78}" type="slidenum">
              <a:rPr lang="en-GB" smtClean="0">
                <a:solidFill>
                  <a:schemeClr val="tx2"/>
                </a:solidFill>
              </a:rPr>
              <a:pPr eaLnBrk="1"/>
              <a:t>9</a:t>
            </a:fld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2150269" y="6829426"/>
            <a:ext cx="80772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smtClean="0">
                <a:solidFill>
                  <a:schemeClr val="tx2"/>
                </a:solidFill>
              </a:rPr>
              <a:t>T101.06                                                         iteenchallenge.org                                    08-2009</a:t>
            </a:r>
          </a:p>
        </p:txBody>
      </p:sp>
      <p:pic>
        <p:nvPicPr>
          <p:cNvPr id="6" name="Picture 5" descr="images%5Cinteg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669" y="31718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358</Words>
  <Application>Microsoft Office PowerPoint</Application>
  <PresentationFormat>Custom</PresentationFormat>
  <Paragraphs>75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AvantGarde Bk BT</vt:lpstr>
      <vt:lpstr>Constantia</vt:lpstr>
      <vt:lpstr>GoudyHvyface BT</vt:lpstr>
      <vt:lpstr>Lucida Sans Unicode</vt:lpstr>
      <vt:lpstr>Times New Roman</vt:lpstr>
      <vt:lpstr>Wingdings</vt:lpstr>
      <vt:lpstr>Wingdings 2</vt:lpstr>
      <vt:lpstr>Paper</vt:lpstr>
      <vt:lpstr>PowerPoint Presentation</vt:lpstr>
      <vt:lpstr>Valor Fundamental de Teen Challenge #1 Integridad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¿Dónde puede usted comenzar hoy a desarrollar integridad en su vida?  </vt:lpstr>
      <vt:lpstr>PowerPoint Presentation</vt:lpstr>
      <vt:lpstr>Escribe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2</dc:title>
  <dc:creator>Stephen Storms</dc:creator>
  <cp:lastModifiedBy>Gregg Fischer</cp:lastModifiedBy>
  <cp:revision>63</cp:revision>
  <dcterms:modified xsi:type="dcterms:W3CDTF">2018-04-16T19:45:12Z</dcterms:modified>
</cp:coreProperties>
</file>