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78" r:id="rId3"/>
    <p:sldId id="257" r:id="rId4"/>
    <p:sldId id="275" r:id="rId5"/>
    <p:sldId id="259" r:id="rId6"/>
    <p:sldId id="27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92" r:id="rId21"/>
    <p:sldId id="293" r:id="rId22"/>
    <p:sldId id="294" r:id="rId23"/>
    <p:sldId id="274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embeddedFontLst>
    <p:embeddedFont>
      <p:font typeface="Tahoma" panose="020B0604030504040204" pitchFamily="34" charset="0"/>
      <p:regular r:id="rId38"/>
      <p:bold r:id="rId39"/>
    </p:embeddedFont>
  </p:embeddedFontLst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9900"/>
    <a:srgbClr val="0000FF"/>
    <a:srgbClr val="006600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54" d="100"/>
          <a:sy n="54" d="100"/>
        </p:scale>
        <p:origin x="-14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 descr="C:\My Documents\bits\Expbanna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D:\FRONTPAGE THEMES\EXPEDITN\EXPHORSA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Picture 10" descr="P:\!Themes\Expedition\EXPHORS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ln w="76200" cmpd="tri"/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7DFD55C0-3A5D-4B59-A8B1-ABA81D077E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F2501-AFB4-4084-93F3-FBEDF034A6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8AF3D-AECA-4033-8212-89FCCC996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42CC5-A2F6-4A19-A7BC-E4CC4E9F2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F1907-641D-465F-B03C-253330D215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1C4A8-9F07-48E4-BC34-3B88CFF5A0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8C164-7151-4A91-B950-56E05929CB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7B9F8-6FC0-4604-82B1-77FAE312C7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479DE-FCD3-47A9-AB94-36F38778BA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20413-F126-404F-A968-1E8DE56E33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156F4-D849-44F7-A048-8DD0A0DC49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My Documents\bits\Expbanna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AA00C9BB-C683-4E57-8502-982DFA4CD9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P:\!Themes\Expedition\EXPHORSA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3962400" cy="32766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balt" pitchFamily="34" charset="0"/>
              </a:rPr>
              <a:t>Taller de </a:t>
            </a:r>
            <a:b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balt" pitchFamily="34" charset="0"/>
              </a:rPr>
            </a:br>
            <a:r>
              <a:rPr lang="en-US" sz="4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balt" pitchFamily="34" charset="0"/>
              </a:rPr>
              <a:t>Planificación</a:t>
            </a:r>
            <a: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balt" pitchFamily="34" charset="0"/>
              </a:rPr>
              <a:t> </a:t>
            </a:r>
            <a:br>
              <a:rPr lang="en-US" sz="4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balt" pitchFamily="34" charset="0"/>
              </a:rPr>
            </a:br>
            <a:r>
              <a:rPr lang="en-US" sz="4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obalt" pitchFamily="34" charset="0"/>
              </a:rPr>
              <a:t>Estratégica</a:t>
            </a:r>
            <a:endParaRPr lang="en-US" sz="4800" dirty="0" smtClean="0">
              <a:effectLst>
                <a:outerShdw blurRad="38100" dist="38100" dir="2700000" algn="tl">
                  <a:srgbClr val="000000"/>
                </a:outerShdw>
              </a:effectLst>
              <a:latin typeface="Cobalt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6019800"/>
            <a:ext cx="39624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balt" pitchFamily="34" charset="0"/>
              </a:rPr>
              <a:t>Rick L. Souza</a:t>
            </a: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30188"/>
            <a:ext cx="4191000" cy="3351212"/>
          </a:xfrm>
          <a:prstGeom prst="rect">
            <a:avLst/>
          </a:prstGeom>
          <a:noFill/>
          <a:ln w="38100" cmpd="dbl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38200" y="4114800"/>
            <a:ext cx="8153400" cy="1447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balt" pitchFamily="34" charset="0"/>
              </a:rPr>
              <a:t>Global Teen Challenge</a:t>
            </a: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Cobalt" pitchFamily="34" charset="0"/>
            </a:endParaRPr>
          </a:p>
          <a:p>
            <a:pPr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balt" pitchFamily="34" charset="0"/>
              </a:rPr>
              <a:t>Entrenamiento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balt" pitchFamily="34" charset="0"/>
              </a:rPr>
              <a:t> del </a:t>
            </a:r>
            <a:r>
              <a:rPr lang="en-US" sz="36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balt" pitchFamily="34" charset="0"/>
              </a:rPr>
              <a:t>Liderazgo</a:t>
            </a: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obalt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obalt" pitchFamily="34" charset="0"/>
              </a:rPr>
              <a:t>Ejecutivo</a:t>
            </a: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Cobal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Curva</a:t>
            </a:r>
            <a:r>
              <a:rPr lang="en-US" sz="3600" dirty="0" smtClean="0">
                <a:latin typeface="Cobalt" pitchFamily="34" charset="0"/>
              </a:rPr>
              <a:t> de </a:t>
            </a:r>
            <a:r>
              <a:rPr lang="en-US" sz="3600" dirty="0" err="1" smtClean="0">
                <a:latin typeface="Cobalt" pitchFamily="34" charset="0"/>
              </a:rPr>
              <a:t>Crecimiento</a:t>
            </a:r>
            <a:r>
              <a:rPr lang="en-US" sz="3600" dirty="0" smtClean="0">
                <a:latin typeface="Cobalt" pitchFamily="34" charset="0"/>
              </a:rPr>
              <a:t> </a:t>
            </a:r>
            <a:br>
              <a:rPr lang="en-US" sz="3600" dirty="0" smtClean="0">
                <a:latin typeface="Cobalt" pitchFamily="34" charset="0"/>
              </a:rPr>
            </a:br>
            <a:r>
              <a:rPr lang="en-US" sz="3600" dirty="0" smtClean="0">
                <a:latin typeface="Cobalt" pitchFamily="34" charset="0"/>
              </a:rPr>
              <a:t>de un </a:t>
            </a:r>
            <a:r>
              <a:rPr lang="en-US" sz="3600" dirty="0" err="1" smtClean="0">
                <a:latin typeface="Cobalt" pitchFamily="34" charset="0"/>
              </a:rPr>
              <a:t>Ministerio</a:t>
            </a:r>
            <a:endParaRPr lang="en-US" sz="3600" dirty="0" smtClean="0">
              <a:latin typeface="Cobalt" pitchFamily="34" charset="0"/>
            </a:endParaRPr>
          </a:p>
        </p:txBody>
      </p:sp>
      <p:pic>
        <p:nvPicPr>
          <p:cNvPr id="1229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5713" y="1752600"/>
            <a:ext cx="4789487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19400" y="1900535"/>
            <a:ext cx="42672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balt"/>
                <a:ea typeface="Tahoma" pitchFamily="34" charset="0"/>
                <a:cs typeface="Tahoma" pitchFamily="34" charset="0"/>
              </a:rPr>
              <a:t>Crecimiento</a:t>
            </a:r>
            <a:r>
              <a:rPr lang="en-US" dirty="0" smtClean="0">
                <a:latin typeface="Cobalt"/>
                <a:ea typeface="Tahoma" pitchFamily="34" charset="0"/>
                <a:cs typeface="Tahoma" pitchFamily="34" charset="0"/>
              </a:rPr>
              <a:t> del </a:t>
            </a:r>
            <a:r>
              <a:rPr lang="en-US" dirty="0" err="1" smtClean="0">
                <a:latin typeface="Cobalt"/>
                <a:ea typeface="Tahoma" pitchFamily="34" charset="0"/>
                <a:cs typeface="Tahoma" pitchFamily="34" charset="0"/>
              </a:rPr>
              <a:t>Ministerio</a:t>
            </a:r>
            <a:endParaRPr lang="en-US" dirty="0">
              <a:latin typeface="Cobalt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5715000"/>
            <a:ext cx="1524000" cy="33855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balt"/>
              </a:rPr>
              <a:t>Primera</a:t>
            </a:r>
            <a:r>
              <a:rPr lang="en-US" sz="1600" dirty="0" smtClean="0">
                <a:latin typeface="Cobalt"/>
              </a:rPr>
              <a:t> </a:t>
            </a:r>
            <a:r>
              <a:rPr lang="en-US" sz="1600" dirty="0" err="1" smtClean="0">
                <a:latin typeface="Cobalt"/>
              </a:rPr>
              <a:t>Curva</a:t>
            </a:r>
            <a:endParaRPr lang="en-US" sz="1600" dirty="0">
              <a:latin typeface="Coba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3276600"/>
            <a:ext cx="1752600" cy="33855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balt"/>
              </a:rPr>
              <a:t>Segunda</a:t>
            </a:r>
            <a:r>
              <a:rPr lang="en-US" sz="1600" dirty="0" smtClean="0">
                <a:latin typeface="Cobalt"/>
              </a:rPr>
              <a:t> </a:t>
            </a:r>
            <a:r>
              <a:rPr lang="en-US" sz="1600" dirty="0" err="1" smtClean="0">
                <a:latin typeface="Cobalt"/>
              </a:rPr>
              <a:t>Curva</a:t>
            </a:r>
            <a:endParaRPr lang="en-US" sz="1600" dirty="0">
              <a:latin typeface="Coba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9906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Curva</a:t>
            </a:r>
            <a:r>
              <a:rPr lang="en-US" sz="3600" dirty="0" smtClean="0">
                <a:latin typeface="Cobalt" pitchFamily="34" charset="0"/>
              </a:rPr>
              <a:t> de </a:t>
            </a:r>
            <a:r>
              <a:rPr lang="en-US" sz="3600" dirty="0" err="1" smtClean="0">
                <a:latin typeface="Cobalt" pitchFamily="34" charset="0"/>
              </a:rPr>
              <a:t>Ministerio</a:t>
            </a:r>
            <a:r>
              <a:rPr lang="en-US" sz="3600" dirty="0" smtClean="0">
                <a:latin typeface="Cobalt" pitchFamily="34" charset="0"/>
              </a:rPr>
              <a:t> en </a:t>
            </a:r>
            <a:r>
              <a:rPr lang="en-US" sz="3600" dirty="0" err="1" smtClean="0">
                <a:latin typeface="Cobalt" pitchFamily="34" charset="0"/>
              </a:rPr>
              <a:t>Altiplano</a:t>
            </a:r>
            <a:endParaRPr lang="en-US" sz="3600" dirty="0" smtClean="0">
              <a:latin typeface="Cobalt" pitchFamily="34" charset="0"/>
            </a:endParaRPr>
          </a:p>
        </p:txBody>
      </p:sp>
      <p:pic>
        <p:nvPicPr>
          <p:cNvPr id="1331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828800"/>
            <a:ext cx="45656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00400" y="1976735"/>
            <a:ext cx="358140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Cobalt"/>
              </a:rPr>
              <a:t>El ministerio está en altiplano</a:t>
            </a:r>
            <a:endParaRPr lang="es-ES" sz="2000" dirty="0">
              <a:latin typeface="Coba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5638800"/>
            <a:ext cx="1524000" cy="33855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balt"/>
              </a:rPr>
              <a:t>Primera</a:t>
            </a:r>
            <a:r>
              <a:rPr lang="en-US" sz="1600" dirty="0" smtClean="0">
                <a:latin typeface="Cobalt"/>
              </a:rPr>
              <a:t> </a:t>
            </a:r>
            <a:r>
              <a:rPr lang="en-US" sz="1600" dirty="0" err="1" smtClean="0">
                <a:latin typeface="Cobalt"/>
              </a:rPr>
              <a:t>Curva</a:t>
            </a:r>
            <a:endParaRPr lang="en-US" sz="1600" dirty="0">
              <a:latin typeface="Coba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3200400"/>
            <a:ext cx="1752600" cy="33855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balt"/>
              </a:rPr>
              <a:t>Segunda</a:t>
            </a:r>
            <a:r>
              <a:rPr lang="en-US" sz="1600" dirty="0" smtClean="0">
                <a:latin typeface="Cobalt"/>
              </a:rPr>
              <a:t> </a:t>
            </a:r>
            <a:r>
              <a:rPr lang="en-US" sz="1600" dirty="0" err="1" smtClean="0">
                <a:latin typeface="Cobalt"/>
              </a:rPr>
              <a:t>Curva</a:t>
            </a:r>
            <a:endParaRPr lang="en-US" sz="1600" dirty="0">
              <a:latin typeface="Coba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9906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Curva</a:t>
            </a:r>
            <a:r>
              <a:rPr lang="en-US" sz="3600" dirty="0" smtClean="0">
                <a:latin typeface="Cobalt" pitchFamily="34" charset="0"/>
              </a:rPr>
              <a:t> de un </a:t>
            </a:r>
            <a:r>
              <a:rPr lang="en-US" sz="3600" dirty="0" err="1" smtClean="0">
                <a:latin typeface="Cobalt" pitchFamily="34" charset="0"/>
              </a:rPr>
              <a:t>Ministerio</a:t>
            </a:r>
            <a:r>
              <a:rPr lang="en-US" sz="3600" dirty="0" smtClean="0">
                <a:latin typeface="Cobalt" pitchFamily="34" charset="0"/>
              </a:rPr>
              <a:t> en </a:t>
            </a:r>
            <a:r>
              <a:rPr lang="en-US" sz="3600" dirty="0" err="1" smtClean="0">
                <a:latin typeface="Cobalt" pitchFamily="34" charset="0"/>
              </a:rPr>
              <a:t>Declive</a:t>
            </a:r>
            <a:endParaRPr lang="en-US" sz="3600" dirty="0" smtClean="0">
              <a:latin typeface="Cobalt" pitchFamily="34" charset="0"/>
            </a:endParaRPr>
          </a:p>
        </p:txBody>
      </p:sp>
      <p:pic>
        <p:nvPicPr>
          <p:cNvPr id="1433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0" y="1828800"/>
            <a:ext cx="58293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95600" y="1976735"/>
            <a:ext cx="42672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balt"/>
              </a:rPr>
              <a:t>El ministerio está en declive</a:t>
            </a:r>
            <a:endParaRPr lang="en-US" dirty="0">
              <a:latin typeface="Cobalt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5715000"/>
            <a:ext cx="1524000" cy="33855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balt"/>
              </a:rPr>
              <a:t>Primera</a:t>
            </a:r>
            <a:r>
              <a:rPr lang="en-US" sz="1600" dirty="0" smtClean="0">
                <a:latin typeface="Cobalt"/>
              </a:rPr>
              <a:t> </a:t>
            </a:r>
            <a:r>
              <a:rPr lang="en-US" sz="1600" dirty="0" err="1" smtClean="0">
                <a:latin typeface="Cobalt"/>
              </a:rPr>
              <a:t>Curva</a:t>
            </a:r>
            <a:endParaRPr lang="en-US" sz="1600" dirty="0">
              <a:latin typeface="Coba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623846"/>
            <a:ext cx="1752600" cy="33855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balt"/>
              </a:rPr>
              <a:t>Segunda</a:t>
            </a:r>
            <a:r>
              <a:rPr lang="en-US" sz="1600" dirty="0" smtClean="0">
                <a:latin typeface="Cobalt"/>
              </a:rPr>
              <a:t> </a:t>
            </a:r>
            <a:r>
              <a:rPr lang="en-US" sz="1600" dirty="0" err="1" smtClean="0">
                <a:latin typeface="Cobalt"/>
              </a:rPr>
              <a:t>Curva</a:t>
            </a:r>
            <a:endParaRPr lang="en-US" sz="1600" dirty="0">
              <a:latin typeface="Coba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153400" cy="914400"/>
          </a:xfrm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Tres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Preguntas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Críticas</a:t>
            </a:r>
            <a:endParaRPr lang="en-US" sz="3600" dirty="0" smtClean="0">
              <a:latin typeface="Cobalt" pitchFamily="34" charset="0"/>
            </a:endParaRPr>
          </a:p>
        </p:txBody>
      </p:sp>
      <p:sp>
        <p:nvSpPr>
          <p:cNvPr id="1536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458200" cy="5105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A.	¿</a:t>
            </a:r>
            <a:r>
              <a:rPr lang="en-US" sz="2400" dirty="0" err="1" smtClean="0"/>
              <a:t>Quiénes</a:t>
            </a:r>
            <a:r>
              <a:rPr lang="en-US" sz="2400" dirty="0" smtClean="0"/>
              <a:t> </a:t>
            </a:r>
            <a:r>
              <a:rPr lang="en-US" sz="2400" dirty="0" err="1" smtClean="0"/>
              <a:t>somos</a:t>
            </a:r>
            <a:r>
              <a:rPr lang="en-US" sz="2400" dirty="0" smtClean="0"/>
              <a:t>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	1.  </a:t>
            </a:r>
            <a:r>
              <a:rPr lang="en-US" sz="2400" dirty="0" smtClean="0"/>
              <a:t>La </a:t>
            </a:r>
            <a:r>
              <a:rPr lang="en-US" sz="2400" dirty="0" err="1" smtClean="0"/>
              <a:t>importancia</a:t>
            </a:r>
            <a:r>
              <a:rPr lang="en-US" sz="2400" dirty="0" smtClean="0"/>
              <a:t> de los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a. Los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 </a:t>
            </a:r>
            <a:r>
              <a:rPr lang="en-US" sz="2400" dirty="0" err="1" smtClean="0"/>
              <a:t>determinan</a:t>
            </a:r>
            <a:r>
              <a:rPr lang="en-US" sz="2400" dirty="0" smtClean="0"/>
              <a:t> los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distintivos</a:t>
            </a:r>
            <a:r>
              <a:rPr lang="en-US" sz="2400" i="1" u="sng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del </a:t>
            </a:r>
            <a:r>
              <a:rPr lang="en-US" sz="2400" dirty="0" err="1" smtClean="0"/>
              <a:t>ministerio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b. Los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dictan</a:t>
            </a:r>
            <a:r>
              <a:rPr lang="en-US" sz="2400" dirty="0" smtClean="0"/>
              <a:t> la </a:t>
            </a:r>
            <a:r>
              <a:rPr lang="en-US" sz="2400" dirty="0" err="1" smtClean="0"/>
              <a:t>participación</a:t>
            </a:r>
            <a:r>
              <a:rPr lang="en-US" sz="2400" dirty="0" smtClean="0"/>
              <a:t> personal.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c. Los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comunican</a:t>
            </a:r>
            <a:r>
              <a:rPr lang="en-US" sz="2400" dirty="0" smtClean="0"/>
              <a:t> lo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importante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d. Los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 </a:t>
            </a:r>
            <a:r>
              <a:rPr lang="en-US" sz="2400" dirty="0" err="1" smtClean="0"/>
              <a:t>adoptan</a:t>
            </a:r>
            <a:r>
              <a:rPr lang="en-US" sz="2400" dirty="0" smtClean="0"/>
              <a:t> el </a:t>
            </a:r>
            <a:r>
              <a:rPr lang="en-US" sz="2400" dirty="0" err="1" smtClean="0"/>
              <a:t>cambio</a:t>
            </a:r>
            <a:r>
              <a:rPr lang="en-US" sz="2400" dirty="0" smtClean="0"/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bueno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e. Los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 </a:t>
            </a:r>
            <a:r>
              <a:rPr lang="en-US" sz="2400" dirty="0" err="1" smtClean="0"/>
              <a:t>influencian</a:t>
            </a:r>
            <a:r>
              <a:rPr lang="en-US" sz="2400" dirty="0" smtClean="0"/>
              <a:t> el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comportamiento</a:t>
            </a:r>
            <a:r>
              <a:rPr lang="en-US" sz="2400" dirty="0" smtClean="0"/>
              <a:t> en      	               	         general.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f.  Los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inspiran</a:t>
            </a:r>
            <a:r>
              <a:rPr lang="en-US" sz="2400" dirty="0" smtClean="0"/>
              <a:t> a la </a:t>
            </a:r>
            <a:r>
              <a:rPr lang="en-US" sz="2400" dirty="0" err="1" smtClean="0"/>
              <a:t>gente</a:t>
            </a:r>
            <a:r>
              <a:rPr lang="en-US" sz="2400" dirty="0" smtClean="0"/>
              <a:t> a </a:t>
            </a:r>
            <a:r>
              <a:rPr lang="en-US" sz="2400" dirty="0" err="1" smtClean="0"/>
              <a:t>emprender</a:t>
            </a:r>
            <a:r>
              <a:rPr lang="en-US" sz="2400" dirty="0" smtClean="0"/>
              <a:t> </a:t>
            </a:r>
            <a:r>
              <a:rPr lang="en-US" sz="2400" dirty="0" err="1" smtClean="0"/>
              <a:t>acción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g. Los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 </a:t>
            </a:r>
            <a:r>
              <a:rPr lang="en-US" sz="2400" dirty="0" err="1" smtClean="0"/>
              <a:t>realzan</a:t>
            </a:r>
            <a:r>
              <a:rPr lang="en-US" sz="2400" dirty="0" smtClean="0"/>
              <a:t> el </a:t>
            </a:r>
            <a:r>
              <a:rPr lang="en-US" sz="2400" dirty="0" err="1" smtClean="0"/>
              <a:t>liderazgo</a:t>
            </a:r>
            <a:r>
              <a:rPr lang="en-US" sz="2400" dirty="0" smtClean="0"/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creíble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h. Los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 </a:t>
            </a:r>
            <a:r>
              <a:rPr lang="en-US" sz="2400" dirty="0" err="1" smtClean="0"/>
              <a:t>contribuyen</a:t>
            </a:r>
            <a:r>
              <a:rPr lang="en-US" sz="2400" dirty="0" smtClean="0"/>
              <a:t> al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éxito</a:t>
            </a:r>
            <a:r>
              <a:rPr lang="en-US" sz="2400" dirty="0" smtClean="0"/>
              <a:t> del </a:t>
            </a:r>
            <a:r>
              <a:rPr lang="en-US" sz="2400" dirty="0" err="1" smtClean="0"/>
              <a:t>ministerio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</a:t>
            </a:r>
            <a:r>
              <a:rPr lang="en-US" sz="2400" dirty="0" err="1" smtClean="0"/>
              <a:t>i</a:t>
            </a:r>
            <a:r>
              <a:rPr lang="en-US" sz="2400" dirty="0" smtClean="0"/>
              <a:t>.  Los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 </a:t>
            </a:r>
            <a:r>
              <a:rPr lang="en-US" sz="2400" dirty="0" err="1" smtClean="0"/>
              <a:t>determinan</a:t>
            </a:r>
            <a:r>
              <a:rPr lang="en-US" sz="2400" dirty="0" smtClean="0"/>
              <a:t> la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misión</a:t>
            </a:r>
            <a:r>
              <a:rPr lang="en-US" sz="2400" dirty="0" smtClean="0"/>
              <a:t> y la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visión</a:t>
            </a:r>
            <a:r>
              <a:rPr lang="en-US" sz="2400" dirty="0" smtClean="0"/>
              <a:t> del 		         </a:t>
            </a:r>
            <a:r>
              <a:rPr lang="en-US" sz="2400" dirty="0" err="1" smtClean="0"/>
              <a:t>ministerio</a:t>
            </a:r>
            <a:r>
              <a:rPr lang="en-US" sz="24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8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1534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Tres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Preguntas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Críticas</a:t>
            </a:r>
            <a:endParaRPr lang="en-US" sz="3600" dirty="0" smtClean="0">
              <a:latin typeface="Cobalt" pitchFamily="34" charset="0"/>
            </a:endParaRPr>
          </a:p>
        </p:txBody>
      </p:sp>
      <p:sp>
        <p:nvSpPr>
          <p:cNvPr id="16387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876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A.	¿</a:t>
            </a:r>
            <a:r>
              <a:rPr lang="en-US" sz="2800" dirty="0" err="1" smtClean="0"/>
              <a:t>Quiénes</a:t>
            </a:r>
            <a:r>
              <a:rPr lang="en-US" sz="2800" dirty="0" smtClean="0"/>
              <a:t> </a:t>
            </a:r>
            <a:r>
              <a:rPr lang="en-US" sz="2800" dirty="0" err="1" smtClean="0"/>
              <a:t>somos</a:t>
            </a:r>
            <a:r>
              <a:rPr lang="en-US" sz="2800" dirty="0" smtClean="0"/>
              <a:t>?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2.  La </a:t>
            </a:r>
            <a:r>
              <a:rPr lang="en-US" sz="2800" dirty="0" err="1" smtClean="0"/>
              <a:t>definición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valores</a:t>
            </a:r>
            <a:r>
              <a:rPr lang="en-US" sz="28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     </a:t>
            </a:r>
            <a:r>
              <a:rPr lang="en-US" sz="2400" dirty="0" smtClean="0"/>
              <a:t>a. Los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 son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constantes</a:t>
            </a:r>
            <a:r>
              <a:rPr lang="en-US" sz="24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	      b. Los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 son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apasionados</a:t>
            </a:r>
            <a:r>
              <a:rPr lang="en-US" sz="24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	      c. Los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 son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bíblicos</a:t>
            </a:r>
            <a:r>
              <a:rPr lang="en-US" sz="24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	      d. Los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 son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creencias</a:t>
            </a:r>
            <a:r>
              <a:rPr lang="en-US" sz="2400" dirty="0" smtClean="0"/>
              <a:t> </a:t>
            </a:r>
            <a:r>
              <a:rPr lang="en-US" sz="2400" dirty="0" err="1" smtClean="0"/>
              <a:t>centrales</a:t>
            </a:r>
            <a:r>
              <a:rPr lang="en-US" sz="24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	      e. Los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 </a:t>
            </a:r>
            <a:r>
              <a:rPr lang="en-US" sz="2400" dirty="0" err="1" smtClean="0"/>
              <a:t>impulsan</a:t>
            </a:r>
            <a:r>
              <a:rPr lang="en-US" sz="2400" dirty="0" smtClean="0"/>
              <a:t> el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ministerio</a:t>
            </a:r>
            <a:r>
              <a:rPr lang="en-US" sz="24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2786063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1" name="Rectangle 8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1534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Tres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Preguntas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Críticas</a:t>
            </a:r>
            <a:endParaRPr lang="en-US" sz="3600" dirty="0" smtClean="0">
              <a:latin typeface="Cobalt" pitchFamily="34" charset="0"/>
            </a:endParaRPr>
          </a:p>
        </p:txBody>
      </p:sp>
      <p:sp>
        <p:nvSpPr>
          <p:cNvPr id="1741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648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B.	¿</a:t>
            </a:r>
            <a:r>
              <a:rPr lang="en-US" sz="2800" dirty="0" err="1" smtClean="0"/>
              <a:t>Adónde</a:t>
            </a:r>
            <a:r>
              <a:rPr lang="en-US" sz="2800" dirty="0" smtClean="0"/>
              <a:t> </a:t>
            </a:r>
            <a:r>
              <a:rPr lang="en-US" sz="2800" dirty="0" err="1" smtClean="0"/>
              <a:t>vamos</a:t>
            </a:r>
            <a:r>
              <a:rPr lang="en-US" sz="2800" dirty="0" smtClean="0"/>
              <a:t>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1.  La </a:t>
            </a:r>
            <a:r>
              <a:rPr lang="en-US" sz="2800" dirty="0" err="1" smtClean="0"/>
              <a:t>importancia</a:t>
            </a:r>
            <a:r>
              <a:rPr lang="en-US" sz="2800" dirty="0" smtClean="0"/>
              <a:t> de la </a:t>
            </a:r>
            <a:r>
              <a:rPr lang="en-US" sz="2800" dirty="0" err="1" smtClean="0"/>
              <a:t>misión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a.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dicta la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dirección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del </a:t>
            </a:r>
            <a:r>
              <a:rPr lang="en-US" sz="2400" dirty="0" err="1" smtClean="0"/>
              <a:t>ministerio</a:t>
            </a:r>
            <a:r>
              <a:rPr lang="en-US" sz="2400" dirty="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b.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formula la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función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del </a:t>
            </a:r>
            <a:r>
              <a:rPr lang="en-US" sz="2400" dirty="0" err="1" smtClean="0"/>
              <a:t>ministerio</a:t>
            </a:r>
            <a:r>
              <a:rPr lang="en-US" sz="2400" dirty="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c.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se </a:t>
            </a:r>
            <a:r>
              <a:rPr lang="en-US" sz="2400" dirty="0" err="1" smtClean="0"/>
              <a:t>concentra</a:t>
            </a:r>
            <a:r>
              <a:rPr lang="en-US" sz="2400" dirty="0" smtClean="0"/>
              <a:t> en el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futuro</a:t>
            </a:r>
            <a:r>
              <a:rPr lang="en-US" sz="2400" i="1" u="sng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del </a:t>
            </a:r>
            <a:r>
              <a:rPr lang="en-US" sz="2400" dirty="0" err="1" smtClean="0"/>
              <a:t>ministerio</a:t>
            </a:r>
            <a:r>
              <a:rPr lang="en-US" sz="2400" dirty="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d.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</a:t>
            </a:r>
            <a:r>
              <a:rPr lang="en-US" sz="2400" dirty="0" err="1" smtClean="0"/>
              <a:t>inspira</a:t>
            </a:r>
            <a:r>
              <a:rPr lang="en-US" sz="2400" dirty="0" smtClean="0"/>
              <a:t> la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unidad</a:t>
            </a:r>
            <a:r>
              <a:rPr lang="en-US" sz="2400" dirty="0" smtClean="0"/>
              <a:t> en el </a:t>
            </a:r>
            <a:r>
              <a:rPr lang="en-US" sz="2400" dirty="0" err="1" smtClean="0"/>
              <a:t>ministerio</a:t>
            </a:r>
            <a:r>
              <a:rPr lang="en-US" sz="2400" dirty="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e.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</a:t>
            </a:r>
            <a:r>
              <a:rPr lang="en-US" sz="2400" dirty="0" err="1" smtClean="0"/>
              <a:t>ayuda</a:t>
            </a:r>
            <a:r>
              <a:rPr lang="en-US" sz="2400" dirty="0" smtClean="0"/>
              <a:t> a </a:t>
            </a:r>
            <a:r>
              <a:rPr lang="en-US" sz="2400" dirty="0" err="1" smtClean="0"/>
              <a:t>dar</a:t>
            </a:r>
            <a:r>
              <a:rPr lang="en-US" sz="2400" dirty="0" smtClean="0"/>
              <a:t> forma a la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estrategia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f.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</a:t>
            </a:r>
            <a:r>
              <a:rPr lang="en-US" sz="2400" dirty="0" err="1" smtClean="0"/>
              <a:t>aumenta</a:t>
            </a:r>
            <a:r>
              <a:rPr lang="en-US" sz="2400" dirty="0" smtClean="0"/>
              <a:t> la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eficacia</a:t>
            </a:r>
            <a:r>
              <a:rPr lang="en-US" sz="2400" i="1" u="sng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del </a:t>
            </a:r>
            <a:r>
              <a:rPr lang="en-US" sz="2400" dirty="0" err="1" smtClean="0"/>
              <a:t>ministerio</a:t>
            </a:r>
            <a:r>
              <a:rPr lang="en-US" sz="2400" dirty="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g.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</a:t>
            </a:r>
            <a:r>
              <a:rPr lang="en-US" sz="2400" dirty="0" err="1" smtClean="0"/>
              <a:t>asegura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organización</a:t>
            </a:r>
            <a:r>
              <a:rPr lang="en-US" sz="2400" i="1" u="sng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perdurable.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h.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</a:t>
            </a:r>
            <a:r>
              <a:rPr lang="en-US" sz="2400" dirty="0" err="1" smtClean="0"/>
              <a:t>facilita</a:t>
            </a:r>
            <a:r>
              <a:rPr lang="en-US" sz="2400" dirty="0" smtClean="0"/>
              <a:t> la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evaluación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5105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B.	¿</a:t>
            </a:r>
            <a:r>
              <a:rPr lang="en-US" sz="2400" dirty="0" err="1" smtClean="0"/>
              <a:t>Adónde</a:t>
            </a:r>
            <a:r>
              <a:rPr lang="en-US" sz="2400" dirty="0" smtClean="0"/>
              <a:t> </a:t>
            </a:r>
            <a:r>
              <a:rPr lang="en-US" sz="2400" dirty="0" err="1" smtClean="0"/>
              <a:t>vamos</a:t>
            </a:r>
            <a:r>
              <a:rPr lang="en-US" sz="2400" dirty="0" smtClean="0"/>
              <a:t>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2.  Lo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no </a:t>
            </a:r>
            <a:r>
              <a:rPr lang="en-US" sz="2400" dirty="0" err="1" smtClean="0"/>
              <a:t>es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		     Allen Cox define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Declaración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: </a:t>
            </a:r>
            <a:r>
              <a:rPr lang="en-US" sz="2400" i="1" u="sng" dirty="0" smtClean="0">
                <a:solidFill>
                  <a:srgbClr val="FF0000"/>
                </a:solidFill>
              </a:rPr>
              <a:t>“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una</a:t>
            </a:r>
            <a:r>
              <a:rPr lang="en-US" sz="2400" i="1" u="sng" dirty="0" smtClean="0">
                <a:solidFill>
                  <a:srgbClr val="FF0000"/>
                </a:solidFill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declaración</a:t>
            </a:r>
            <a:r>
              <a:rPr lang="en-US" sz="2400" i="1" u="sng" dirty="0" smtClean="0">
                <a:solidFill>
                  <a:srgbClr val="FF0000"/>
                </a:solidFill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breve</a:t>
            </a:r>
            <a:r>
              <a:rPr lang="en-US" sz="2400" i="1" u="sng" dirty="0" smtClean="0">
                <a:solidFill>
                  <a:srgbClr val="FF0000"/>
                </a:solidFill>
              </a:rPr>
              <a:t>,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convincente</a:t>
            </a:r>
            <a:r>
              <a:rPr lang="en-US" sz="2400" i="1" u="sng" dirty="0" smtClean="0">
                <a:solidFill>
                  <a:srgbClr val="FF0000"/>
                </a:solidFill>
              </a:rPr>
              <a:t> del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propósito</a:t>
            </a:r>
            <a:r>
              <a:rPr lang="en-US" sz="2400" i="1" u="sng" dirty="0" smtClean="0">
                <a:solidFill>
                  <a:srgbClr val="FF0000"/>
                </a:solidFill>
              </a:rPr>
              <a:t> de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una</a:t>
            </a:r>
            <a:r>
              <a:rPr lang="en-US" sz="2400" i="1" u="sng" dirty="0" smtClean="0">
                <a:solidFill>
                  <a:srgbClr val="FF0000"/>
                </a:solidFill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organización</a:t>
            </a:r>
            <a:r>
              <a:rPr lang="en-US" sz="2400" i="1" u="sng" dirty="0" smtClean="0">
                <a:solidFill>
                  <a:srgbClr val="FF0000"/>
                </a:solidFill>
              </a:rPr>
              <a:t>”.</a:t>
            </a:r>
            <a:r>
              <a:rPr lang="en-US" sz="2400" dirty="0" smtClean="0"/>
              <a:t> Sin embargo, el </a:t>
            </a:r>
            <a:r>
              <a:rPr lang="en-US" sz="2400" i="1" dirty="0" err="1" smtClean="0"/>
              <a:t>propósito</a:t>
            </a:r>
            <a:r>
              <a:rPr lang="en-US" sz="2400" dirty="0" smtClean="0"/>
              <a:t> de un </a:t>
            </a:r>
            <a:r>
              <a:rPr lang="en-US" sz="2400" dirty="0" err="1" smtClean="0"/>
              <a:t>ministerio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, en </a:t>
            </a:r>
            <a:r>
              <a:rPr lang="en-US" sz="2400" dirty="0" err="1" smtClean="0"/>
              <a:t>muchas</a:t>
            </a:r>
            <a:r>
              <a:rPr lang="en-US" sz="2400" dirty="0" smtClean="0"/>
              <a:t> </a:t>
            </a:r>
            <a:r>
              <a:rPr lang="en-US" sz="2400" dirty="0" err="1" smtClean="0"/>
              <a:t>maneras</a:t>
            </a:r>
            <a:r>
              <a:rPr lang="en-US" sz="2400" dirty="0" smtClean="0"/>
              <a:t>, </a:t>
            </a:r>
            <a:r>
              <a:rPr lang="en-US" sz="2400" dirty="0" err="1" smtClean="0"/>
              <a:t>muy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diferente</a:t>
            </a:r>
            <a:r>
              <a:rPr lang="en-US" sz="2400" dirty="0" smtClean="0"/>
              <a:t> de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i="1" dirty="0" err="1" smtClean="0"/>
              <a:t>misión</a:t>
            </a:r>
            <a:r>
              <a:rPr lang="en-US" sz="2400" dirty="0" smtClean="0"/>
              <a:t>.  </a:t>
            </a:r>
            <a:r>
              <a:rPr lang="en-US" sz="2400" dirty="0" err="1" smtClean="0"/>
              <a:t>Primero</a:t>
            </a:r>
            <a:r>
              <a:rPr lang="en-US" sz="2400" dirty="0" smtClean="0"/>
              <a:t>, el </a:t>
            </a:r>
            <a:r>
              <a:rPr lang="en-US" sz="2400" dirty="0" err="1" smtClean="0"/>
              <a:t>propósito</a:t>
            </a:r>
            <a:r>
              <a:rPr lang="en-US" sz="2400" dirty="0" smtClean="0"/>
              <a:t> </a:t>
            </a:r>
            <a:r>
              <a:rPr lang="en-US" sz="2400" dirty="0" err="1" smtClean="0"/>
              <a:t>contesta</a:t>
            </a:r>
            <a:r>
              <a:rPr lang="en-US" sz="2400" dirty="0" smtClean="0"/>
              <a:t> </a:t>
            </a:r>
            <a:r>
              <a:rPr lang="en-US" sz="2400" dirty="0" err="1" smtClean="0"/>
              <a:t>preguntas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diferentes</a:t>
            </a:r>
            <a:r>
              <a:rPr lang="en-US" sz="2400" dirty="0" smtClean="0"/>
              <a:t>. </a:t>
            </a:r>
            <a:r>
              <a:rPr lang="en-US" sz="2400" dirty="0" err="1" smtClean="0"/>
              <a:t>Contesta</a:t>
            </a:r>
            <a:r>
              <a:rPr lang="en-US" sz="2400" dirty="0" smtClean="0"/>
              <a:t>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preguntas</a:t>
            </a:r>
            <a:r>
              <a:rPr lang="en-US" sz="2400" dirty="0" smtClean="0"/>
              <a:t> de </a:t>
            </a:r>
            <a:r>
              <a:rPr lang="en-US" sz="2400" i="1" u="sng" dirty="0" smtClean="0">
                <a:solidFill>
                  <a:srgbClr val="FF0000"/>
                </a:solidFill>
              </a:rPr>
              <a:t>“¿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por</a:t>
            </a:r>
            <a:r>
              <a:rPr lang="en-US" sz="2400" i="1" u="sng" dirty="0" smtClean="0">
                <a:solidFill>
                  <a:srgbClr val="FF0000"/>
                </a:solidFill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qué</a:t>
            </a:r>
            <a:r>
              <a:rPr lang="en-US" sz="2400" i="1" u="sng" dirty="0" smtClean="0">
                <a:solidFill>
                  <a:srgbClr val="FF0000"/>
                </a:solidFill>
              </a:rPr>
              <a:t>?”</a:t>
            </a:r>
            <a:r>
              <a:rPr lang="en-US" sz="2400" dirty="0" smtClean="0"/>
              <a:t>.  </a:t>
            </a:r>
            <a:r>
              <a:rPr lang="en-US" sz="2400" i="1" u="sng" dirty="0" smtClean="0">
                <a:solidFill>
                  <a:srgbClr val="FF0000"/>
                </a:solidFill>
              </a:rPr>
              <a:t>¿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Por</a:t>
            </a:r>
            <a:r>
              <a:rPr lang="en-US" sz="2400" i="1" u="sng" dirty="0" smtClean="0">
                <a:solidFill>
                  <a:srgbClr val="FF0000"/>
                </a:solidFill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estamos</a:t>
            </a:r>
            <a:r>
              <a:rPr lang="en-US" sz="2400" dirty="0" smtClean="0"/>
              <a:t> </a:t>
            </a:r>
            <a:r>
              <a:rPr lang="en-US" sz="2400" dirty="0" err="1" smtClean="0"/>
              <a:t>aquí</a:t>
            </a:r>
            <a:r>
              <a:rPr lang="en-US" sz="2400" dirty="0" smtClean="0"/>
              <a:t>?  </a:t>
            </a:r>
            <a:r>
              <a:rPr lang="en-US" sz="2400" i="1" u="sng" dirty="0" smtClean="0">
                <a:solidFill>
                  <a:srgbClr val="FF0000"/>
                </a:solidFill>
              </a:rPr>
              <a:t>¿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Por</a:t>
            </a:r>
            <a:r>
              <a:rPr lang="en-US" sz="2400" i="1" u="sng" dirty="0" smtClean="0">
                <a:solidFill>
                  <a:srgbClr val="FF0000"/>
                </a:solidFill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existimos</a:t>
            </a:r>
            <a:r>
              <a:rPr lang="en-US" sz="2400" dirty="0" smtClean="0"/>
              <a:t>?  Sin embargo,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</a:t>
            </a:r>
            <a:r>
              <a:rPr lang="en-US" sz="2400" dirty="0" err="1" smtClean="0"/>
              <a:t>contestas</a:t>
            </a:r>
            <a:r>
              <a:rPr lang="en-US" sz="2400" dirty="0" smtClean="0"/>
              <a:t>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preguntas</a:t>
            </a:r>
            <a:r>
              <a:rPr lang="en-US" sz="2400" dirty="0" smtClean="0"/>
              <a:t> de </a:t>
            </a:r>
            <a:r>
              <a:rPr lang="en-US" sz="2400" i="1" u="sng" dirty="0" smtClean="0">
                <a:solidFill>
                  <a:srgbClr val="FF0000"/>
                </a:solidFill>
              </a:rPr>
              <a:t>“¿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qué</a:t>
            </a:r>
            <a:r>
              <a:rPr lang="en-US" sz="2400" i="1" u="sng" dirty="0" smtClean="0">
                <a:solidFill>
                  <a:srgbClr val="FF0000"/>
                </a:solidFill>
              </a:rPr>
              <a:t>?”</a:t>
            </a:r>
            <a:r>
              <a:rPr lang="en-US" sz="2400" dirty="0" smtClean="0"/>
              <a:t> o “</a:t>
            </a:r>
            <a:r>
              <a:rPr lang="en-US" sz="2400" i="1" u="sng" dirty="0" smtClean="0">
                <a:solidFill>
                  <a:srgbClr val="FF0000"/>
                </a:solidFill>
              </a:rPr>
              <a:t>¿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cuál</a:t>
            </a:r>
            <a:r>
              <a:rPr lang="en-US" sz="2400" i="1" u="sng" dirty="0" smtClean="0">
                <a:solidFill>
                  <a:srgbClr val="FF0000"/>
                </a:solidFill>
              </a:rPr>
              <a:t>?”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en-US" sz="2400" dirty="0" smtClean="0"/>
              <a:t>  </a:t>
            </a:r>
            <a:r>
              <a:rPr lang="en-US" sz="2400" i="1" u="sng" dirty="0" smtClean="0">
                <a:solidFill>
                  <a:srgbClr val="FF0000"/>
                </a:solidFill>
              </a:rPr>
              <a:t>¿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Qué</a:t>
            </a:r>
            <a:r>
              <a:rPr lang="en-US" sz="2400" dirty="0" smtClean="0"/>
              <a:t> se </a:t>
            </a:r>
            <a:r>
              <a:rPr lang="en-US" sz="2400" dirty="0" err="1" smtClean="0"/>
              <a:t>supone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debemos</a:t>
            </a:r>
            <a:r>
              <a:rPr lang="en-US" sz="2400" dirty="0" smtClean="0"/>
              <a:t> </a:t>
            </a:r>
            <a:r>
              <a:rPr lang="en-US" sz="2400" dirty="0" err="1" smtClean="0"/>
              <a:t>estar</a:t>
            </a:r>
            <a:r>
              <a:rPr lang="en-US" sz="2400" dirty="0" smtClean="0"/>
              <a:t> </a:t>
            </a:r>
            <a:r>
              <a:rPr lang="en-US" sz="2400" dirty="0" err="1" smtClean="0"/>
              <a:t>haciendo</a:t>
            </a:r>
            <a:r>
              <a:rPr lang="en-US" sz="2400" dirty="0" smtClean="0"/>
              <a:t>?  </a:t>
            </a:r>
            <a:r>
              <a:rPr lang="en-US" sz="2400" i="1" u="sng" dirty="0" smtClean="0">
                <a:solidFill>
                  <a:srgbClr val="FF0000"/>
                </a:solidFill>
              </a:rPr>
              <a:t>¿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Cuál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nuestro</a:t>
            </a:r>
            <a:r>
              <a:rPr lang="en-US" sz="2400" dirty="0" smtClean="0"/>
              <a:t> </a:t>
            </a:r>
            <a:r>
              <a:rPr lang="en-US" sz="2400" dirty="0" err="1" smtClean="0"/>
              <a:t>intento</a:t>
            </a:r>
            <a:r>
              <a:rPr lang="en-US" sz="2400" dirty="0" smtClean="0"/>
              <a:t> </a:t>
            </a:r>
            <a:r>
              <a:rPr lang="en-US" sz="2400" dirty="0" err="1" smtClean="0"/>
              <a:t>estratégico</a:t>
            </a:r>
            <a:r>
              <a:rPr lang="en-US" sz="2400" dirty="0" smtClean="0"/>
              <a:t> </a:t>
            </a:r>
            <a:r>
              <a:rPr lang="en-US" sz="2400" dirty="0" err="1" smtClean="0"/>
              <a:t>divino</a:t>
            </a:r>
            <a:r>
              <a:rPr lang="en-US" sz="2400" dirty="0" smtClean="0"/>
              <a:t>? El </a:t>
            </a:r>
            <a:r>
              <a:rPr lang="en-US" sz="2400" dirty="0" err="1" smtClean="0"/>
              <a:t>propósito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diferente</a:t>
            </a:r>
            <a:r>
              <a:rPr lang="en-US" sz="2400" dirty="0" smtClean="0"/>
              <a:t> de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</a:t>
            </a:r>
            <a:r>
              <a:rPr lang="en-US" sz="2400" dirty="0" err="1" smtClean="0"/>
              <a:t>porque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de un </a:t>
            </a:r>
            <a:r>
              <a:rPr lang="en-US" sz="2400" dirty="0" err="1" smtClean="0"/>
              <a:t>alcance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amplio</a:t>
            </a:r>
            <a:r>
              <a:rPr lang="en-US" sz="2400" dirty="0" smtClean="0"/>
              <a:t>.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de un </a:t>
            </a:r>
            <a:r>
              <a:rPr lang="en-US" sz="2400" dirty="0" err="1" smtClean="0"/>
              <a:t>ministerio</a:t>
            </a:r>
            <a:r>
              <a:rPr lang="en-US" sz="2400" dirty="0" smtClean="0"/>
              <a:t>,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también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visión</a:t>
            </a:r>
            <a:r>
              <a:rPr lang="en-US" sz="2400" dirty="0" smtClean="0"/>
              <a:t> y </a:t>
            </a:r>
            <a:r>
              <a:rPr lang="en-US" sz="2400" dirty="0" err="1" smtClean="0"/>
              <a:t>sus</a:t>
            </a:r>
            <a:r>
              <a:rPr lang="en-US" sz="2400" dirty="0" smtClean="0"/>
              <a:t>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, </a:t>
            </a:r>
            <a:r>
              <a:rPr lang="en-US" sz="2400" dirty="0" err="1" smtClean="0"/>
              <a:t>están</a:t>
            </a:r>
            <a:r>
              <a:rPr lang="en-US" sz="2400" dirty="0" smtClean="0"/>
              <a:t> </a:t>
            </a:r>
            <a:r>
              <a:rPr lang="en-US" sz="2400" dirty="0" err="1" smtClean="0"/>
              <a:t>subsumidos</a:t>
            </a:r>
            <a:r>
              <a:rPr lang="en-US" sz="2400" dirty="0" smtClean="0"/>
              <a:t> </a:t>
            </a:r>
            <a:r>
              <a:rPr lang="en-US" sz="2400" dirty="0" err="1" smtClean="0"/>
              <a:t>bajo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propósito</a:t>
            </a:r>
            <a:r>
              <a:rPr lang="en-US" sz="2400" dirty="0" smtClean="0"/>
              <a:t>.</a:t>
            </a:r>
          </a:p>
        </p:txBody>
      </p:sp>
      <p:sp>
        <p:nvSpPr>
          <p:cNvPr id="18435" name="Rectangle 11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1534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Tres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Preguntas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Críticas</a:t>
            </a:r>
            <a:endParaRPr lang="en-US" sz="3600" dirty="0" smtClean="0">
              <a:latin typeface="Cobal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5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1534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Tres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Preguntas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Críticas</a:t>
            </a:r>
            <a:endParaRPr lang="en-US" sz="3600" dirty="0" smtClean="0">
              <a:latin typeface="Cobalt" pitchFamily="34" charset="0"/>
            </a:endParaRPr>
          </a:p>
        </p:txBody>
      </p:sp>
      <p:sp>
        <p:nvSpPr>
          <p:cNvPr id="19459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038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B.	¿</a:t>
            </a:r>
            <a:r>
              <a:rPr lang="en-US" sz="2800" dirty="0" err="1" smtClean="0"/>
              <a:t>Adónde</a:t>
            </a:r>
            <a:r>
              <a:rPr lang="en-US" sz="2800" dirty="0" smtClean="0"/>
              <a:t> </a:t>
            </a:r>
            <a:r>
              <a:rPr lang="en-US" sz="2800" dirty="0" err="1" smtClean="0"/>
              <a:t>vamos</a:t>
            </a:r>
            <a:r>
              <a:rPr lang="en-US" sz="2800" dirty="0" smtClean="0"/>
              <a:t>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3.  Lo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misión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     a.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misión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amplia</a:t>
            </a:r>
            <a:r>
              <a:rPr lang="en-US" sz="2800" dirty="0" smtClean="0"/>
              <a:t>, </a:t>
            </a:r>
            <a:r>
              <a:rPr lang="en-US" sz="2800" dirty="0" err="1" smtClean="0"/>
              <a:t>pero</a:t>
            </a:r>
            <a:r>
              <a:rPr lang="en-US" sz="2800" dirty="0" smtClean="0"/>
              <a:t> no </a:t>
            </a:r>
            <a:r>
              <a:rPr lang="en-US" sz="2800" dirty="0" err="1" smtClean="0"/>
              <a:t>demasiado</a:t>
            </a:r>
            <a:r>
              <a:rPr lang="en-US" sz="2800" dirty="0" smtClean="0"/>
              <a:t> 		         </a:t>
            </a:r>
            <a:r>
              <a:rPr lang="en-US" sz="2800" dirty="0" err="1" smtClean="0"/>
              <a:t>amplia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     b.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misión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breve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     c.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misión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bíblica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     d.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misión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declaración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     e.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misión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lo </a:t>
            </a:r>
            <a:r>
              <a:rPr lang="en-US" sz="2800" dirty="0" err="1" smtClean="0"/>
              <a:t>que</a:t>
            </a:r>
            <a:r>
              <a:rPr lang="en-US" sz="2800" dirty="0" smtClean="0"/>
              <a:t> se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supone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el                            	         </a:t>
            </a:r>
            <a:r>
              <a:rPr lang="en-US" sz="2800" dirty="0" err="1" smtClean="0"/>
              <a:t>ministerio</a:t>
            </a:r>
            <a:r>
              <a:rPr lang="en-US" sz="2800" dirty="0" smtClean="0"/>
              <a:t> </a:t>
            </a:r>
            <a:r>
              <a:rPr lang="en-US" sz="2800" dirty="0" err="1" smtClean="0"/>
              <a:t>está</a:t>
            </a:r>
            <a:r>
              <a:rPr lang="en-US" sz="2800" dirty="0" smtClean="0"/>
              <a:t> </a:t>
            </a:r>
            <a:r>
              <a:rPr lang="en-US" sz="2800" dirty="0" err="1" smtClean="0"/>
              <a:t>haciendo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1534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Tres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Preguntas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Críticas</a:t>
            </a:r>
            <a:endParaRPr lang="en-US" sz="3600" dirty="0" smtClean="0">
              <a:latin typeface="Cobalt" pitchFamily="34" charset="0"/>
            </a:endParaRPr>
          </a:p>
        </p:txBody>
      </p:sp>
      <p:sp>
        <p:nvSpPr>
          <p:cNvPr id="2048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648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B.	¿</a:t>
            </a:r>
            <a:r>
              <a:rPr lang="en-US" sz="2800" dirty="0" err="1" smtClean="0"/>
              <a:t>Adónde</a:t>
            </a:r>
            <a:r>
              <a:rPr lang="en-US" sz="2800" dirty="0" smtClean="0"/>
              <a:t> </a:t>
            </a:r>
            <a:r>
              <a:rPr lang="en-US" sz="2800" dirty="0" err="1" smtClean="0"/>
              <a:t>vamos</a:t>
            </a:r>
            <a:r>
              <a:rPr lang="en-US" sz="2800" dirty="0" smtClean="0"/>
              <a:t>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4.  La </a:t>
            </a:r>
            <a:r>
              <a:rPr lang="en-US" sz="2800" dirty="0" err="1" smtClean="0"/>
              <a:t>importancia</a:t>
            </a:r>
            <a:r>
              <a:rPr lang="en-US" sz="2800" dirty="0" smtClean="0"/>
              <a:t> de la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     a.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</a:t>
            </a:r>
            <a:r>
              <a:rPr lang="en-US" sz="2800" dirty="0" err="1" smtClean="0"/>
              <a:t>aporta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energía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     b.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crea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causa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     c.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fomenta</a:t>
            </a:r>
            <a:r>
              <a:rPr lang="en-US" sz="2800" dirty="0" smtClean="0"/>
              <a:t> el </a:t>
            </a:r>
            <a:r>
              <a:rPr lang="en-US" sz="2800" dirty="0" err="1" smtClean="0"/>
              <a:t>tomar</a:t>
            </a:r>
            <a:r>
              <a:rPr lang="en-US" sz="2800" dirty="0" smtClean="0"/>
              <a:t> </a:t>
            </a:r>
            <a:r>
              <a:rPr lang="en-US" sz="2800" dirty="0" err="1" smtClean="0"/>
              <a:t>riesgo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     d.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</a:t>
            </a:r>
            <a:r>
              <a:rPr lang="en-US" sz="2800" dirty="0" err="1" smtClean="0"/>
              <a:t>hace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legítimo</a:t>
            </a:r>
            <a:r>
              <a:rPr lang="en-US" sz="2800" dirty="0" smtClean="0"/>
              <a:t> el </a:t>
            </a:r>
            <a:r>
              <a:rPr lang="en-US" sz="2800" dirty="0" err="1" smtClean="0"/>
              <a:t>liderazgo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     e.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energía</a:t>
            </a:r>
            <a:r>
              <a:rPr lang="en-US" sz="2800" dirty="0" smtClean="0"/>
              <a:t> al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liderazgo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     f.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sustenta</a:t>
            </a:r>
            <a:r>
              <a:rPr lang="en-US" sz="2800" dirty="0" smtClean="0"/>
              <a:t> el </a:t>
            </a:r>
            <a:r>
              <a:rPr lang="en-US" sz="2800" dirty="0" err="1" smtClean="0"/>
              <a:t>ministerio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     g.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</a:t>
            </a:r>
            <a:r>
              <a:rPr lang="en-US" sz="2800" dirty="0" err="1" smtClean="0"/>
              <a:t>motiva</a:t>
            </a:r>
            <a:r>
              <a:rPr lang="en-US" sz="2800" dirty="0" smtClean="0"/>
              <a:t> a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dar</a:t>
            </a:r>
            <a:r>
              <a:rPr lang="en-US" sz="2800" dirty="0" smtClean="0"/>
              <a:t>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80010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Tres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Preguntas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Críticas</a:t>
            </a:r>
            <a:endParaRPr lang="en-US" sz="3600" dirty="0" smtClean="0">
              <a:latin typeface="Cobalt" pitchFamily="34" charset="0"/>
            </a:endParaRPr>
          </a:p>
        </p:txBody>
      </p:sp>
      <p:sp>
        <p:nvSpPr>
          <p:cNvPr id="21507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229600" cy="4953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B.	¿</a:t>
            </a:r>
            <a:r>
              <a:rPr lang="en-US" sz="2800" dirty="0" err="1" smtClean="0"/>
              <a:t>Adónde</a:t>
            </a:r>
            <a:r>
              <a:rPr lang="en-US" sz="2800" dirty="0" smtClean="0"/>
              <a:t> </a:t>
            </a:r>
            <a:r>
              <a:rPr lang="en-US" sz="2800" dirty="0" err="1" smtClean="0"/>
              <a:t>vamos</a:t>
            </a:r>
            <a:r>
              <a:rPr lang="en-US" sz="2800" dirty="0" smtClean="0"/>
              <a:t>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5.  Lo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no </a:t>
            </a:r>
            <a:r>
              <a:rPr lang="en-US" sz="2800" dirty="0" err="1" smtClean="0"/>
              <a:t>es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    </a:t>
            </a:r>
            <a:r>
              <a:rPr lang="en-US" sz="2400" dirty="0" smtClean="0"/>
              <a:t>a.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declaración</a:t>
            </a:r>
            <a:r>
              <a:rPr lang="en-US" sz="2400" dirty="0" smtClean="0"/>
              <a:t> de lo </a:t>
            </a:r>
            <a:r>
              <a:rPr lang="en-US" sz="2400" dirty="0" err="1" smtClean="0"/>
              <a:t>que</a:t>
            </a:r>
            <a:r>
              <a:rPr lang="en-US" sz="2400" dirty="0" smtClean="0"/>
              <a:t> se 	        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supone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el </a:t>
            </a:r>
            <a:r>
              <a:rPr lang="en-US" sz="2400" dirty="0" err="1" smtClean="0"/>
              <a:t>ministerio</a:t>
            </a:r>
            <a:r>
              <a:rPr lang="en-US" sz="2400" dirty="0" smtClean="0"/>
              <a:t> </a:t>
            </a:r>
            <a:r>
              <a:rPr lang="en-US" sz="2400" dirty="0" err="1" smtClean="0"/>
              <a:t>debe</a:t>
            </a:r>
            <a:r>
              <a:rPr lang="en-US" sz="2400" dirty="0" smtClean="0"/>
              <a:t> </a:t>
            </a:r>
            <a:r>
              <a:rPr lang="en-US" sz="2400" dirty="0" err="1" smtClean="0"/>
              <a:t>estar</a:t>
            </a:r>
            <a:r>
              <a:rPr lang="en-US" sz="2400" dirty="0" smtClean="0"/>
              <a:t> </a:t>
            </a:r>
            <a:r>
              <a:rPr lang="en-US" sz="2400" dirty="0" err="1" smtClean="0"/>
              <a:t>haciendo</a:t>
            </a:r>
            <a:r>
              <a:rPr lang="en-US" sz="2400" dirty="0" smtClean="0"/>
              <a:t>, </a:t>
            </a:r>
            <a:r>
              <a:rPr lang="en-US" sz="2400" dirty="0" err="1" smtClean="0"/>
              <a:t>mientras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la </a:t>
            </a:r>
            <a:r>
              <a:rPr lang="en-US" sz="2400" dirty="0" err="1" smtClean="0"/>
              <a:t>visión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foto</a:t>
            </a:r>
            <a:r>
              <a:rPr lang="en-US" sz="2400" i="1" u="sng" dirty="0" smtClean="0">
                <a:solidFill>
                  <a:srgbClr val="FF0000"/>
                </a:solidFill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instantánea</a:t>
            </a:r>
            <a:r>
              <a:rPr lang="en-US" sz="2400" dirty="0" smtClean="0"/>
              <a:t>, o </a:t>
            </a:r>
            <a:r>
              <a:rPr lang="en-US" sz="2400" dirty="0" err="1" smtClean="0"/>
              <a:t>esbozo</a:t>
            </a:r>
            <a:r>
              <a:rPr lang="en-US" sz="2400" dirty="0" smtClean="0"/>
              <a:t>, de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b.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se </a:t>
            </a:r>
            <a:r>
              <a:rPr lang="en-US" sz="2400" dirty="0" err="1" smtClean="0"/>
              <a:t>usa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planificar</a:t>
            </a:r>
            <a:r>
              <a:rPr lang="en-US" sz="2400" dirty="0" smtClean="0"/>
              <a:t> </a:t>
            </a:r>
            <a:r>
              <a:rPr lang="en-US" sz="2400" dirty="0" err="1" smtClean="0"/>
              <a:t>adónde</a:t>
            </a:r>
            <a:r>
              <a:rPr lang="en-US" sz="2400" dirty="0" smtClean="0"/>
              <a:t> </a:t>
            </a:r>
            <a:r>
              <a:rPr lang="en-US" sz="2400" i="1" u="sng" dirty="0" smtClean="0">
                <a:solidFill>
                  <a:srgbClr val="FF0000"/>
                </a:solidFill>
              </a:rPr>
              <a:t>se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dirige</a:t>
            </a:r>
            <a:r>
              <a:rPr lang="en-US" sz="2400" dirty="0" smtClean="0"/>
              <a:t> el </a:t>
            </a:r>
            <a:r>
              <a:rPr lang="en-US" sz="2400" dirty="0" err="1" smtClean="0"/>
              <a:t>ministerio</a:t>
            </a:r>
            <a:r>
              <a:rPr lang="en-US" sz="2400" dirty="0" smtClean="0"/>
              <a:t>; la </a:t>
            </a:r>
            <a:r>
              <a:rPr lang="en-US" sz="2400" dirty="0" err="1" smtClean="0"/>
              <a:t>visión</a:t>
            </a:r>
            <a:r>
              <a:rPr lang="en-US" sz="2400" dirty="0" smtClean="0"/>
              <a:t> se </a:t>
            </a:r>
            <a:r>
              <a:rPr lang="en-US" sz="2400" dirty="0" err="1" smtClean="0"/>
              <a:t>usa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comunicar</a:t>
            </a:r>
            <a:r>
              <a:rPr lang="en-US" sz="2400" dirty="0" smtClean="0"/>
              <a:t> </a:t>
            </a:r>
            <a:r>
              <a:rPr lang="en-US" sz="2400" dirty="0" err="1" smtClean="0"/>
              <a:t>adónde</a:t>
            </a:r>
            <a:r>
              <a:rPr lang="en-US" sz="2400" dirty="0" smtClean="0"/>
              <a:t> se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dirigiendo</a:t>
            </a:r>
            <a:r>
              <a:rPr lang="en-US" sz="2400" dirty="0" smtClean="0"/>
              <a:t> el </a:t>
            </a:r>
            <a:r>
              <a:rPr lang="en-US" sz="2400" dirty="0" err="1" smtClean="0"/>
              <a:t>ministerio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		     c.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declaración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</a:t>
            </a:r>
            <a:r>
              <a:rPr lang="en-US" sz="2400" dirty="0" err="1" smtClean="0"/>
              <a:t>debe</a:t>
            </a:r>
            <a:r>
              <a:rPr lang="en-US" sz="2400" dirty="0" smtClean="0"/>
              <a:t> ser lo </a:t>
            </a:r>
            <a:r>
              <a:rPr lang="en-US" sz="2400" dirty="0" err="1" smtClean="0"/>
              <a:t>suficientemente</a:t>
            </a:r>
            <a:r>
              <a:rPr lang="en-US" sz="2400" dirty="0" smtClean="0"/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corta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quepa</a:t>
            </a:r>
            <a:r>
              <a:rPr lang="en-US" sz="2400" dirty="0" smtClean="0"/>
              <a:t> en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camiseta</a:t>
            </a:r>
            <a:r>
              <a:rPr lang="en-US" sz="2400" dirty="0" smtClean="0"/>
              <a:t>. Sin embargo, la </a:t>
            </a:r>
            <a:r>
              <a:rPr lang="en-US" sz="2400" dirty="0" err="1" smtClean="0"/>
              <a:t>declaración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visión</a:t>
            </a:r>
            <a:r>
              <a:rPr lang="en-US" sz="2400" dirty="0" smtClean="0"/>
              <a:t> </a:t>
            </a:r>
            <a:r>
              <a:rPr lang="en-US" sz="2400" dirty="0" err="1" smtClean="0"/>
              <a:t>entra</a:t>
            </a:r>
            <a:r>
              <a:rPr lang="en-US" sz="2400" dirty="0" smtClean="0"/>
              <a:t> en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detalles</a:t>
            </a:r>
            <a:r>
              <a:rPr lang="en-US" sz="2400" dirty="0" smtClean="0"/>
              <a:t> y </a:t>
            </a:r>
            <a:r>
              <a:rPr lang="en-US" sz="2400" dirty="0" err="1" smtClean="0"/>
              <a:t>puede</a:t>
            </a:r>
            <a:r>
              <a:rPr lang="en-US" sz="2400" dirty="0" smtClean="0"/>
              <a:t> </a:t>
            </a:r>
            <a:r>
              <a:rPr lang="en-US" sz="2400" dirty="0" err="1" smtClean="0"/>
              <a:t>variar</a:t>
            </a:r>
            <a:r>
              <a:rPr lang="en-US" sz="2400" dirty="0" smtClean="0"/>
              <a:t> </a:t>
            </a:r>
            <a:r>
              <a:rPr lang="en-US" sz="2400" dirty="0" err="1" smtClean="0"/>
              <a:t>desde</a:t>
            </a:r>
            <a:r>
              <a:rPr lang="en-US" sz="2400" dirty="0" smtClean="0"/>
              <a:t> un solo </a:t>
            </a:r>
            <a:r>
              <a:rPr lang="en-US" sz="2400" dirty="0" err="1" smtClean="0"/>
              <a:t>párrafo</a:t>
            </a:r>
            <a:r>
              <a:rPr lang="en-US" sz="2400" dirty="0" smtClean="0"/>
              <a:t> </a:t>
            </a:r>
            <a:r>
              <a:rPr lang="en-US" sz="2400" dirty="0" err="1" smtClean="0"/>
              <a:t>hasta</a:t>
            </a:r>
            <a:r>
              <a:rPr lang="en-US" sz="2400" dirty="0" smtClean="0"/>
              <a:t> </a:t>
            </a:r>
            <a:r>
              <a:rPr lang="en-US" sz="2400" dirty="0" err="1" smtClean="0"/>
              <a:t>varias</a:t>
            </a:r>
            <a:r>
              <a:rPr lang="en-US" sz="2400" dirty="0" smtClean="0"/>
              <a:t> </a:t>
            </a:r>
            <a:r>
              <a:rPr lang="en-US" sz="2400" dirty="0" err="1" smtClean="0"/>
              <a:t>páginas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0668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obalt" pitchFamily="34" charset="0"/>
              </a:rPr>
              <a:t>¿</a:t>
            </a:r>
            <a:r>
              <a:rPr lang="en-US" sz="3600" dirty="0" err="1" smtClean="0">
                <a:latin typeface="Cobalt" pitchFamily="34" charset="0"/>
              </a:rPr>
              <a:t>Qué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es</a:t>
            </a:r>
            <a:r>
              <a:rPr lang="en-US" sz="3600" dirty="0" smtClean="0">
                <a:latin typeface="Cobalt" pitchFamily="34" charset="0"/>
              </a:rPr>
              <a:t> </a:t>
            </a:r>
            <a:br>
              <a:rPr lang="en-US" sz="3600" dirty="0" smtClean="0">
                <a:latin typeface="Cobalt" pitchFamily="34" charset="0"/>
              </a:rPr>
            </a:br>
            <a:r>
              <a:rPr lang="en-US" sz="3600" dirty="0" err="1" smtClean="0">
                <a:latin typeface="Cobalt" pitchFamily="34" charset="0"/>
              </a:rPr>
              <a:t>Planificación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Estratégica</a:t>
            </a:r>
            <a:r>
              <a:rPr lang="en-US" sz="3600" dirty="0" smtClean="0">
                <a:latin typeface="Cobalt" pitchFamily="34" charset="0"/>
              </a:rPr>
              <a:t>?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862512"/>
          </a:xfrm>
          <a:noFill/>
        </p:spPr>
        <p:txBody>
          <a:bodyPr/>
          <a:lstStyle/>
          <a:p>
            <a:pPr algn="just" eaLnBrk="1" hangingPunct="1"/>
            <a:r>
              <a:rPr lang="en-US" sz="4000" dirty="0" smtClean="0"/>
              <a:t>Es un </a:t>
            </a:r>
            <a:r>
              <a:rPr lang="en-US" sz="4000" i="1" u="sng" dirty="0" err="1" smtClean="0">
                <a:solidFill>
                  <a:srgbClr val="FF0000"/>
                </a:solidFill>
              </a:rPr>
              <a:t>proceso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los </a:t>
            </a:r>
            <a:r>
              <a:rPr lang="en-US" sz="4000" dirty="0" err="1" smtClean="0"/>
              <a:t>líderes</a:t>
            </a:r>
            <a:r>
              <a:rPr lang="en-US" sz="4000" dirty="0" smtClean="0"/>
              <a:t> </a:t>
            </a:r>
            <a:r>
              <a:rPr lang="en-US" sz="4000" dirty="0" err="1" smtClean="0"/>
              <a:t>usan</a:t>
            </a:r>
            <a:r>
              <a:rPr lang="en-US" sz="4000" dirty="0" smtClean="0"/>
              <a:t> a base regular y continua </a:t>
            </a:r>
            <a:r>
              <a:rPr lang="en-US" sz="4000" dirty="0" err="1" smtClean="0"/>
              <a:t>para</a:t>
            </a:r>
            <a:r>
              <a:rPr lang="en-US" sz="4000" dirty="0" smtClean="0"/>
              <a:t> </a:t>
            </a:r>
            <a:r>
              <a:rPr lang="en-US" sz="4000" dirty="0" err="1" smtClean="0"/>
              <a:t>producir</a:t>
            </a:r>
            <a:r>
              <a:rPr lang="en-US" sz="4000" dirty="0" smtClean="0"/>
              <a:t>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decisiones</a:t>
            </a:r>
            <a:r>
              <a:rPr lang="en-US" sz="4000" dirty="0" smtClean="0"/>
              <a:t> y </a:t>
            </a:r>
            <a:r>
              <a:rPr lang="en-US" sz="4000" dirty="0" err="1" smtClean="0"/>
              <a:t>acciones</a:t>
            </a:r>
            <a:r>
              <a:rPr lang="en-US" sz="4000" dirty="0" smtClean="0"/>
              <a:t> </a:t>
            </a:r>
            <a:r>
              <a:rPr lang="en-US" sz="4000" dirty="0" err="1" smtClean="0"/>
              <a:t>fundamentales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dirección</a:t>
            </a:r>
            <a:r>
              <a:rPr lang="en-US" sz="4000" dirty="0" smtClean="0"/>
              <a:t> y </a:t>
            </a:r>
            <a:r>
              <a:rPr lang="en-US" sz="4000" dirty="0" err="1" smtClean="0"/>
              <a:t>definen</a:t>
            </a:r>
            <a:r>
              <a:rPr lang="en-US" sz="4000" dirty="0" smtClean="0"/>
              <a:t> </a:t>
            </a:r>
            <a:r>
              <a:rPr lang="en-US" sz="4000" dirty="0" err="1" smtClean="0"/>
              <a:t>quién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un </a:t>
            </a:r>
            <a:r>
              <a:rPr lang="en-US" sz="4000" dirty="0" err="1" smtClean="0"/>
              <a:t>ministerio</a:t>
            </a:r>
            <a:r>
              <a:rPr lang="en-US" sz="4000" dirty="0" smtClean="0"/>
              <a:t>, </a:t>
            </a:r>
            <a:r>
              <a:rPr lang="en-US" sz="4000" dirty="0" err="1" smtClean="0"/>
              <a:t>dónde</a:t>
            </a:r>
            <a:r>
              <a:rPr lang="en-US" sz="4000" dirty="0" smtClean="0"/>
              <a:t> </a:t>
            </a:r>
            <a:r>
              <a:rPr lang="en-US" sz="4000" dirty="0" err="1" smtClean="0"/>
              <a:t>está</a:t>
            </a:r>
            <a:r>
              <a:rPr lang="en-US" sz="4000" dirty="0" smtClean="0"/>
              <a:t>, </a:t>
            </a:r>
            <a:r>
              <a:rPr lang="en-US" sz="4000" dirty="0" err="1" smtClean="0"/>
              <a:t>adónde</a:t>
            </a:r>
            <a:r>
              <a:rPr lang="en-US" sz="4000" dirty="0" smtClean="0"/>
              <a:t> </a:t>
            </a:r>
            <a:r>
              <a:rPr lang="en-US" sz="4000" dirty="0" err="1" smtClean="0"/>
              <a:t>va</a:t>
            </a:r>
            <a:r>
              <a:rPr lang="en-US" sz="4000" dirty="0" smtClean="0"/>
              <a:t> y </a:t>
            </a:r>
            <a:r>
              <a:rPr lang="en-US" sz="4000" dirty="0" err="1" smtClean="0"/>
              <a:t>cómo</a:t>
            </a:r>
            <a:r>
              <a:rPr lang="en-US" sz="4000" dirty="0" smtClean="0"/>
              <a:t> </a:t>
            </a:r>
            <a:r>
              <a:rPr lang="en-US" sz="4000" dirty="0" err="1" smtClean="0"/>
              <a:t>llegará</a:t>
            </a:r>
            <a:r>
              <a:rPr lang="en-US" sz="4000" dirty="0" smtClean="0"/>
              <a:t>.</a:t>
            </a:r>
            <a:r>
              <a:rPr lang="en-US" sz="4400" dirty="0" smtClean="0"/>
              <a:t> </a:t>
            </a:r>
            <a:endParaRPr lang="en-US" sz="4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11430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Tres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Preguntas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Críticas</a:t>
            </a:r>
            <a:endParaRPr lang="en-US" sz="3600" dirty="0" smtClean="0">
              <a:latin typeface="Cobalt" pitchFamily="34" charset="0"/>
            </a:endParaRPr>
          </a:p>
        </p:txBody>
      </p:sp>
      <p:sp>
        <p:nvSpPr>
          <p:cNvPr id="22531" name="Rectangle 14"/>
          <p:cNvSpPr>
            <a:spLocks noGrp="1" noChangeArrowheads="1"/>
          </p:cNvSpPr>
          <p:nvPr>
            <p:ph idx="1"/>
          </p:nvPr>
        </p:nvSpPr>
        <p:spPr>
          <a:xfrm>
            <a:off x="685800" y="1690688"/>
            <a:ext cx="8305800" cy="49387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B.	¿</a:t>
            </a:r>
            <a:r>
              <a:rPr lang="en-US" sz="2800" dirty="0" err="1" smtClean="0"/>
              <a:t>Adónde</a:t>
            </a:r>
            <a:r>
              <a:rPr lang="en-US" sz="2800" dirty="0" smtClean="0"/>
              <a:t> </a:t>
            </a:r>
            <a:r>
              <a:rPr lang="en-US" sz="2800" dirty="0" err="1" smtClean="0"/>
              <a:t>vamos</a:t>
            </a:r>
            <a:r>
              <a:rPr lang="en-US" sz="2800" dirty="0" smtClean="0"/>
              <a:t>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5.  Lo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no </a:t>
            </a:r>
            <a:r>
              <a:rPr lang="en-US" sz="2800" dirty="0" err="1" smtClean="0"/>
              <a:t>es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    </a:t>
            </a:r>
            <a:r>
              <a:rPr lang="en-US" sz="2400" dirty="0" smtClean="0"/>
              <a:t>d. El </a:t>
            </a:r>
            <a:r>
              <a:rPr lang="en-US" sz="2400" dirty="0" err="1" smtClean="0"/>
              <a:t>propósito</a:t>
            </a:r>
            <a:r>
              <a:rPr lang="en-US" sz="2400" dirty="0" smtClean="0"/>
              <a:t> de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informar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todas</a:t>
            </a:r>
            <a:r>
              <a:rPr lang="en-US" sz="2400" dirty="0" smtClean="0"/>
              <a:t>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funciones</a:t>
            </a:r>
            <a:r>
              <a:rPr lang="en-US" sz="2400" dirty="0" smtClean="0"/>
              <a:t> del </a:t>
            </a:r>
            <a:r>
              <a:rPr lang="en-US" sz="2400" dirty="0" err="1" smtClean="0"/>
              <a:t>ministerio</a:t>
            </a:r>
            <a:r>
              <a:rPr lang="en-US" sz="2400" dirty="0" smtClean="0"/>
              <a:t>. El </a:t>
            </a:r>
            <a:r>
              <a:rPr lang="en-US" sz="2400" dirty="0" err="1" smtClean="0"/>
              <a:t>propósito</a:t>
            </a:r>
            <a:r>
              <a:rPr lang="en-US" sz="2400" dirty="0" smtClean="0"/>
              <a:t> de la </a:t>
            </a:r>
            <a:r>
              <a:rPr lang="en-US" sz="2400" dirty="0" err="1" smtClean="0"/>
              <a:t>visión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inspirar</a:t>
            </a:r>
            <a:r>
              <a:rPr lang="en-US" sz="2400" dirty="0" smtClean="0"/>
              <a:t> a la </a:t>
            </a:r>
            <a:r>
              <a:rPr lang="en-US" sz="2400" dirty="0" err="1" smtClean="0"/>
              <a:t>gente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cumplir</a:t>
            </a:r>
            <a:r>
              <a:rPr lang="en-US" sz="2400" dirty="0" smtClean="0"/>
              <a:t> con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funciones</a:t>
            </a:r>
            <a:r>
              <a:rPr lang="en-US" sz="2400" dirty="0" smtClean="0"/>
              <a:t> del </a:t>
            </a:r>
            <a:r>
              <a:rPr lang="en-US" sz="2400" dirty="0" err="1" smtClean="0"/>
              <a:t>ministerio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e.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</a:t>
            </a:r>
            <a:r>
              <a:rPr lang="en-US" sz="2400" dirty="0" err="1" smtClean="0"/>
              <a:t>involucra</a:t>
            </a:r>
            <a:r>
              <a:rPr lang="en-US" sz="2400" dirty="0" smtClean="0"/>
              <a:t> </a:t>
            </a:r>
            <a:r>
              <a:rPr lang="en-US" sz="2400" i="1" u="sng" dirty="0" smtClean="0">
                <a:solidFill>
                  <a:srgbClr val="FF0000"/>
                </a:solidFill>
              </a:rPr>
              <a:t>saber</a:t>
            </a:r>
            <a:r>
              <a:rPr lang="en-US" sz="2400" dirty="0" smtClean="0"/>
              <a:t>. Le </a:t>
            </a:r>
            <a:r>
              <a:rPr lang="en-US" sz="2400" dirty="0" err="1" smtClean="0"/>
              <a:t>ayuda</a:t>
            </a:r>
            <a:r>
              <a:rPr lang="en-US" sz="2400" dirty="0" smtClean="0"/>
              <a:t> a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gente</a:t>
            </a:r>
            <a:r>
              <a:rPr lang="en-US" sz="2400" dirty="0" smtClean="0"/>
              <a:t> saber </a:t>
            </a:r>
            <a:r>
              <a:rPr lang="en-US" sz="2400" dirty="0" err="1" smtClean="0"/>
              <a:t>hacia</a:t>
            </a:r>
            <a:r>
              <a:rPr lang="en-US" sz="2400" dirty="0" smtClean="0"/>
              <a:t> </a:t>
            </a:r>
            <a:r>
              <a:rPr lang="en-US" sz="2400" dirty="0" err="1" smtClean="0"/>
              <a:t>dónde</a:t>
            </a:r>
            <a:r>
              <a:rPr lang="en-US" sz="2400" dirty="0" smtClean="0"/>
              <a:t> van. La </a:t>
            </a:r>
            <a:r>
              <a:rPr lang="en-US" sz="2400" dirty="0" err="1" smtClean="0"/>
              <a:t>visión</a:t>
            </a:r>
            <a:r>
              <a:rPr lang="en-US" sz="2400" dirty="0" smtClean="0"/>
              <a:t> </a:t>
            </a:r>
            <a:r>
              <a:rPr lang="en-US" sz="2400" dirty="0" err="1" smtClean="0"/>
              <a:t>involucra</a:t>
            </a:r>
            <a:r>
              <a:rPr lang="en-US" sz="2400" dirty="0" smtClean="0"/>
              <a:t> </a:t>
            </a:r>
            <a:r>
              <a:rPr lang="en-US" sz="2400" i="1" dirty="0" smtClean="0"/>
              <a:t>ver</a:t>
            </a:r>
            <a:r>
              <a:rPr lang="en-US" sz="2400" dirty="0" smtClean="0"/>
              <a:t>.  Le </a:t>
            </a:r>
            <a:r>
              <a:rPr lang="en-US" sz="2400" dirty="0" err="1" smtClean="0"/>
              <a:t>ayuda</a:t>
            </a:r>
            <a:r>
              <a:rPr lang="en-US" sz="2400" dirty="0" smtClean="0"/>
              <a:t> a la </a:t>
            </a:r>
            <a:r>
              <a:rPr lang="en-US" sz="2400" dirty="0" err="1" smtClean="0"/>
              <a:t>gente</a:t>
            </a:r>
            <a:r>
              <a:rPr lang="en-US" sz="2400" dirty="0" smtClean="0"/>
              <a:t> a </a:t>
            </a:r>
            <a:r>
              <a:rPr lang="en-US" sz="2400" dirty="0" err="1" smtClean="0"/>
              <a:t>ver</a:t>
            </a:r>
            <a:r>
              <a:rPr lang="en-US" sz="2400" dirty="0" smtClean="0"/>
              <a:t> </a:t>
            </a:r>
            <a:r>
              <a:rPr lang="en-US" sz="2400" dirty="0" err="1" smtClean="0"/>
              <a:t>hacia</a:t>
            </a:r>
            <a:r>
              <a:rPr lang="en-US" sz="2400" dirty="0" smtClean="0"/>
              <a:t> </a:t>
            </a:r>
            <a:r>
              <a:rPr lang="en-US" sz="2400" dirty="0" err="1" smtClean="0"/>
              <a:t>dónde</a:t>
            </a:r>
            <a:r>
              <a:rPr lang="en-US" sz="2400" dirty="0" smtClean="0"/>
              <a:t> van. Si la </a:t>
            </a:r>
            <a:r>
              <a:rPr lang="en-US" sz="2400" dirty="0" err="1" smtClean="0"/>
              <a:t>gente</a:t>
            </a:r>
            <a:r>
              <a:rPr lang="en-US" sz="2400" dirty="0" smtClean="0"/>
              <a:t> no </a:t>
            </a:r>
            <a:r>
              <a:rPr lang="en-US" sz="2400" dirty="0" err="1" smtClean="0"/>
              <a:t>puede</a:t>
            </a:r>
            <a:r>
              <a:rPr lang="en-US" sz="2400" dirty="0" smtClean="0"/>
              <a:t> </a:t>
            </a:r>
            <a:r>
              <a:rPr lang="en-US" sz="2400" dirty="0" err="1" smtClean="0"/>
              <a:t>ver</a:t>
            </a:r>
            <a:r>
              <a:rPr lang="en-US" sz="2400" dirty="0" smtClean="0"/>
              <a:t> un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objetivo</a:t>
            </a:r>
            <a:r>
              <a:rPr lang="en-US" sz="2400" dirty="0" smtClean="0"/>
              <a:t>, </a:t>
            </a:r>
            <a:r>
              <a:rPr lang="en-US" sz="2400" dirty="0" err="1" smtClean="0"/>
              <a:t>probablemento</a:t>
            </a:r>
            <a:r>
              <a:rPr lang="en-US" sz="2400" dirty="0" smtClean="0"/>
              <a:t> no </a:t>
            </a:r>
            <a:r>
              <a:rPr lang="en-US" sz="2400" dirty="0" err="1" smtClean="0"/>
              <a:t>sucederá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   f.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</a:t>
            </a:r>
            <a:r>
              <a:rPr lang="en-US" sz="2400" dirty="0" err="1" smtClean="0"/>
              <a:t>proviene</a:t>
            </a:r>
            <a:r>
              <a:rPr lang="en-US" sz="2400" dirty="0" smtClean="0"/>
              <a:t> de la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cabeza</a:t>
            </a:r>
            <a:r>
              <a:rPr lang="en-US" sz="2400" dirty="0" smtClean="0"/>
              <a:t> –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origen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r>
              <a:rPr lang="en-US" sz="2400" dirty="0" smtClean="0"/>
              <a:t>   </a:t>
            </a:r>
            <a:r>
              <a:rPr lang="en-US" sz="2400" dirty="0" err="1" smtClean="0"/>
              <a:t>intelectual</a:t>
            </a:r>
            <a:r>
              <a:rPr lang="en-US" sz="2400" dirty="0" smtClean="0"/>
              <a:t>.  </a:t>
            </a:r>
            <a:r>
              <a:rPr lang="en-US" sz="2400" dirty="0" err="1" smtClean="0"/>
              <a:t>Aporta</a:t>
            </a:r>
            <a:r>
              <a:rPr lang="en-US" sz="2400" dirty="0" smtClean="0"/>
              <a:t> </a:t>
            </a:r>
            <a:r>
              <a:rPr lang="en-US" sz="2400" dirty="0" err="1" smtClean="0"/>
              <a:t>conocimiento</a:t>
            </a:r>
            <a:r>
              <a:rPr lang="en-US" sz="2400" dirty="0" smtClean="0"/>
              <a:t>.  La </a:t>
            </a:r>
            <a:r>
              <a:rPr lang="en-US" sz="2400" dirty="0" err="1" smtClean="0"/>
              <a:t>visión</a:t>
            </a:r>
            <a:r>
              <a:rPr lang="en-US" sz="2400" dirty="0" smtClean="0"/>
              <a:t> </a:t>
            </a:r>
            <a:r>
              <a:rPr lang="en-US" sz="2400" dirty="0" err="1" smtClean="0"/>
              <a:t>proviene</a:t>
            </a:r>
            <a:r>
              <a:rPr lang="en-US" sz="2400" dirty="0" smtClean="0"/>
              <a:t> del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corazón</a:t>
            </a:r>
            <a:r>
              <a:rPr lang="en-US" sz="2400" dirty="0" smtClean="0"/>
              <a:t> –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origen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r>
              <a:rPr lang="en-US" sz="2400" dirty="0" smtClean="0"/>
              <a:t> </a:t>
            </a:r>
            <a:r>
              <a:rPr lang="en-US" sz="2400" dirty="0" err="1" smtClean="0"/>
              <a:t>emocional</a:t>
            </a:r>
            <a:r>
              <a:rPr lang="en-US" sz="2400" dirty="0" smtClean="0"/>
              <a:t>.  </a:t>
            </a:r>
            <a:r>
              <a:rPr lang="en-US" sz="2400" dirty="0" err="1" smtClean="0"/>
              <a:t>Aporta</a:t>
            </a:r>
            <a:r>
              <a:rPr lang="en-US" sz="2400" dirty="0" smtClean="0"/>
              <a:t> </a:t>
            </a:r>
            <a:r>
              <a:rPr lang="en-US" sz="2400" dirty="0" err="1" smtClean="0"/>
              <a:t>pasión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80010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Tres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Preguntas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Críticas</a:t>
            </a:r>
            <a:endParaRPr lang="en-US" sz="3600" dirty="0" smtClean="0">
              <a:latin typeface="Cobalt" pitchFamily="34" charset="0"/>
            </a:endParaRPr>
          </a:p>
        </p:txBody>
      </p:sp>
      <p:sp>
        <p:nvSpPr>
          <p:cNvPr id="5" name="Rectangle 14"/>
          <p:cNvSpPr txBox="1">
            <a:spLocks noChangeArrowheads="1"/>
          </p:cNvSpPr>
          <p:nvPr/>
        </p:nvSpPr>
        <p:spPr bwMode="auto">
          <a:xfrm>
            <a:off x="685800" y="17526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en-US" sz="2800" kern="0" dirty="0">
                <a:latin typeface="+mn-lt"/>
              </a:rPr>
              <a:t>B.	</a:t>
            </a:r>
            <a:r>
              <a:rPr lang="en-US" sz="2800" kern="0" dirty="0" smtClean="0">
                <a:latin typeface="+mn-lt"/>
              </a:rPr>
              <a:t>¿</a:t>
            </a:r>
            <a:r>
              <a:rPr lang="en-US" sz="2800" kern="0" dirty="0" err="1" smtClean="0">
                <a:latin typeface="+mn-lt"/>
              </a:rPr>
              <a:t>Adónde</a:t>
            </a:r>
            <a:r>
              <a:rPr lang="en-US" sz="2800" kern="0" dirty="0" smtClean="0">
                <a:latin typeface="+mn-lt"/>
              </a:rPr>
              <a:t> </a:t>
            </a:r>
            <a:r>
              <a:rPr lang="en-US" sz="2800" kern="0" dirty="0" err="1" smtClean="0">
                <a:latin typeface="+mn-lt"/>
              </a:rPr>
              <a:t>vamos</a:t>
            </a:r>
            <a:r>
              <a:rPr lang="en-US" sz="2800" kern="0" dirty="0" smtClean="0">
                <a:latin typeface="+mn-lt"/>
              </a:rPr>
              <a:t>? </a:t>
            </a:r>
            <a:endParaRPr lang="en-US" sz="2800" kern="0" dirty="0">
              <a:latin typeface="+mn-lt"/>
            </a:endParaRPr>
          </a:p>
          <a:p>
            <a:pPr marL="342900" indent="-342900" algn="l">
              <a:lnSpc>
                <a:spcPct val="90000"/>
              </a:lnSpc>
              <a:defRPr/>
            </a:pPr>
            <a:r>
              <a:rPr lang="en-US" sz="2800" kern="0" dirty="0">
                <a:latin typeface="+mn-lt"/>
              </a:rPr>
              <a:t>		5.  </a:t>
            </a:r>
            <a:r>
              <a:rPr lang="en-US" sz="2800" kern="0" dirty="0" smtClean="0">
                <a:latin typeface="+mn-lt"/>
              </a:rPr>
              <a:t>Lo </a:t>
            </a:r>
            <a:r>
              <a:rPr lang="en-US" sz="2800" kern="0" dirty="0" err="1" smtClean="0">
                <a:latin typeface="+mn-lt"/>
              </a:rPr>
              <a:t>que</a:t>
            </a:r>
            <a:r>
              <a:rPr lang="en-US" sz="2800" kern="0" dirty="0" smtClean="0">
                <a:latin typeface="+mn-lt"/>
              </a:rPr>
              <a:t> </a:t>
            </a:r>
            <a:r>
              <a:rPr lang="en-US" sz="2800" kern="0" dirty="0" err="1" smtClean="0">
                <a:latin typeface="+mn-lt"/>
              </a:rPr>
              <a:t>una</a:t>
            </a:r>
            <a:r>
              <a:rPr lang="en-US" sz="2800" kern="0" dirty="0" smtClean="0">
                <a:latin typeface="+mn-lt"/>
              </a:rPr>
              <a:t> </a:t>
            </a:r>
            <a:r>
              <a:rPr lang="en-US" sz="2800" kern="0" dirty="0" err="1" smtClean="0">
                <a:latin typeface="+mn-lt"/>
              </a:rPr>
              <a:t>visión</a:t>
            </a:r>
            <a:r>
              <a:rPr lang="en-US" sz="2800" kern="0" dirty="0" smtClean="0">
                <a:latin typeface="+mn-lt"/>
              </a:rPr>
              <a:t> no </a:t>
            </a:r>
            <a:r>
              <a:rPr lang="en-US" sz="2800" kern="0" dirty="0" err="1" smtClean="0">
                <a:latin typeface="+mn-lt"/>
              </a:rPr>
              <a:t>es</a:t>
            </a:r>
            <a:r>
              <a:rPr lang="en-US" sz="2800" kern="0" dirty="0" smtClean="0">
                <a:latin typeface="+mn-lt"/>
              </a:rPr>
              <a:t>.</a:t>
            </a:r>
            <a:endParaRPr lang="en-US" sz="2800" kern="0" dirty="0">
              <a:latin typeface="+mn-lt"/>
            </a:endParaRPr>
          </a:p>
          <a:p>
            <a:pPr marL="342900" indent="-342900" algn="l">
              <a:lnSpc>
                <a:spcPct val="90000"/>
              </a:lnSpc>
              <a:defRPr/>
            </a:pPr>
            <a:r>
              <a:rPr lang="en-US" sz="2800" kern="0" dirty="0">
                <a:latin typeface="+mn-lt"/>
              </a:rPr>
              <a:t>		    </a:t>
            </a:r>
            <a:r>
              <a:rPr lang="en-US" kern="0" dirty="0">
                <a:latin typeface="+mn-lt"/>
              </a:rPr>
              <a:t>g. </a:t>
            </a:r>
            <a:r>
              <a:rPr lang="en-US" kern="0" dirty="0" err="1" smtClean="0">
                <a:latin typeface="+mn-lt"/>
              </a:rPr>
              <a:t>Lógicamente</a:t>
            </a:r>
            <a:r>
              <a:rPr lang="en-US" kern="0" dirty="0" smtClean="0">
                <a:latin typeface="+mn-lt"/>
              </a:rPr>
              <a:t>, la </a:t>
            </a:r>
            <a:r>
              <a:rPr lang="en-US" u="sng" kern="0" dirty="0" err="1" smtClean="0">
                <a:solidFill>
                  <a:srgbClr val="FF0000"/>
                </a:solidFill>
                <a:latin typeface="+mn-lt"/>
              </a:rPr>
              <a:t>misión</a:t>
            </a:r>
            <a:r>
              <a:rPr lang="en-US" kern="0" dirty="0" smtClean="0">
                <a:latin typeface="+mn-lt"/>
              </a:rPr>
              <a:t> precede a la </a:t>
            </a:r>
            <a:r>
              <a:rPr lang="en-US" kern="0" dirty="0" err="1" smtClean="0">
                <a:latin typeface="+mn-lt"/>
              </a:rPr>
              <a:t>visión</a:t>
            </a:r>
            <a:r>
              <a:rPr lang="en-US" kern="0" dirty="0">
                <a:latin typeface="+mn-lt"/>
              </a:rPr>
              <a:t>.  </a:t>
            </a:r>
            <a:r>
              <a:rPr lang="en-US" kern="0" dirty="0" smtClean="0">
                <a:latin typeface="+mn-lt"/>
              </a:rPr>
              <a:t>En </a:t>
            </a:r>
            <a:r>
              <a:rPr lang="en-US" kern="0" dirty="0" err="1" smtClean="0">
                <a:latin typeface="+mn-lt"/>
              </a:rPr>
              <a:t>su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desarrollo</a:t>
            </a:r>
            <a:r>
              <a:rPr lang="en-US" kern="0" dirty="0" smtClean="0">
                <a:latin typeface="+mn-lt"/>
              </a:rPr>
              <a:t>, la </a:t>
            </a:r>
            <a:r>
              <a:rPr lang="en-US" kern="0" dirty="0" err="1" smtClean="0">
                <a:latin typeface="+mn-lt"/>
              </a:rPr>
              <a:t>visión</a:t>
            </a:r>
            <a:r>
              <a:rPr lang="en-US" kern="0" dirty="0" smtClean="0">
                <a:latin typeface="+mn-lt"/>
              </a:rPr>
              <a:t> se </a:t>
            </a:r>
            <a:r>
              <a:rPr lang="en-US" kern="0" dirty="0" err="1" smtClean="0">
                <a:latin typeface="+mn-lt"/>
              </a:rPr>
              <a:t>origina</a:t>
            </a:r>
            <a:r>
              <a:rPr lang="en-US" kern="0" dirty="0" smtClean="0">
                <a:latin typeface="+mn-lt"/>
              </a:rPr>
              <a:t> y </a:t>
            </a:r>
            <a:r>
              <a:rPr lang="en-US" i="1" u="sng" kern="0" dirty="0" err="1" smtClean="0">
                <a:solidFill>
                  <a:srgbClr val="FF0000"/>
                </a:solidFill>
                <a:latin typeface="+mn-lt"/>
              </a:rPr>
              <a:t>desarrolla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detalle</a:t>
            </a:r>
            <a:r>
              <a:rPr lang="en-US" kern="0" dirty="0">
                <a:latin typeface="+mn-lt"/>
              </a:rPr>
              <a:t>	         </a:t>
            </a:r>
            <a:r>
              <a:rPr lang="en-US" kern="0" dirty="0" err="1" smtClean="0">
                <a:latin typeface="+mn-lt"/>
              </a:rPr>
              <a:t>alrededor</a:t>
            </a:r>
            <a:r>
              <a:rPr lang="en-US" kern="0" dirty="0" smtClean="0">
                <a:latin typeface="+mn-lt"/>
              </a:rPr>
              <a:t> de la </a:t>
            </a:r>
            <a:r>
              <a:rPr lang="en-US" kern="0" dirty="0" err="1" smtClean="0">
                <a:latin typeface="+mn-lt"/>
              </a:rPr>
              <a:t>misión</a:t>
            </a:r>
            <a:r>
              <a:rPr lang="en-US" kern="0" dirty="0">
                <a:latin typeface="+mn-lt"/>
              </a:rPr>
              <a:t>, </a:t>
            </a:r>
            <a:r>
              <a:rPr lang="en-US" kern="0" dirty="0" err="1" smtClean="0">
                <a:latin typeface="+mn-lt"/>
              </a:rPr>
              <a:t>dándole</a:t>
            </a:r>
            <a:r>
              <a:rPr lang="en-US" kern="0" dirty="0" smtClean="0">
                <a:latin typeface="+mn-lt"/>
              </a:rPr>
              <a:t> forma.</a:t>
            </a:r>
            <a:endParaRPr lang="en-US" kern="0" dirty="0">
              <a:latin typeface="+mn-lt"/>
            </a:endParaRPr>
          </a:p>
          <a:p>
            <a:pPr marL="342900" indent="-342900" algn="l">
              <a:lnSpc>
                <a:spcPct val="90000"/>
              </a:lnSpc>
              <a:defRPr/>
            </a:pPr>
            <a:r>
              <a:rPr lang="en-US" kern="0" dirty="0">
                <a:latin typeface="+mn-lt"/>
              </a:rPr>
              <a:t>		     h. </a:t>
            </a:r>
            <a:r>
              <a:rPr lang="en-US" kern="0" dirty="0" smtClean="0">
                <a:latin typeface="+mn-lt"/>
              </a:rPr>
              <a:t>La </a:t>
            </a:r>
            <a:r>
              <a:rPr lang="en-US" kern="0" dirty="0" err="1" smtClean="0">
                <a:latin typeface="+mn-lt"/>
              </a:rPr>
              <a:t>misión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tiene</a:t>
            </a:r>
            <a:r>
              <a:rPr lang="en-US" kern="0" dirty="0" smtClean="0">
                <a:latin typeface="+mn-lt"/>
              </a:rPr>
              <a:t> un </a:t>
            </a:r>
            <a:r>
              <a:rPr lang="en-US" kern="0" dirty="0" err="1" smtClean="0">
                <a:latin typeface="+mn-lt"/>
              </a:rPr>
              <a:t>enfoque</a:t>
            </a:r>
            <a:r>
              <a:rPr lang="en-US" kern="0" dirty="0" smtClean="0">
                <a:latin typeface="+mn-lt"/>
              </a:rPr>
              <a:t> </a:t>
            </a:r>
            <a:r>
              <a:rPr lang="en-US" i="1" u="sng" kern="0" dirty="0" err="1" smtClean="0">
                <a:solidFill>
                  <a:srgbClr val="FF0000"/>
                </a:solidFill>
                <a:latin typeface="+mn-lt"/>
              </a:rPr>
              <a:t>amplio</a:t>
            </a:r>
            <a:r>
              <a:rPr lang="en-US" kern="0" dirty="0" smtClean="0">
                <a:latin typeface="+mn-lt"/>
              </a:rPr>
              <a:t>, general </a:t>
            </a:r>
            <a:r>
              <a:rPr lang="en-US" kern="0" dirty="0" err="1" smtClean="0">
                <a:latin typeface="+mn-lt"/>
              </a:rPr>
              <a:t>mientras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que</a:t>
            </a:r>
            <a:r>
              <a:rPr lang="en-US" kern="0" dirty="0" smtClean="0">
                <a:latin typeface="+mn-lt"/>
              </a:rPr>
              <a:t> la </a:t>
            </a:r>
            <a:r>
              <a:rPr lang="en-US" kern="0" dirty="0" err="1" smtClean="0">
                <a:latin typeface="+mn-lt"/>
              </a:rPr>
              <a:t>visión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tiene</a:t>
            </a:r>
            <a:r>
              <a:rPr lang="en-US" kern="0" dirty="0" smtClean="0">
                <a:latin typeface="+mn-lt"/>
              </a:rPr>
              <a:t> un </a:t>
            </a:r>
            <a:r>
              <a:rPr lang="en-US" kern="0" dirty="0" err="1" smtClean="0">
                <a:latin typeface="+mn-lt"/>
              </a:rPr>
              <a:t>enfoque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reducido</a:t>
            </a:r>
            <a:r>
              <a:rPr lang="en-US" kern="0" dirty="0" smtClean="0">
                <a:latin typeface="+mn-lt"/>
              </a:rPr>
              <a:t>.  Distingue los </a:t>
            </a:r>
            <a:r>
              <a:rPr lang="en-US" kern="0" dirty="0" err="1" smtClean="0">
                <a:latin typeface="+mn-lt"/>
              </a:rPr>
              <a:t>detalles</a:t>
            </a:r>
            <a:r>
              <a:rPr lang="en-US" kern="0" dirty="0" smtClean="0">
                <a:latin typeface="+mn-lt"/>
              </a:rPr>
              <a:t> y </a:t>
            </a:r>
            <a:r>
              <a:rPr lang="en-US" kern="0" dirty="0" err="1" smtClean="0">
                <a:latin typeface="+mn-lt"/>
              </a:rPr>
              <a:t>puntos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específicos</a:t>
            </a:r>
            <a:r>
              <a:rPr lang="en-US" kern="0" dirty="0" smtClean="0">
                <a:latin typeface="+mn-lt"/>
              </a:rPr>
              <a:t> de la </a:t>
            </a:r>
            <a:r>
              <a:rPr lang="en-US" i="1" u="sng" kern="0" dirty="0" err="1" smtClean="0">
                <a:solidFill>
                  <a:srgbClr val="FF0000"/>
                </a:solidFill>
                <a:latin typeface="+mn-lt"/>
              </a:rPr>
              <a:t>comunidad</a:t>
            </a:r>
            <a:r>
              <a:rPr lang="en-US" kern="0" dirty="0" smtClean="0">
                <a:latin typeface="+mn-lt"/>
              </a:rPr>
              <a:t> del </a:t>
            </a:r>
            <a:r>
              <a:rPr lang="en-US" kern="0" dirty="0" err="1" smtClean="0">
                <a:latin typeface="+mn-lt"/>
              </a:rPr>
              <a:t>ministerio</a:t>
            </a:r>
            <a:r>
              <a:rPr lang="en-US" kern="0" dirty="0" smtClean="0">
                <a:latin typeface="+mn-lt"/>
              </a:rPr>
              <a:t>.</a:t>
            </a:r>
            <a:endParaRPr lang="en-US" kern="0" dirty="0">
              <a:latin typeface="+mn-lt"/>
            </a:endParaRPr>
          </a:p>
          <a:p>
            <a:pPr marL="342900" indent="-342900" algn="l">
              <a:lnSpc>
                <a:spcPct val="90000"/>
              </a:lnSpc>
              <a:defRPr/>
            </a:pPr>
            <a:r>
              <a:rPr lang="en-US" kern="0" dirty="0">
                <a:latin typeface="+mn-lt"/>
              </a:rPr>
              <a:t> 		     </a:t>
            </a:r>
            <a:r>
              <a:rPr lang="en-US" kern="0" dirty="0" err="1">
                <a:latin typeface="+mn-lt"/>
              </a:rPr>
              <a:t>i</a:t>
            </a:r>
            <a:r>
              <a:rPr lang="en-US" kern="0" dirty="0">
                <a:latin typeface="+mn-lt"/>
              </a:rPr>
              <a:t>. </a:t>
            </a:r>
            <a:r>
              <a:rPr lang="en-US" kern="0" dirty="0" smtClean="0">
                <a:latin typeface="+mn-lt"/>
              </a:rPr>
              <a:t>El </a:t>
            </a:r>
            <a:r>
              <a:rPr lang="en-US" kern="0" dirty="0" err="1" smtClean="0">
                <a:latin typeface="+mn-lt"/>
              </a:rPr>
              <a:t>desarrollo</a:t>
            </a:r>
            <a:r>
              <a:rPr lang="en-US" kern="0" dirty="0" smtClean="0">
                <a:latin typeface="+mn-lt"/>
              </a:rPr>
              <a:t> de la </a:t>
            </a:r>
            <a:r>
              <a:rPr lang="en-US" kern="0" dirty="0" err="1" smtClean="0">
                <a:latin typeface="+mn-lt"/>
              </a:rPr>
              <a:t>misión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es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una</a:t>
            </a:r>
            <a:r>
              <a:rPr lang="en-US" kern="0" dirty="0" smtClean="0">
                <a:latin typeface="+mn-lt"/>
              </a:rPr>
              <a:t> </a:t>
            </a:r>
            <a:r>
              <a:rPr lang="en-US" i="1" u="sng" kern="0" dirty="0" err="1" smtClean="0">
                <a:solidFill>
                  <a:srgbClr val="FF0000"/>
                </a:solidFill>
                <a:latin typeface="+mn-lt"/>
              </a:rPr>
              <a:t>ciencia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>
                <a:latin typeface="+mn-lt"/>
              </a:rPr>
              <a:t>– </a:t>
            </a:r>
            <a:r>
              <a:rPr lang="en-US" kern="0" dirty="0" smtClean="0">
                <a:latin typeface="+mn-lt"/>
              </a:rPr>
              <a:t>se </a:t>
            </a:r>
            <a:r>
              <a:rPr lang="en-US" kern="0" dirty="0" err="1" smtClean="0">
                <a:latin typeface="+mn-lt"/>
              </a:rPr>
              <a:t>puede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enseñar</a:t>
            </a:r>
            <a:r>
              <a:rPr lang="en-US" kern="0" dirty="0" smtClean="0">
                <a:latin typeface="+mn-lt"/>
              </a:rPr>
              <a:t>. Sin embargo, la </a:t>
            </a:r>
            <a:r>
              <a:rPr lang="en-US" kern="0" dirty="0" err="1" smtClean="0">
                <a:latin typeface="+mn-lt"/>
              </a:rPr>
              <a:t>visión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es</a:t>
            </a:r>
            <a:r>
              <a:rPr lang="en-US" kern="0" dirty="0" smtClean="0">
                <a:latin typeface="+mn-lt"/>
              </a:rPr>
              <a:t> un </a:t>
            </a:r>
            <a:r>
              <a:rPr lang="en-US" i="1" u="sng" kern="0" dirty="0" smtClean="0">
                <a:solidFill>
                  <a:srgbClr val="FF0000"/>
                </a:solidFill>
                <a:latin typeface="+mn-lt"/>
              </a:rPr>
              <a:t>arte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>
                <a:latin typeface="+mn-lt"/>
              </a:rPr>
              <a:t>– </a:t>
            </a:r>
            <a:r>
              <a:rPr lang="en-US" kern="0" dirty="0" err="1" smtClean="0">
                <a:latin typeface="+mn-lt"/>
              </a:rPr>
              <a:t>más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bien</a:t>
            </a:r>
            <a:r>
              <a:rPr lang="en-US" kern="0" dirty="0" smtClean="0">
                <a:latin typeface="+mn-lt"/>
              </a:rPr>
              <a:t> se </a:t>
            </a:r>
            <a:r>
              <a:rPr lang="en-US" kern="0" dirty="0" err="1" smtClean="0">
                <a:latin typeface="+mn-lt"/>
              </a:rPr>
              <a:t>capta</a:t>
            </a:r>
            <a:r>
              <a:rPr lang="en-US" kern="0" dirty="0" smtClean="0">
                <a:latin typeface="+mn-lt"/>
              </a:rPr>
              <a:t>.  </a:t>
            </a:r>
            <a:r>
              <a:rPr lang="en-US" kern="0" dirty="0" err="1" smtClean="0">
                <a:latin typeface="+mn-lt"/>
              </a:rPr>
              <a:t>Cualquiera</a:t>
            </a:r>
            <a:r>
              <a:rPr lang="en-US" kern="0" dirty="0" smtClean="0">
                <a:latin typeface="+mn-lt"/>
              </a:rPr>
              <a:t> de </a:t>
            </a:r>
            <a:r>
              <a:rPr lang="en-US" kern="0" dirty="0" err="1" smtClean="0">
                <a:latin typeface="+mn-lt"/>
              </a:rPr>
              <a:t>las</a:t>
            </a:r>
            <a:r>
              <a:rPr lang="en-US" kern="0" dirty="0" smtClean="0">
                <a:latin typeface="+mn-lt"/>
              </a:rPr>
              <a:t> dos, o se </a:t>
            </a:r>
            <a:r>
              <a:rPr lang="en-US" kern="0" dirty="0" err="1" smtClean="0">
                <a:latin typeface="+mn-lt"/>
              </a:rPr>
              <a:t>capta</a:t>
            </a:r>
            <a:r>
              <a:rPr lang="en-US" kern="0" dirty="0" smtClean="0">
                <a:latin typeface="+mn-lt"/>
              </a:rPr>
              <a:t>, o no se </a:t>
            </a:r>
            <a:r>
              <a:rPr lang="en-US" kern="0" dirty="0" err="1" smtClean="0">
                <a:latin typeface="+mn-lt"/>
              </a:rPr>
              <a:t>entiende</a:t>
            </a:r>
            <a:r>
              <a:rPr lang="en-US" kern="0" dirty="0" smtClean="0">
                <a:latin typeface="+mn-lt"/>
              </a:rPr>
              <a:t> en lo </a:t>
            </a:r>
            <a:r>
              <a:rPr lang="en-US" kern="0" dirty="0" err="1" smtClean="0">
                <a:latin typeface="+mn-lt"/>
              </a:rPr>
              <a:t>absoluto</a:t>
            </a:r>
            <a:r>
              <a:rPr lang="en-US" kern="0" dirty="0" smtClean="0">
                <a:latin typeface="+mn-lt"/>
              </a:rPr>
              <a:t>.  </a:t>
            </a:r>
            <a:endParaRPr lang="en-US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80010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Tres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Preguntas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Críticas</a:t>
            </a:r>
            <a:endParaRPr lang="en-US" sz="3600" dirty="0" smtClean="0">
              <a:latin typeface="Cobalt" pitchFamily="34" charset="0"/>
            </a:endParaRPr>
          </a:p>
        </p:txBody>
      </p:sp>
      <p:sp>
        <p:nvSpPr>
          <p:cNvPr id="6" name="Rectangle 14"/>
          <p:cNvSpPr txBox="1">
            <a:spLocks noChangeArrowheads="1"/>
          </p:cNvSpPr>
          <p:nvPr/>
        </p:nvSpPr>
        <p:spPr bwMode="auto">
          <a:xfrm>
            <a:off x="685800" y="17526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en-US" sz="2800" kern="0" dirty="0">
                <a:latin typeface="+mn-lt"/>
              </a:rPr>
              <a:t>B.	</a:t>
            </a:r>
            <a:r>
              <a:rPr lang="en-US" sz="2800" kern="0" dirty="0" smtClean="0">
                <a:latin typeface="+mn-lt"/>
              </a:rPr>
              <a:t>¿</a:t>
            </a:r>
            <a:r>
              <a:rPr lang="en-US" sz="2800" kern="0" dirty="0" err="1" smtClean="0">
                <a:latin typeface="+mn-lt"/>
              </a:rPr>
              <a:t>Adónde</a:t>
            </a:r>
            <a:r>
              <a:rPr lang="en-US" sz="2800" kern="0" dirty="0" smtClean="0">
                <a:latin typeface="+mn-lt"/>
              </a:rPr>
              <a:t> </a:t>
            </a:r>
            <a:r>
              <a:rPr lang="en-US" sz="2800" kern="0" dirty="0" err="1" smtClean="0">
                <a:latin typeface="+mn-lt"/>
              </a:rPr>
              <a:t>vamos</a:t>
            </a:r>
            <a:r>
              <a:rPr lang="en-US" sz="2800" kern="0" dirty="0" smtClean="0">
                <a:latin typeface="+mn-lt"/>
              </a:rPr>
              <a:t>? </a:t>
            </a:r>
            <a:endParaRPr lang="en-US" sz="2800" kern="0" dirty="0">
              <a:latin typeface="+mn-lt"/>
            </a:endParaRPr>
          </a:p>
          <a:p>
            <a:pPr marL="342900" indent="-342900" algn="l">
              <a:lnSpc>
                <a:spcPct val="90000"/>
              </a:lnSpc>
              <a:defRPr/>
            </a:pPr>
            <a:r>
              <a:rPr lang="en-US" sz="2800" kern="0" dirty="0">
                <a:latin typeface="+mn-lt"/>
              </a:rPr>
              <a:t>		5.  </a:t>
            </a:r>
            <a:r>
              <a:rPr lang="en-US" sz="2800" kern="0" dirty="0" smtClean="0">
                <a:latin typeface="+mn-lt"/>
              </a:rPr>
              <a:t>Lo </a:t>
            </a:r>
            <a:r>
              <a:rPr lang="en-US" sz="2800" kern="0" dirty="0" err="1" smtClean="0">
                <a:latin typeface="+mn-lt"/>
              </a:rPr>
              <a:t>que</a:t>
            </a:r>
            <a:r>
              <a:rPr lang="en-US" sz="2800" kern="0" dirty="0" smtClean="0">
                <a:latin typeface="+mn-lt"/>
              </a:rPr>
              <a:t> </a:t>
            </a:r>
            <a:r>
              <a:rPr lang="en-US" sz="2800" kern="0" dirty="0" err="1" smtClean="0">
                <a:latin typeface="+mn-lt"/>
              </a:rPr>
              <a:t>una</a:t>
            </a:r>
            <a:r>
              <a:rPr lang="en-US" sz="2800" kern="0" dirty="0" smtClean="0">
                <a:latin typeface="+mn-lt"/>
              </a:rPr>
              <a:t> </a:t>
            </a:r>
            <a:r>
              <a:rPr lang="en-US" sz="2800" kern="0" dirty="0" err="1" smtClean="0">
                <a:latin typeface="+mn-lt"/>
              </a:rPr>
              <a:t>visión</a:t>
            </a:r>
            <a:r>
              <a:rPr lang="en-US" sz="2800" kern="0" dirty="0" smtClean="0">
                <a:latin typeface="+mn-lt"/>
              </a:rPr>
              <a:t> no </a:t>
            </a:r>
            <a:r>
              <a:rPr lang="en-US" sz="2800" kern="0" dirty="0" err="1" smtClean="0">
                <a:latin typeface="+mn-lt"/>
              </a:rPr>
              <a:t>es</a:t>
            </a:r>
            <a:r>
              <a:rPr lang="en-US" sz="2800" kern="0" dirty="0" smtClean="0">
                <a:latin typeface="+mn-lt"/>
              </a:rPr>
              <a:t>.</a:t>
            </a:r>
            <a:endParaRPr lang="en-US" sz="2800" kern="0" dirty="0">
              <a:latin typeface="+mn-lt"/>
            </a:endParaRPr>
          </a:p>
          <a:p>
            <a:pPr marL="342900" indent="-342900" algn="l">
              <a:lnSpc>
                <a:spcPct val="90000"/>
              </a:lnSpc>
              <a:defRPr/>
            </a:pPr>
            <a:r>
              <a:rPr lang="en-US" sz="2800" kern="0" dirty="0">
                <a:latin typeface="+mn-lt"/>
              </a:rPr>
              <a:t>		    </a:t>
            </a:r>
            <a:r>
              <a:rPr lang="en-US" kern="0" dirty="0">
                <a:latin typeface="+mn-lt"/>
              </a:rPr>
              <a:t>j. </a:t>
            </a:r>
            <a:r>
              <a:rPr lang="en-US" kern="0" dirty="0" smtClean="0">
                <a:latin typeface="+mn-lt"/>
              </a:rPr>
              <a:t>La </a:t>
            </a:r>
            <a:r>
              <a:rPr lang="en-US" kern="0" dirty="0" err="1" smtClean="0">
                <a:latin typeface="+mn-lt"/>
              </a:rPr>
              <a:t>misión</a:t>
            </a:r>
            <a:r>
              <a:rPr lang="en-US" kern="0" dirty="0" smtClean="0">
                <a:latin typeface="+mn-lt"/>
              </a:rPr>
              <a:t> se </a:t>
            </a:r>
            <a:r>
              <a:rPr lang="en-US" kern="0" dirty="0" err="1" smtClean="0">
                <a:latin typeface="+mn-lt"/>
              </a:rPr>
              <a:t>comunica</a:t>
            </a:r>
            <a:r>
              <a:rPr lang="en-US" kern="0" dirty="0" smtClean="0">
                <a:latin typeface="+mn-lt"/>
              </a:rPr>
              <a:t> </a:t>
            </a:r>
            <a:r>
              <a:rPr lang="en-US" i="1" u="sng" kern="0" dirty="0" err="1" smtClean="0">
                <a:solidFill>
                  <a:srgbClr val="FF0000"/>
                </a:solidFill>
                <a:latin typeface="+mn-lt"/>
              </a:rPr>
              <a:t>visualmente</a:t>
            </a:r>
            <a:r>
              <a:rPr lang="en-US" kern="0" dirty="0" smtClean="0">
                <a:latin typeface="+mn-lt"/>
              </a:rPr>
              <a:t>; se </a:t>
            </a:r>
            <a:r>
              <a:rPr lang="en-US" kern="0" dirty="0" err="1" smtClean="0">
                <a:latin typeface="+mn-lt"/>
              </a:rPr>
              <a:t>escribe</a:t>
            </a:r>
            <a:r>
              <a:rPr lang="en-US" kern="0" dirty="0" smtClean="0">
                <a:latin typeface="+mn-lt"/>
              </a:rPr>
              <a:t> en 	    </a:t>
            </a:r>
            <a:r>
              <a:rPr lang="en-US" kern="0" dirty="0" err="1" smtClean="0">
                <a:latin typeface="+mn-lt"/>
              </a:rPr>
              <a:t>algún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lugar</a:t>
            </a:r>
            <a:r>
              <a:rPr lang="en-US" kern="0" dirty="0" smtClean="0">
                <a:latin typeface="+mn-lt"/>
              </a:rPr>
              <a:t>. La </a:t>
            </a:r>
            <a:r>
              <a:rPr lang="en-US" kern="0" dirty="0" err="1" smtClean="0">
                <a:latin typeface="+mn-lt"/>
              </a:rPr>
              <a:t>visión</a:t>
            </a:r>
            <a:r>
              <a:rPr lang="en-US" kern="0" dirty="0" smtClean="0">
                <a:latin typeface="+mn-lt"/>
              </a:rPr>
              <a:t> se </a:t>
            </a:r>
            <a:r>
              <a:rPr lang="en-US" kern="0" dirty="0" err="1" smtClean="0">
                <a:latin typeface="+mn-lt"/>
              </a:rPr>
              <a:t>comunica</a:t>
            </a:r>
            <a:r>
              <a:rPr lang="en-US" kern="0" dirty="0" smtClean="0">
                <a:latin typeface="+mn-lt"/>
              </a:rPr>
              <a:t> </a:t>
            </a:r>
            <a:r>
              <a:rPr lang="en-US" i="1" u="sng" kern="0" dirty="0" err="1" smtClean="0">
                <a:solidFill>
                  <a:srgbClr val="FF0000"/>
                </a:solidFill>
                <a:latin typeface="+mn-lt"/>
              </a:rPr>
              <a:t>verbalmente</a:t>
            </a:r>
            <a:r>
              <a:rPr lang="en-US" kern="0" dirty="0" smtClean="0">
                <a:latin typeface="+mn-lt"/>
              </a:rPr>
              <a:t>.  Se 	    </a:t>
            </a:r>
            <a:r>
              <a:rPr lang="en-US" kern="0" dirty="0" err="1" smtClean="0">
                <a:latin typeface="+mn-lt"/>
              </a:rPr>
              <a:t>oye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predicada</a:t>
            </a:r>
            <a:r>
              <a:rPr lang="en-US" kern="0" dirty="0" smtClean="0">
                <a:latin typeface="+mn-lt"/>
              </a:rPr>
              <a:t>.  Un </a:t>
            </a:r>
            <a:r>
              <a:rPr lang="en-US" kern="0" dirty="0" err="1" smtClean="0">
                <a:latin typeface="+mn-lt"/>
              </a:rPr>
              <a:t>ejemplo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es</a:t>
            </a:r>
            <a:r>
              <a:rPr lang="en-US" kern="0" dirty="0" smtClean="0">
                <a:latin typeface="+mn-lt"/>
              </a:rPr>
              <a:t> la </a:t>
            </a:r>
            <a:r>
              <a:rPr lang="en-US" kern="0" dirty="0" err="1" smtClean="0">
                <a:latin typeface="+mn-lt"/>
              </a:rPr>
              <a:t>visión</a:t>
            </a:r>
            <a:r>
              <a:rPr lang="en-US" kern="0" dirty="0" smtClean="0">
                <a:latin typeface="+mn-lt"/>
              </a:rPr>
              <a:t> de Martin 	    Luther King “</a:t>
            </a:r>
            <a:r>
              <a:rPr lang="en-US" kern="0" dirty="0" err="1" smtClean="0">
                <a:latin typeface="+mn-lt"/>
              </a:rPr>
              <a:t>Yo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tengo</a:t>
            </a:r>
            <a:r>
              <a:rPr lang="en-US" kern="0" dirty="0" smtClean="0">
                <a:latin typeface="+mn-lt"/>
              </a:rPr>
              <a:t> un </a:t>
            </a:r>
            <a:r>
              <a:rPr lang="en-US" kern="0" dirty="0" err="1" smtClean="0">
                <a:latin typeface="+mn-lt"/>
              </a:rPr>
              <a:t>sueño</a:t>
            </a:r>
            <a:r>
              <a:rPr lang="en-US" kern="0" dirty="0" smtClean="0">
                <a:latin typeface="+mn-lt"/>
              </a:rPr>
              <a:t>”. </a:t>
            </a:r>
            <a:r>
              <a:rPr lang="en-US" kern="0" dirty="0" err="1" smtClean="0">
                <a:latin typeface="+mn-lt"/>
              </a:rPr>
              <a:t>Oírlo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predicarla</a:t>
            </a:r>
            <a:r>
              <a:rPr lang="en-US" kern="0" dirty="0" smtClean="0">
                <a:latin typeface="+mn-lt"/>
              </a:rPr>
              <a:t> 	    </a:t>
            </a:r>
            <a:r>
              <a:rPr lang="en-US" kern="0" dirty="0" err="1" smtClean="0">
                <a:latin typeface="+mn-lt"/>
              </a:rPr>
              <a:t>tiene</a:t>
            </a:r>
            <a:r>
              <a:rPr lang="en-US" kern="0" dirty="0" smtClean="0">
                <a:latin typeface="+mn-lt"/>
              </a:rPr>
              <a:t> un </a:t>
            </a:r>
            <a:r>
              <a:rPr lang="en-US" kern="0" dirty="0" err="1" smtClean="0">
                <a:latin typeface="+mn-lt"/>
              </a:rPr>
              <a:t>impacto</a:t>
            </a:r>
            <a:r>
              <a:rPr lang="en-US" kern="0" dirty="0" smtClean="0">
                <a:latin typeface="+mn-lt"/>
              </a:rPr>
              <a:t> mucho mayor </a:t>
            </a:r>
            <a:r>
              <a:rPr lang="en-US" kern="0" dirty="0" err="1" smtClean="0">
                <a:latin typeface="+mn-lt"/>
              </a:rPr>
              <a:t>que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 err="1" smtClean="0">
                <a:latin typeface="+mn-lt"/>
              </a:rPr>
              <a:t>leerla</a:t>
            </a:r>
            <a:r>
              <a:rPr lang="en-US" kern="0" dirty="0" smtClean="0">
                <a:latin typeface="+mn-lt"/>
              </a:rPr>
              <a:t> en la </a:t>
            </a:r>
            <a:r>
              <a:rPr lang="en-US" kern="0" dirty="0" err="1" smtClean="0">
                <a:latin typeface="+mn-lt"/>
              </a:rPr>
              <a:t>página</a:t>
            </a:r>
            <a:r>
              <a:rPr lang="en-US" kern="0" dirty="0" smtClean="0">
                <a:latin typeface="+mn-lt"/>
              </a:rPr>
              <a:t>.</a:t>
            </a:r>
            <a:endParaRPr lang="en-US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3009900" y="2357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746250"/>
            <a:ext cx="8458200" cy="457835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B.	¿</a:t>
            </a:r>
            <a:r>
              <a:rPr lang="en-US" sz="2800" dirty="0" err="1" smtClean="0"/>
              <a:t>Adónde</a:t>
            </a:r>
            <a:r>
              <a:rPr lang="en-US" sz="2800" dirty="0" smtClean="0"/>
              <a:t> </a:t>
            </a:r>
            <a:r>
              <a:rPr lang="en-US" sz="2800" dirty="0" err="1" smtClean="0"/>
              <a:t>vamos</a:t>
            </a:r>
            <a:r>
              <a:rPr lang="en-US" sz="2800" dirty="0" smtClean="0"/>
              <a:t>?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6.  Lo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    </a:t>
            </a:r>
            <a:r>
              <a:rPr lang="en-US" sz="2800" dirty="0" smtClean="0"/>
              <a:t>a.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clara</a:t>
            </a:r>
            <a:r>
              <a:rPr lang="en-US" sz="2800" dirty="0" smtClean="0"/>
              <a:t>.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     b.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covincente</a:t>
            </a:r>
            <a:r>
              <a:rPr lang="en-US" sz="2800" dirty="0" smtClean="0"/>
              <a:t>.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     c.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un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bosquejo</a:t>
            </a:r>
            <a:r>
              <a:rPr lang="en-US" sz="28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     d.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el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futuro</a:t>
            </a:r>
            <a:r>
              <a:rPr lang="en-US" sz="2800" dirty="0" smtClean="0"/>
              <a:t> de un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ministerio</a:t>
            </a:r>
            <a:r>
              <a:rPr lang="en-US" sz="28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     e.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i="1" u="sng" dirty="0" smtClean="0">
                <a:solidFill>
                  <a:srgbClr val="FF0000"/>
                </a:solidFill>
              </a:rPr>
              <a:t>lo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que</a:t>
            </a:r>
            <a:r>
              <a:rPr lang="en-US" sz="2800" i="1" u="sng" dirty="0" smtClean="0">
                <a:solidFill>
                  <a:srgbClr val="FF0000"/>
                </a:solidFill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puede</a:t>
            </a:r>
            <a:r>
              <a:rPr lang="en-US" sz="2800" i="1" u="sng" dirty="0" smtClean="0">
                <a:solidFill>
                  <a:srgbClr val="FF0000"/>
                </a:solidFill>
              </a:rPr>
              <a:t> ser</a:t>
            </a:r>
            <a:r>
              <a:rPr lang="en-US" sz="28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     f.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i="1" u="sng" dirty="0" smtClean="0">
                <a:solidFill>
                  <a:srgbClr val="FF0000"/>
                </a:solidFill>
              </a:rPr>
              <a:t>lo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que</a:t>
            </a:r>
            <a:r>
              <a:rPr lang="en-US" sz="2800" i="1" u="sng" dirty="0" smtClean="0">
                <a:solidFill>
                  <a:srgbClr val="FF0000"/>
                </a:solidFill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debe</a:t>
            </a:r>
            <a:r>
              <a:rPr lang="en-US" sz="2800" i="1" u="sng" dirty="0" smtClean="0">
                <a:solidFill>
                  <a:srgbClr val="FF0000"/>
                </a:solidFill>
              </a:rPr>
              <a:t> ser</a:t>
            </a:r>
            <a:r>
              <a:rPr lang="en-US" sz="2800" dirty="0" smtClean="0"/>
              <a:t>.</a:t>
            </a:r>
          </a:p>
        </p:txBody>
      </p:sp>
      <p:sp>
        <p:nvSpPr>
          <p:cNvPr id="25604" name="Rectangle 9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1534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Tres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Preguntas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Críticas</a:t>
            </a:r>
            <a:endParaRPr lang="en-US" sz="3600" dirty="0" smtClean="0">
              <a:latin typeface="Cobal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1534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Tres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Preguntas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Críticas</a:t>
            </a:r>
            <a:endParaRPr lang="en-US" sz="3600" dirty="0" smtClean="0">
              <a:latin typeface="Cobalt" pitchFamily="34" charset="0"/>
            </a:endParaRP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46250"/>
            <a:ext cx="8458200" cy="457835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C.	¿</a:t>
            </a:r>
            <a:r>
              <a:rPr lang="en-US" sz="2800" dirty="0" err="1" smtClean="0"/>
              <a:t>Cómo</a:t>
            </a:r>
            <a:r>
              <a:rPr lang="en-US" sz="2800" dirty="0" smtClean="0"/>
              <a:t> </a:t>
            </a:r>
            <a:r>
              <a:rPr lang="en-US" sz="2800" dirty="0" err="1" smtClean="0"/>
              <a:t>llegamos</a:t>
            </a:r>
            <a:r>
              <a:rPr lang="en-US" sz="2800" dirty="0" smtClean="0"/>
              <a:t>?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1.  La </a:t>
            </a:r>
            <a:r>
              <a:rPr lang="en-US" sz="2800" dirty="0" err="1" smtClean="0"/>
              <a:t>importancia</a:t>
            </a:r>
            <a:r>
              <a:rPr lang="en-US" sz="2800" dirty="0" smtClean="0"/>
              <a:t> de la </a:t>
            </a:r>
            <a:r>
              <a:rPr lang="en-US" sz="2800" dirty="0" err="1" smtClean="0"/>
              <a:t>estrategia</a:t>
            </a:r>
            <a:r>
              <a:rPr lang="en-US" sz="28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    </a:t>
            </a:r>
            <a:r>
              <a:rPr lang="en-US" sz="2400" dirty="0" smtClean="0"/>
              <a:t>a. La </a:t>
            </a:r>
            <a:r>
              <a:rPr lang="en-US" sz="2400" dirty="0" err="1" smtClean="0"/>
              <a:t>estrategia</a:t>
            </a:r>
            <a:r>
              <a:rPr lang="en-US" sz="2400" dirty="0" smtClean="0"/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cumple</a:t>
            </a:r>
            <a:r>
              <a:rPr lang="en-US" sz="2400" dirty="0" smtClean="0"/>
              <a:t> con la </a:t>
            </a:r>
            <a:r>
              <a:rPr lang="en-US" sz="2400" dirty="0" err="1" smtClean="0"/>
              <a:t>misión</a:t>
            </a:r>
            <a:r>
              <a:rPr lang="en-US" sz="2400" dirty="0" smtClean="0"/>
              <a:t> y la </a:t>
            </a:r>
            <a:r>
              <a:rPr lang="en-US" sz="2400" dirty="0" err="1" smtClean="0"/>
              <a:t>visión</a:t>
            </a:r>
            <a:r>
              <a:rPr lang="en-US" sz="24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	     b. La </a:t>
            </a:r>
            <a:r>
              <a:rPr lang="en-US" sz="2400" dirty="0" err="1" smtClean="0"/>
              <a:t>estrategia</a:t>
            </a:r>
            <a:r>
              <a:rPr lang="en-US" sz="2400" dirty="0" smtClean="0"/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facilita</a:t>
            </a:r>
            <a:r>
              <a:rPr lang="en-US" sz="2400" dirty="0" smtClean="0"/>
              <a:t> el </a:t>
            </a:r>
            <a:r>
              <a:rPr lang="en-US" sz="2400" dirty="0" err="1" smtClean="0"/>
              <a:t>entendimiento</a:t>
            </a:r>
            <a:r>
              <a:rPr lang="en-US" sz="24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	     c. La </a:t>
            </a:r>
            <a:r>
              <a:rPr lang="en-US" sz="2400" dirty="0" err="1" smtClean="0"/>
              <a:t>estrategia</a:t>
            </a:r>
            <a:r>
              <a:rPr lang="en-US" sz="2400" dirty="0" smtClean="0"/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aporta</a:t>
            </a:r>
            <a:r>
              <a:rPr lang="en-US" sz="2400" dirty="0" smtClean="0"/>
              <a:t> un </a:t>
            </a:r>
            <a:r>
              <a:rPr lang="en-US" sz="2400" dirty="0" err="1" smtClean="0"/>
              <a:t>sentido</a:t>
            </a:r>
            <a:r>
              <a:rPr lang="en-US" sz="2400" dirty="0" smtClean="0"/>
              <a:t> de </a:t>
            </a:r>
            <a:r>
              <a:rPr lang="en-US" sz="2400" dirty="0" err="1" smtClean="0"/>
              <a:t>impulso</a:t>
            </a:r>
            <a:r>
              <a:rPr lang="en-US" sz="2400" dirty="0" smtClean="0"/>
              <a:t> </a:t>
            </a:r>
            <a:r>
              <a:rPr lang="en-US" sz="2400" dirty="0" err="1" smtClean="0"/>
              <a:t>espiritual</a:t>
            </a:r>
            <a:r>
              <a:rPr lang="en-US" sz="24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	     d. La </a:t>
            </a:r>
            <a:r>
              <a:rPr lang="en-US" sz="2400" dirty="0" err="1" smtClean="0"/>
              <a:t>estrategia</a:t>
            </a:r>
            <a:r>
              <a:rPr lang="en-US" sz="2400" dirty="0" smtClean="0"/>
              <a:t> </a:t>
            </a:r>
            <a:r>
              <a:rPr lang="en-US" sz="2400" dirty="0" err="1" smtClean="0"/>
              <a:t>invierte</a:t>
            </a:r>
            <a:r>
              <a:rPr lang="en-US" sz="2400" dirty="0" smtClean="0"/>
              <a:t> </a:t>
            </a:r>
            <a:r>
              <a:rPr lang="en-US" sz="2400" dirty="0" err="1" smtClean="0"/>
              <a:t>debidamente</a:t>
            </a:r>
            <a:r>
              <a:rPr lang="en-US" sz="2400" dirty="0" smtClean="0"/>
              <a:t> los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recursos</a:t>
            </a:r>
            <a:r>
              <a:rPr lang="en-US" sz="2400" dirty="0" smtClean="0"/>
              <a:t> de 		         Dios.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	     e. La </a:t>
            </a:r>
            <a:r>
              <a:rPr lang="en-US" sz="2400" dirty="0" err="1" smtClean="0"/>
              <a:t>estrategia</a:t>
            </a:r>
            <a:r>
              <a:rPr lang="en-US" sz="2400" dirty="0" smtClean="0"/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demuestra</a:t>
            </a:r>
            <a:r>
              <a:rPr lang="en-US" sz="2400" dirty="0" smtClean="0"/>
              <a:t> lo </a:t>
            </a:r>
            <a:r>
              <a:rPr lang="en-US" sz="2400" dirty="0" err="1" smtClean="0"/>
              <a:t>que</a:t>
            </a:r>
            <a:r>
              <a:rPr lang="en-US" sz="2400" dirty="0" smtClean="0"/>
              <a:t> Dios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bendiciendo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46250"/>
            <a:ext cx="8229600" cy="457835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C.	¿</a:t>
            </a:r>
            <a:r>
              <a:rPr lang="en-US" sz="2800" dirty="0" err="1" smtClean="0"/>
              <a:t>Cómo</a:t>
            </a:r>
            <a:r>
              <a:rPr lang="en-US" sz="2800" dirty="0" smtClean="0"/>
              <a:t> </a:t>
            </a:r>
            <a:r>
              <a:rPr lang="en-US" sz="2800" dirty="0" err="1" smtClean="0"/>
              <a:t>llegamos</a:t>
            </a:r>
            <a:r>
              <a:rPr lang="en-US" sz="2800" dirty="0" smtClean="0"/>
              <a:t>?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2.  La </a:t>
            </a:r>
            <a:r>
              <a:rPr lang="en-US" sz="2800" dirty="0" err="1" smtClean="0"/>
              <a:t>definición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estrategia</a:t>
            </a:r>
            <a:r>
              <a:rPr lang="en-US" sz="2800" dirty="0" smtClean="0"/>
              <a:t>: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     Es el </a:t>
            </a:r>
            <a:r>
              <a:rPr lang="en-US" sz="2800" dirty="0" err="1" smtClean="0"/>
              <a:t>proceso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determina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cómo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		     </a:t>
            </a:r>
            <a:r>
              <a:rPr lang="en-US" sz="2800" dirty="0" err="1" smtClean="0"/>
              <a:t>ministerio</a:t>
            </a:r>
            <a:r>
              <a:rPr lang="en-US" sz="2800" dirty="0" smtClean="0"/>
              <a:t> </a:t>
            </a:r>
            <a:r>
              <a:rPr lang="en-US" sz="2800" dirty="0" err="1" smtClean="0"/>
              <a:t>subsanará</a:t>
            </a:r>
            <a:r>
              <a:rPr lang="en-US" sz="2800" dirty="0" smtClean="0"/>
              <a:t> la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necesidad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poder</a:t>
            </a:r>
            <a:r>
              <a:rPr lang="en-US" sz="2800" dirty="0" smtClean="0"/>
              <a:t> 	     </a:t>
            </a:r>
            <a:r>
              <a:rPr lang="en-US" sz="2800" dirty="0" err="1" smtClean="0"/>
              <a:t>cumplir</a:t>
            </a:r>
            <a:r>
              <a:rPr lang="en-US" sz="2800" dirty="0" smtClean="0"/>
              <a:t> con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misión</a:t>
            </a:r>
            <a:r>
              <a:rPr lang="en-US" sz="2800" dirty="0" smtClean="0"/>
              <a:t>.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buena</a:t>
            </a:r>
            <a:r>
              <a:rPr lang="en-US" sz="2800" dirty="0" smtClean="0"/>
              <a:t> </a:t>
            </a:r>
            <a:r>
              <a:rPr lang="en-US" sz="2800" dirty="0" err="1" smtClean="0"/>
              <a:t>estrategia</a:t>
            </a:r>
            <a:r>
              <a:rPr lang="en-US" sz="2800" dirty="0" smtClean="0"/>
              <a:t> 	     </a:t>
            </a:r>
            <a:r>
              <a:rPr lang="en-US" sz="2800" dirty="0" err="1" smtClean="0"/>
              <a:t>contesta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preguntas</a:t>
            </a:r>
            <a:r>
              <a:rPr lang="en-US" sz="2800" dirty="0" smtClean="0"/>
              <a:t> de “</a:t>
            </a:r>
            <a:r>
              <a:rPr lang="en-US" sz="2800" dirty="0" err="1" smtClean="0"/>
              <a:t>cómo</a:t>
            </a:r>
            <a:r>
              <a:rPr lang="en-US" sz="2800" dirty="0" smtClean="0"/>
              <a:t>”.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1534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Tres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Preguntas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Críticas</a:t>
            </a:r>
            <a:endParaRPr lang="en-US" sz="3600" dirty="0" smtClean="0">
              <a:latin typeface="Cobal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1534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Tres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Preguntas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Críticas</a:t>
            </a:r>
            <a:endParaRPr lang="en-US" sz="3600" dirty="0" smtClean="0">
              <a:latin typeface="Cobalt" pitchFamily="34" charset="0"/>
            </a:endParaRPr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685800" y="1746250"/>
            <a:ext cx="8229600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Tx/>
              <a:buBlip>
                <a:blip r:embed="rId2"/>
              </a:buBlip>
            </a:pPr>
            <a:r>
              <a:rPr lang="en-US" sz="2800" dirty="0"/>
              <a:t>C.	</a:t>
            </a:r>
            <a:r>
              <a:rPr lang="en-US" sz="2800" dirty="0" smtClean="0"/>
              <a:t>¿</a:t>
            </a:r>
            <a:r>
              <a:rPr lang="en-US" sz="2800" dirty="0" err="1" smtClean="0"/>
              <a:t>Cómo</a:t>
            </a:r>
            <a:r>
              <a:rPr lang="en-US" sz="2800" dirty="0" smtClean="0"/>
              <a:t> </a:t>
            </a:r>
            <a:r>
              <a:rPr lang="en-US" sz="2800" dirty="0" err="1" smtClean="0"/>
              <a:t>llegamos</a:t>
            </a:r>
            <a:r>
              <a:rPr lang="en-US" sz="2800" dirty="0" smtClean="0"/>
              <a:t>? </a:t>
            </a:r>
            <a:endParaRPr lang="en-US" sz="2800" dirty="0"/>
          </a:p>
          <a:p>
            <a:pPr marL="342900" indent="-342900" algn="l"/>
            <a:r>
              <a:rPr lang="en-US" sz="2800" dirty="0"/>
              <a:t>		3.  </a:t>
            </a:r>
            <a:r>
              <a:rPr lang="en-US" sz="2800" dirty="0" smtClean="0"/>
              <a:t>¿</a:t>
            </a:r>
            <a:r>
              <a:rPr lang="en-US" sz="2800" dirty="0" err="1" smtClean="0"/>
              <a:t>Qué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planificar</a:t>
            </a:r>
            <a:r>
              <a:rPr lang="en-US" sz="2800" dirty="0" smtClean="0"/>
              <a:t> el </a:t>
            </a:r>
            <a:r>
              <a:rPr lang="en-US" sz="2800" dirty="0" err="1" smtClean="0"/>
              <a:t>escenario</a:t>
            </a:r>
            <a:r>
              <a:rPr lang="en-US" sz="2800" dirty="0" smtClean="0"/>
              <a:t>?</a:t>
            </a:r>
            <a:endParaRPr lang="en-US" sz="2800" dirty="0"/>
          </a:p>
          <a:p>
            <a:pPr marL="342900" indent="-342900" algn="l"/>
            <a:r>
              <a:rPr lang="en-US" sz="2800" dirty="0"/>
              <a:t>		     </a:t>
            </a:r>
            <a:r>
              <a:rPr lang="en-US" sz="2800" dirty="0" err="1" smtClean="0"/>
              <a:t>Planificar</a:t>
            </a:r>
            <a:r>
              <a:rPr lang="en-US" sz="2800" dirty="0" smtClean="0"/>
              <a:t> el </a:t>
            </a:r>
            <a:r>
              <a:rPr lang="en-US" sz="2800" dirty="0" err="1" smtClean="0"/>
              <a:t>escenario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algo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crítico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el 	     </a:t>
            </a:r>
            <a:r>
              <a:rPr lang="en-US" sz="2800" dirty="0" err="1" smtClean="0"/>
              <a:t>proceso</a:t>
            </a:r>
            <a:r>
              <a:rPr lang="en-US" sz="2800" dirty="0" smtClean="0"/>
              <a:t> </a:t>
            </a:r>
            <a:r>
              <a:rPr lang="en-US" sz="2800" dirty="0" err="1" smtClean="0"/>
              <a:t>estratégico</a:t>
            </a:r>
            <a:r>
              <a:rPr lang="en-US" sz="2800" dirty="0" smtClean="0"/>
              <a:t> de </a:t>
            </a:r>
            <a:r>
              <a:rPr lang="en-US" sz="2800" dirty="0" err="1" smtClean="0"/>
              <a:t>planificar</a:t>
            </a:r>
            <a:r>
              <a:rPr lang="en-US" sz="2800" dirty="0" smtClean="0"/>
              <a:t> y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desarrollar</a:t>
            </a:r>
            <a:r>
              <a:rPr lang="en-US" sz="2800" dirty="0" smtClean="0"/>
              <a:t> 	     </a:t>
            </a:r>
            <a:r>
              <a:rPr lang="en-US" sz="2800" dirty="0" err="1" smtClean="0"/>
              <a:t>estrategias</a:t>
            </a:r>
            <a:r>
              <a:rPr lang="en-US" sz="2800" dirty="0" smtClean="0"/>
              <a:t> </a:t>
            </a:r>
            <a:r>
              <a:rPr lang="en-US" sz="2800" dirty="0" err="1" smtClean="0"/>
              <a:t>alternativas</a:t>
            </a:r>
            <a:r>
              <a:rPr lang="en-US" sz="2800" dirty="0" smtClean="0"/>
              <a:t> </a:t>
            </a:r>
            <a:r>
              <a:rPr lang="en-US" sz="2800" dirty="0" err="1" smtClean="0"/>
              <a:t>eficaces</a:t>
            </a:r>
            <a:r>
              <a:rPr lang="en-US" sz="2800" dirty="0" smtClean="0"/>
              <a:t>.  </a:t>
            </a:r>
            <a:r>
              <a:rPr lang="en-US" dirty="0"/>
              <a:t>	</a:t>
            </a:r>
          </a:p>
          <a:p>
            <a:pPr marL="342900" indent="-342900" algn="l"/>
            <a:endParaRPr lang="en-US" dirty="0"/>
          </a:p>
          <a:p>
            <a:pPr marL="342900" indent="-342900" algn="l"/>
            <a:endParaRPr lang="en-US" dirty="0"/>
          </a:p>
          <a:p>
            <a:pPr marL="342900" indent="-342900"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1534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Tres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Preguntas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Críticas</a:t>
            </a:r>
            <a:endParaRPr lang="en-US" sz="3600" dirty="0" smtClean="0">
              <a:latin typeface="Cobalt" pitchFamily="34" charset="0"/>
            </a:endParaRPr>
          </a:p>
        </p:txBody>
      </p:sp>
      <p:sp>
        <p:nvSpPr>
          <p:cNvPr id="29699" name="Rectangle 8"/>
          <p:cNvSpPr>
            <a:spLocks noChangeArrowheads="1"/>
          </p:cNvSpPr>
          <p:nvPr/>
        </p:nvSpPr>
        <p:spPr bwMode="auto">
          <a:xfrm>
            <a:off x="685800" y="1752600"/>
            <a:ext cx="84582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/>
              <a:t>C.	</a:t>
            </a:r>
            <a:r>
              <a:rPr lang="en-US" sz="2800" dirty="0" smtClean="0"/>
              <a:t>¿</a:t>
            </a:r>
            <a:r>
              <a:rPr lang="en-US" sz="2800" dirty="0" err="1" smtClean="0"/>
              <a:t>Cómo</a:t>
            </a:r>
            <a:r>
              <a:rPr lang="en-US" sz="2800" dirty="0" smtClean="0"/>
              <a:t> </a:t>
            </a:r>
            <a:r>
              <a:rPr lang="en-US" sz="2800" dirty="0" err="1" smtClean="0"/>
              <a:t>llegamos</a:t>
            </a:r>
            <a:r>
              <a:rPr lang="en-US" sz="2800" dirty="0" smtClean="0"/>
              <a:t>? 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4.  </a:t>
            </a:r>
            <a:r>
              <a:rPr lang="en-US" sz="2800" dirty="0" err="1" smtClean="0"/>
              <a:t>Implementar</a:t>
            </a:r>
            <a:r>
              <a:rPr lang="en-US" sz="2800" dirty="0" smtClean="0"/>
              <a:t> un Plan de </a:t>
            </a:r>
            <a:r>
              <a:rPr lang="en-US" sz="2800" dirty="0" err="1" smtClean="0"/>
              <a:t>acción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    </a:t>
            </a:r>
            <a:r>
              <a:rPr lang="en-US" dirty="0"/>
              <a:t>a. </a:t>
            </a:r>
            <a:r>
              <a:rPr lang="en-US" dirty="0" smtClean="0"/>
              <a:t>¿</a:t>
            </a:r>
            <a:r>
              <a:rPr lang="en-US" i="1" u="sng" dirty="0" err="1" smtClean="0">
                <a:solidFill>
                  <a:srgbClr val="FF0000"/>
                </a:solidFill>
              </a:rPr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estrategia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     b. </a:t>
            </a:r>
            <a:r>
              <a:rPr lang="en-US" dirty="0" smtClean="0"/>
              <a:t>¿</a:t>
            </a:r>
            <a:r>
              <a:rPr lang="en-US" i="1" u="sng" dirty="0" err="1" smtClean="0">
                <a:solidFill>
                  <a:srgbClr val="FF0000"/>
                </a:solidFill>
              </a:rPr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responsable</a:t>
            </a:r>
            <a:r>
              <a:rPr lang="en-US" dirty="0" smtClean="0"/>
              <a:t> de </a:t>
            </a:r>
            <a:r>
              <a:rPr lang="en-US" dirty="0" err="1" smtClean="0"/>
              <a:t>cerciorarse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lleve</a:t>
            </a:r>
            <a:r>
              <a:rPr lang="en-US" dirty="0" smtClean="0"/>
              <a:t> a 	         </a:t>
            </a:r>
            <a:r>
              <a:rPr lang="en-US" dirty="0" err="1" smtClean="0"/>
              <a:t>cabo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     c. </a:t>
            </a:r>
            <a:r>
              <a:rPr lang="en-US" dirty="0" smtClean="0"/>
              <a:t>¿</a:t>
            </a:r>
            <a:r>
              <a:rPr lang="en-US" i="1" u="sng" dirty="0" err="1" smtClean="0">
                <a:solidFill>
                  <a:srgbClr val="FF0000"/>
                </a:solidFill>
              </a:rPr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comenzará</a:t>
            </a:r>
            <a:r>
              <a:rPr lang="en-US" dirty="0" smtClean="0"/>
              <a:t>?  ¿</a:t>
            </a:r>
            <a:r>
              <a:rPr lang="en-US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terminará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     d. </a:t>
            </a:r>
            <a:r>
              <a:rPr lang="en-US" dirty="0" smtClean="0"/>
              <a:t>¿</a:t>
            </a:r>
            <a:r>
              <a:rPr lang="en-US" i="1" u="sng" dirty="0" err="1" smtClean="0">
                <a:solidFill>
                  <a:srgbClr val="FF0000"/>
                </a:solidFill>
              </a:rPr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tendrá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 la </a:t>
            </a:r>
            <a:r>
              <a:rPr lang="en-US" dirty="0" err="1" smtClean="0"/>
              <a:t>acción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     e. </a:t>
            </a:r>
            <a:r>
              <a:rPr lang="en-US" dirty="0" smtClean="0"/>
              <a:t>¿</a:t>
            </a:r>
            <a:r>
              <a:rPr lang="en-US" i="1" u="sng" dirty="0" err="1" smtClean="0">
                <a:solidFill>
                  <a:srgbClr val="FF0000"/>
                </a:solidFill>
              </a:rPr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llevará</a:t>
            </a:r>
            <a:r>
              <a:rPr lang="en-US" dirty="0" smtClean="0"/>
              <a:t> a </a:t>
            </a:r>
            <a:r>
              <a:rPr lang="en-US" dirty="0" err="1" smtClean="0"/>
              <a:t>cabo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     f. </a:t>
            </a:r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el </a:t>
            </a:r>
            <a:r>
              <a:rPr lang="en-US" i="1" u="sng" dirty="0" err="1" smtClean="0">
                <a:solidFill>
                  <a:srgbClr val="FF0000"/>
                </a:solidFill>
              </a:rPr>
              <a:t>costo</a:t>
            </a:r>
            <a:r>
              <a:rPr lang="en-US" dirty="0" smtClean="0"/>
              <a:t> en </a:t>
            </a:r>
            <a:r>
              <a:rPr lang="en-US" dirty="0" err="1" smtClean="0"/>
              <a:t>dinero</a:t>
            </a:r>
            <a:r>
              <a:rPr lang="en-US" dirty="0" smtClean="0"/>
              <a:t>, </a:t>
            </a:r>
            <a:r>
              <a:rPr lang="en-US" dirty="0" err="1" smtClean="0"/>
              <a:t>recursos</a:t>
            </a:r>
            <a:r>
              <a:rPr lang="en-US" dirty="0"/>
              <a:t>, </a:t>
            </a:r>
            <a:r>
              <a:rPr lang="en-US" dirty="0" smtClean="0"/>
              <a:t>personal, </a:t>
            </a:r>
            <a:r>
              <a:rPr lang="en-US" dirty="0"/>
              <a:t>	  	         </a:t>
            </a:r>
            <a:r>
              <a:rPr lang="en-US" dirty="0" err="1" smtClean="0"/>
              <a:t>tiempo</a:t>
            </a:r>
            <a:r>
              <a:rPr lang="en-US" dirty="0" smtClean="0"/>
              <a:t> y </a:t>
            </a:r>
            <a:r>
              <a:rPr lang="en-US" dirty="0" err="1" smtClean="0"/>
              <a:t>energía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     g. </a:t>
            </a:r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se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encargar</a:t>
            </a:r>
            <a:r>
              <a:rPr lang="en-US" dirty="0" smtClean="0"/>
              <a:t> del </a:t>
            </a:r>
            <a:r>
              <a:rPr lang="en-US" i="1" u="sng" dirty="0" err="1" smtClean="0">
                <a:solidFill>
                  <a:srgbClr val="FF0000"/>
                </a:solidFill>
              </a:rPr>
              <a:t>seguimiento</a:t>
            </a:r>
            <a:r>
              <a:rPr lang="en-US" dirty="0" smtClean="0"/>
              <a:t>? 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     h. </a:t>
            </a: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i="1" u="sng" dirty="0" err="1" smtClean="0">
                <a:solidFill>
                  <a:srgbClr val="FF0000"/>
                </a:solidFill>
              </a:rPr>
              <a:t>evaluar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2192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obalt" pitchFamily="34" charset="0"/>
              </a:rPr>
              <a:t>La </a:t>
            </a:r>
            <a:r>
              <a:rPr lang="en-US" sz="3600" dirty="0" err="1" smtClean="0">
                <a:latin typeface="Cobalt" pitchFamily="34" charset="0"/>
              </a:rPr>
              <a:t>Planificación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Estratégica</a:t>
            </a:r>
            <a:r>
              <a:rPr lang="en-US" sz="3600" dirty="0" smtClean="0">
                <a:latin typeface="Cobalt" pitchFamily="34" charset="0"/>
              </a:rPr>
              <a:t/>
            </a:r>
            <a:br>
              <a:rPr lang="en-US" sz="3600" dirty="0" smtClean="0">
                <a:latin typeface="Cobalt" pitchFamily="34" charset="0"/>
              </a:rPr>
            </a:br>
            <a:r>
              <a:rPr lang="en-US" sz="3600" dirty="0" err="1" smtClean="0">
                <a:latin typeface="Cobalt" pitchFamily="34" charset="0"/>
              </a:rPr>
              <a:t>es</a:t>
            </a:r>
            <a:r>
              <a:rPr lang="en-US" sz="3600" dirty="0" smtClean="0">
                <a:latin typeface="Cobalt" pitchFamily="34" charset="0"/>
              </a:rPr>
              <a:t> un </a:t>
            </a:r>
            <a:r>
              <a:rPr lang="en-US" sz="3600" dirty="0" err="1" smtClean="0">
                <a:latin typeface="Cobalt" pitchFamily="34" charset="0"/>
              </a:rPr>
              <a:t>Proceso</a:t>
            </a:r>
            <a:endParaRPr lang="en-US" sz="3600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062038" y="1766888"/>
            <a:ext cx="7769225" cy="349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buFontTx/>
              <a:buBlip>
                <a:blip r:embed="rId2"/>
              </a:buBlip>
              <a:defRPr/>
            </a:pPr>
            <a:r>
              <a:rPr lang="en-US" sz="4000" kern="0" dirty="0" smtClean="0">
                <a:latin typeface="+mn-lt"/>
              </a:rPr>
              <a:t>Lo </a:t>
            </a:r>
            <a:r>
              <a:rPr lang="en-US" sz="4000" kern="0" dirty="0" err="1" smtClean="0">
                <a:latin typeface="+mn-lt"/>
              </a:rPr>
              <a:t>importante</a:t>
            </a:r>
            <a:r>
              <a:rPr lang="en-US" sz="4000" kern="0" dirty="0" smtClean="0">
                <a:latin typeface="+mn-lt"/>
              </a:rPr>
              <a:t> </a:t>
            </a:r>
            <a:r>
              <a:rPr lang="en-US" sz="4000" kern="0" dirty="0" err="1" smtClean="0">
                <a:latin typeface="+mn-lt"/>
              </a:rPr>
              <a:t>para</a:t>
            </a:r>
            <a:r>
              <a:rPr lang="en-US" sz="4000" kern="0" dirty="0" smtClean="0">
                <a:latin typeface="+mn-lt"/>
              </a:rPr>
              <a:t> </a:t>
            </a:r>
            <a:r>
              <a:rPr lang="en-US" sz="4000" kern="0" dirty="0" err="1" smtClean="0">
                <a:latin typeface="+mn-lt"/>
              </a:rPr>
              <a:t>recordar</a:t>
            </a:r>
            <a:r>
              <a:rPr lang="en-US" sz="4000" kern="0" dirty="0" smtClean="0">
                <a:latin typeface="+mn-lt"/>
              </a:rPr>
              <a:t> </a:t>
            </a:r>
            <a:r>
              <a:rPr lang="en-US" sz="4000" kern="0" dirty="0" err="1" smtClean="0">
                <a:latin typeface="+mn-lt"/>
              </a:rPr>
              <a:t>es</a:t>
            </a:r>
            <a:r>
              <a:rPr lang="en-US" sz="4000" kern="0" dirty="0" smtClean="0">
                <a:latin typeface="+mn-lt"/>
              </a:rPr>
              <a:t> </a:t>
            </a:r>
            <a:r>
              <a:rPr lang="en-US" sz="4000" kern="0" dirty="0" err="1" smtClean="0">
                <a:latin typeface="+mn-lt"/>
              </a:rPr>
              <a:t>que</a:t>
            </a:r>
            <a:r>
              <a:rPr lang="en-US" sz="4000" kern="0" dirty="0" smtClean="0">
                <a:latin typeface="+mn-lt"/>
              </a:rPr>
              <a:t> </a:t>
            </a:r>
            <a:r>
              <a:rPr lang="en-US" sz="4000" kern="0" dirty="0" err="1" smtClean="0">
                <a:latin typeface="+mn-lt"/>
              </a:rPr>
              <a:t>es</a:t>
            </a:r>
            <a:r>
              <a:rPr lang="en-US" sz="4000" kern="0" dirty="0" smtClean="0">
                <a:latin typeface="+mn-lt"/>
              </a:rPr>
              <a:t> un </a:t>
            </a:r>
            <a:r>
              <a:rPr lang="en-US" sz="4000" i="1" u="sng" kern="0" dirty="0" err="1" smtClean="0">
                <a:solidFill>
                  <a:srgbClr val="FF0000"/>
                </a:solidFill>
                <a:latin typeface="+mn-lt"/>
              </a:rPr>
              <a:t>proceso</a:t>
            </a:r>
            <a:r>
              <a:rPr lang="en-US" sz="4000" kern="0" dirty="0" smtClean="0">
                <a:latin typeface="+mn-lt"/>
              </a:rPr>
              <a:t>.</a:t>
            </a:r>
            <a:endParaRPr lang="en-US" sz="4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	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990600" y="3810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¿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Qué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se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Necesita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para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el</a:t>
            </a:r>
            <a:endParaRPr lang="en-US" sz="3600" dirty="0">
              <a:solidFill>
                <a:schemeClr val="tx2"/>
              </a:solidFill>
              <a:latin typeface="Cobalt" pitchFamily="34" charset="0"/>
            </a:endParaRPr>
          </a:p>
          <a:p>
            <a:pPr>
              <a:spcBef>
                <a:spcPct val="0"/>
              </a:spcBef>
            </a:pP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Proceso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de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Planificación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Estratégica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?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685800" y="18288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/>
              <a:t>A.	</a:t>
            </a:r>
            <a:r>
              <a:rPr lang="en-US" sz="2800" dirty="0" smtClean="0"/>
              <a:t>Paso </a:t>
            </a:r>
            <a:r>
              <a:rPr lang="en-US" sz="2800" dirty="0"/>
              <a:t>1: </a:t>
            </a:r>
            <a:r>
              <a:rPr lang="en-US" sz="2800" dirty="0" err="1" smtClean="0"/>
              <a:t>Ganarse</a:t>
            </a:r>
            <a:r>
              <a:rPr lang="en-US" sz="2800" dirty="0" smtClean="0"/>
              <a:t> el </a:t>
            </a:r>
            <a:r>
              <a:rPr lang="en-US" sz="2800" dirty="0" err="1" smtClean="0"/>
              <a:t>apoyo</a:t>
            </a:r>
            <a:r>
              <a:rPr lang="en-US" sz="2800" dirty="0" smtClean="0"/>
              <a:t> del </a:t>
            </a:r>
            <a:r>
              <a:rPr lang="en-US" sz="2800" dirty="0" err="1" smtClean="0"/>
              <a:t>liderazgo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1.  </a:t>
            </a:r>
            <a:r>
              <a:rPr lang="en-US" sz="2800" dirty="0" err="1" smtClean="0"/>
              <a:t>Entender</a:t>
            </a:r>
            <a:r>
              <a:rPr lang="en-US" sz="2800" dirty="0" smtClean="0"/>
              <a:t> la </a:t>
            </a:r>
            <a:r>
              <a:rPr lang="en-US" sz="2800" dirty="0" err="1" smtClean="0"/>
              <a:t>actitud</a:t>
            </a:r>
            <a:r>
              <a:rPr lang="en-US" sz="2800" dirty="0" smtClean="0"/>
              <a:t> de la </a:t>
            </a:r>
            <a:r>
              <a:rPr lang="en-US" sz="2800" i="1" u="sng" dirty="0" smtClean="0">
                <a:solidFill>
                  <a:srgbClr val="FF0000"/>
                </a:solidFill>
              </a:rPr>
              <a:t>junta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directiva</a:t>
            </a:r>
            <a:r>
              <a:rPr lang="en-US" sz="2800" dirty="0" smtClean="0"/>
              <a:t> </a:t>
            </a:r>
            <a:r>
              <a:rPr lang="en-US" sz="2800" dirty="0" err="1" smtClean="0"/>
              <a:t>respecto</a:t>
            </a:r>
            <a:r>
              <a:rPr lang="en-US" sz="2800" dirty="0" smtClean="0"/>
              <a:t> 	     a la </a:t>
            </a:r>
            <a:r>
              <a:rPr lang="en-US" sz="2800" dirty="0" err="1" smtClean="0"/>
              <a:t>planificación</a:t>
            </a:r>
            <a:r>
              <a:rPr lang="en-US" sz="2800" dirty="0" smtClean="0"/>
              <a:t> </a:t>
            </a:r>
            <a:r>
              <a:rPr lang="en-US" sz="2800" dirty="0" err="1" smtClean="0"/>
              <a:t>estratégica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2.  </a:t>
            </a:r>
            <a:r>
              <a:rPr lang="en-US" sz="2800" dirty="0" err="1" smtClean="0"/>
              <a:t>Entender</a:t>
            </a:r>
            <a:r>
              <a:rPr lang="en-US" sz="2800" dirty="0" smtClean="0"/>
              <a:t> la </a:t>
            </a:r>
            <a:r>
              <a:rPr lang="en-US" sz="2800" dirty="0" err="1" smtClean="0"/>
              <a:t>actitud</a:t>
            </a:r>
            <a:r>
              <a:rPr lang="en-US" sz="2800" dirty="0" smtClean="0"/>
              <a:t> del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líder</a:t>
            </a:r>
            <a:r>
              <a:rPr lang="en-US" sz="2800" dirty="0" smtClean="0"/>
              <a:t> </a:t>
            </a:r>
            <a:r>
              <a:rPr lang="en-US" sz="2800" dirty="0" err="1" smtClean="0"/>
              <a:t>respecto</a:t>
            </a:r>
            <a:r>
              <a:rPr lang="en-US" sz="2800" dirty="0" smtClean="0"/>
              <a:t> a la </a:t>
            </a:r>
            <a:r>
              <a:rPr lang="en-US" sz="2800" dirty="0"/>
              <a:t>	     </a:t>
            </a:r>
            <a:r>
              <a:rPr lang="en-US" sz="2800" dirty="0" smtClean="0"/>
              <a:t>	   	     </a:t>
            </a:r>
            <a:r>
              <a:rPr lang="en-US" sz="2800" dirty="0" err="1" smtClean="0"/>
              <a:t>planificación</a:t>
            </a:r>
            <a:r>
              <a:rPr lang="en-US" sz="2800" dirty="0" smtClean="0"/>
              <a:t> </a:t>
            </a:r>
            <a:r>
              <a:rPr lang="en-US" sz="2800" dirty="0" err="1" smtClean="0"/>
              <a:t>estratégica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3.  </a:t>
            </a:r>
            <a:r>
              <a:rPr lang="en-US" sz="2800" dirty="0" err="1" smtClean="0"/>
              <a:t>Entender</a:t>
            </a:r>
            <a:r>
              <a:rPr lang="en-US" sz="2800" dirty="0" smtClean="0"/>
              <a:t> la </a:t>
            </a:r>
            <a:r>
              <a:rPr lang="en-US" sz="2800" dirty="0" err="1" smtClean="0"/>
              <a:t>actitud</a:t>
            </a:r>
            <a:r>
              <a:rPr lang="en-US" sz="2800" dirty="0" smtClean="0"/>
              <a:t> del </a:t>
            </a:r>
            <a:r>
              <a:rPr lang="en-US" sz="2800" i="1" u="sng" dirty="0" smtClean="0">
                <a:solidFill>
                  <a:srgbClr val="FF0000"/>
                </a:solidFill>
              </a:rPr>
              <a:t>personal</a:t>
            </a:r>
            <a:r>
              <a:rPr lang="en-US" sz="2800" dirty="0" smtClean="0"/>
              <a:t> </a:t>
            </a:r>
            <a:r>
              <a:rPr lang="en-US" sz="2800" dirty="0" err="1" smtClean="0"/>
              <a:t>respecto</a:t>
            </a:r>
            <a:r>
              <a:rPr lang="en-US" sz="2800" dirty="0" smtClean="0"/>
              <a:t> a la 	 	     </a:t>
            </a:r>
            <a:r>
              <a:rPr lang="en-US" sz="2800" dirty="0" err="1" smtClean="0"/>
              <a:t>planificación</a:t>
            </a:r>
            <a:r>
              <a:rPr lang="en-US" sz="2800" dirty="0" smtClean="0"/>
              <a:t> </a:t>
            </a:r>
            <a:r>
              <a:rPr lang="en-US" sz="2800" dirty="0" err="1" smtClean="0"/>
              <a:t>estratégica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4.  </a:t>
            </a:r>
            <a:r>
              <a:rPr lang="en-US" sz="2800" dirty="0" err="1" smtClean="0"/>
              <a:t>Entender</a:t>
            </a:r>
            <a:r>
              <a:rPr lang="en-US" sz="2800" dirty="0" smtClean="0"/>
              <a:t> la </a:t>
            </a:r>
            <a:r>
              <a:rPr lang="en-US" sz="2800" dirty="0" err="1" smtClean="0"/>
              <a:t>actitud</a:t>
            </a:r>
            <a:r>
              <a:rPr lang="en-US" sz="2800" dirty="0" smtClean="0"/>
              <a:t> del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patriarca</a:t>
            </a:r>
            <a:r>
              <a:rPr lang="en-US" sz="2800" dirty="0" smtClean="0"/>
              <a:t> o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matriarca</a:t>
            </a:r>
            <a:r>
              <a:rPr lang="en-US" sz="2800" dirty="0" smtClean="0"/>
              <a:t> 	 	     </a:t>
            </a:r>
            <a:r>
              <a:rPr lang="en-US" sz="2800" dirty="0" err="1" smtClean="0"/>
              <a:t>respecto</a:t>
            </a:r>
            <a:r>
              <a:rPr lang="en-US" sz="2800" dirty="0" smtClean="0"/>
              <a:t> a la </a:t>
            </a:r>
            <a:r>
              <a:rPr lang="en-US" sz="2800" dirty="0" err="1" smtClean="0"/>
              <a:t>planificación</a:t>
            </a:r>
            <a:r>
              <a:rPr lang="en-US" sz="2800" dirty="0" smtClean="0"/>
              <a:t> </a:t>
            </a:r>
            <a:r>
              <a:rPr lang="en-US" sz="2800" dirty="0" err="1" smtClean="0"/>
              <a:t>estratégica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12954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obalt" pitchFamily="34" charset="0"/>
              </a:rPr>
              <a:t>¿</a:t>
            </a:r>
            <a:r>
              <a:rPr lang="en-US" sz="3600" dirty="0" err="1" smtClean="0">
                <a:latin typeface="Cobalt" pitchFamily="34" charset="0"/>
              </a:rPr>
              <a:t>Qué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es</a:t>
            </a:r>
            <a:r>
              <a:rPr lang="en-US" sz="3600" dirty="0" smtClean="0">
                <a:latin typeface="Cobalt" pitchFamily="34" charset="0"/>
              </a:rPr>
              <a:t> </a:t>
            </a:r>
            <a:br>
              <a:rPr lang="en-US" sz="3600" dirty="0" smtClean="0">
                <a:latin typeface="Cobalt" pitchFamily="34" charset="0"/>
              </a:rPr>
            </a:br>
            <a:r>
              <a:rPr lang="en-US" sz="3600" dirty="0" err="1" smtClean="0">
                <a:latin typeface="Cobalt" pitchFamily="34" charset="0"/>
              </a:rPr>
              <a:t>Planificación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Estratégica</a:t>
            </a:r>
            <a:r>
              <a:rPr lang="en-US" sz="3600" dirty="0" smtClean="0">
                <a:latin typeface="Cobalt" pitchFamily="34" charset="0"/>
              </a:rPr>
              <a:t>?</a:t>
            </a:r>
            <a:endParaRPr lang="en-US" sz="3600" dirty="0" smtClean="0"/>
          </a:p>
        </p:txBody>
      </p:sp>
      <p:sp>
        <p:nvSpPr>
          <p:cNvPr id="5123" name="Oval 6"/>
          <p:cNvSpPr>
            <a:spLocks noChangeArrowheads="1"/>
          </p:cNvSpPr>
          <p:nvPr/>
        </p:nvSpPr>
        <p:spPr bwMode="auto">
          <a:xfrm>
            <a:off x="1447800" y="2438400"/>
            <a:ext cx="2316163" cy="2209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Oval 7"/>
          <p:cNvSpPr>
            <a:spLocks noChangeArrowheads="1"/>
          </p:cNvSpPr>
          <p:nvPr/>
        </p:nvSpPr>
        <p:spPr bwMode="auto">
          <a:xfrm>
            <a:off x="5562600" y="2362200"/>
            <a:ext cx="2316163" cy="2209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Oval 8"/>
          <p:cNvSpPr>
            <a:spLocks noChangeArrowheads="1"/>
          </p:cNvSpPr>
          <p:nvPr/>
        </p:nvSpPr>
        <p:spPr bwMode="auto">
          <a:xfrm>
            <a:off x="3429000" y="4419600"/>
            <a:ext cx="2438400" cy="2209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1524000" y="26670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sz="1400" dirty="0">
                <a:latin typeface="Arial" charset="0"/>
              </a:rPr>
              <a:t>A.</a:t>
            </a:r>
          </a:p>
          <a:p>
            <a:pPr eaLnBrk="0" hangingPunct="0">
              <a:spcBef>
                <a:spcPct val="0"/>
              </a:spcBef>
            </a:pPr>
            <a:r>
              <a:rPr lang="en-US" sz="1400" u="sng" dirty="0" smtClean="0">
                <a:latin typeface="Arial" charset="0"/>
              </a:rPr>
              <a:t>¿</a:t>
            </a:r>
            <a:r>
              <a:rPr lang="en-US" sz="1400" u="sng" dirty="0" err="1" smtClean="0">
                <a:latin typeface="Arial" charset="0"/>
              </a:rPr>
              <a:t>Quiénes</a:t>
            </a:r>
            <a:r>
              <a:rPr lang="en-US" sz="1400" u="sng" dirty="0" smtClean="0">
                <a:latin typeface="Arial" charset="0"/>
              </a:rPr>
              <a:t> </a:t>
            </a:r>
            <a:r>
              <a:rPr lang="en-US" sz="1400" u="sng" dirty="0" err="1" smtClean="0">
                <a:latin typeface="Arial" charset="0"/>
              </a:rPr>
              <a:t>somos</a:t>
            </a:r>
            <a:r>
              <a:rPr lang="en-US" sz="1400" u="sng" dirty="0" smtClean="0">
                <a:latin typeface="Arial" charset="0"/>
              </a:rPr>
              <a:t>?</a:t>
            </a:r>
            <a:endParaRPr lang="en-US" sz="1400" u="sng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endParaRPr lang="en-US" sz="1200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1200" dirty="0" err="1" smtClean="0">
                <a:latin typeface="Arial" charset="0"/>
              </a:rPr>
              <a:t>Valores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 err="1" smtClean="0">
                <a:latin typeface="Arial" charset="0"/>
              </a:rPr>
              <a:t>centrales</a:t>
            </a:r>
            <a:endParaRPr lang="en-US" sz="1200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1200" dirty="0" err="1" smtClean="0">
                <a:latin typeface="Arial" charset="0"/>
              </a:rPr>
              <a:t>ADN</a:t>
            </a:r>
            <a:endParaRPr lang="en-US" sz="1200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1200" dirty="0" err="1" smtClean="0">
                <a:latin typeface="Arial" charset="0"/>
              </a:rPr>
              <a:t>Definición</a:t>
            </a:r>
            <a:r>
              <a:rPr lang="en-US" sz="1200" dirty="0" smtClean="0">
                <a:latin typeface="Arial" charset="0"/>
              </a:rPr>
              <a:t> de </a:t>
            </a:r>
            <a:r>
              <a:rPr lang="en-US" sz="1200" dirty="0" err="1" smtClean="0">
                <a:latin typeface="Arial" charset="0"/>
              </a:rPr>
              <a:t>Grupo</a:t>
            </a:r>
            <a:r>
              <a:rPr lang="en-US" sz="1200" dirty="0" smtClean="0">
                <a:latin typeface="Arial" charset="0"/>
              </a:rPr>
              <a:t> de </a:t>
            </a:r>
            <a:r>
              <a:rPr lang="en-US" sz="1200" dirty="0" err="1" smtClean="0">
                <a:latin typeface="Arial" charset="0"/>
              </a:rPr>
              <a:t>Liderazgo</a:t>
            </a:r>
            <a:endParaRPr lang="en-US" sz="1200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1200" dirty="0" smtClean="0">
                <a:latin typeface="Arial" charset="0"/>
              </a:rPr>
              <a:t>Personas y </a:t>
            </a:r>
            <a:r>
              <a:rPr lang="en-US" sz="1200" dirty="0" err="1" smtClean="0">
                <a:latin typeface="Arial" charset="0"/>
              </a:rPr>
              <a:t>habilidades</a:t>
            </a:r>
            <a:endParaRPr lang="en-US" sz="1200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1200" dirty="0" smtClean="0">
                <a:latin typeface="Arial" charset="0"/>
              </a:rPr>
              <a:t>Lo </a:t>
            </a:r>
            <a:r>
              <a:rPr lang="en-US" sz="1200" dirty="0" err="1" smtClean="0">
                <a:latin typeface="Arial" charset="0"/>
              </a:rPr>
              <a:t>que</a:t>
            </a:r>
            <a:r>
              <a:rPr lang="en-US" sz="1200" dirty="0" smtClean="0">
                <a:latin typeface="Arial" charset="0"/>
              </a:rPr>
              <a:t> no </a:t>
            </a:r>
            <a:r>
              <a:rPr lang="en-US" sz="1200" dirty="0" err="1" smtClean="0">
                <a:latin typeface="Arial" charset="0"/>
              </a:rPr>
              <a:t>hacemos</a:t>
            </a:r>
            <a:endParaRPr lang="en-US" sz="1200" dirty="0">
              <a:latin typeface="Arial" charset="0"/>
            </a:endParaRPr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5638800" y="2667000"/>
            <a:ext cx="2209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sz="1400" dirty="0">
                <a:latin typeface="Arial" charset="0"/>
              </a:rPr>
              <a:t>B.</a:t>
            </a:r>
          </a:p>
          <a:p>
            <a:pPr eaLnBrk="0" hangingPunct="0">
              <a:spcBef>
                <a:spcPct val="0"/>
              </a:spcBef>
            </a:pPr>
            <a:r>
              <a:rPr lang="en-US" sz="1400" u="sng" dirty="0" smtClean="0">
                <a:latin typeface="Arial" charset="0"/>
              </a:rPr>
              <a:t>¿</a:t>
            </a:r>
            <a:r>
              <a:rPr lang="en-US" sz="1400" u="sng" dirty="0" err="1" smtClean="0">
                <a:latin typeface="Arial" charset="0"/>
              </a:rPr>
              <a:t>Adónde</a:t>
            </a:r>
            <a:r>
              <a:rPr lang="en-US" sz="1400" u="sng" dirty="0" smtClean="0">
                <a:latin typeface="Arial" charset="0"/>
              </a:rPr>
              <a:t> </a:t>
            </a:r>
            <a:r>
              <a:rPr lang="en-US" sz="1400" u="sng" dirty="0" err="1" smtClean="0">
                <a:latin typeface="Arial" charset="0"/>
              </a:rPr>
              <a:t>vamos</a:t>
            </a:r>
            <a:r>
              <a:rPr lang="en-US" sz="1400" u="sng" dirty="0" smtClean="0">
                <a:latin typeface="Arial" charset="0"/>
              </a:rPr>
              <a:t>?</a:t>
            </a:r>
            <a:endParaRPr lang="en-US" sz="1400" u="sng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endParaRPr lang="en-US" sz="1400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1200" dirty="0" smtClean="0">
                <a:latin typeface="Arial" charset="0"/>
              </a:rPr>
              <a:t>¿</a:t>
            </a:r>
            <a:r>
              <a:rPr lang="en-US" sz="1200" dirty="0" err="1" smtClean="0">
                <a:latin typeface="Arial" charset="0"/>
              </a:rPr>
              <a:t>Dónde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 err="1" smtClean="0">
                <a:latin typeface="Arial" charset="0"/>
              </a:rPr>
              <a:t>estamos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 err="1" smtClean="0">
                <a:latin typeface="Arial" charset="0"/>
              </a:rPr>
              <a:t>ahora</a:t>
            </a:r>
            <a:r>
              <a:rPr lang="en-US" sz="1200" dirty="0" smtClean="0">
                <a:latin typeface="Arial" charset="0"/>
              </a:rPr>
              <a:t>?</a:t>
            </a:r>
            <a:endParaRPr lang="en-US" sz="1200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1200" dirty="0" smtClean="0">
                <a:latin typeface="Arial" charset="0"/>
              </a:rPr>
              <a:t>¿</a:t>
            </a:r>
            <a:r>
              <a:rPr lang="en-US" sz="1200" dirty="0" err="1" smtClean="0">
                <a:latin typeface="Arial" charset="0"/>
              </a:rPr>
              <a:t>Qué</a:t>
            </a:r>
            <a:r>
              <a:rPr lang="en-US" sz="1200" dirty="0" smtClean="0">
                <a:latin typeface="Arial" charset="0"/>
              </a:rPr>
              <a:t> se </a:t>
            </a:r>
            <a:r>
              <a:rPr lang="en-US" sz="1200" dirty="0" err="1" smtClean="0">
                <a:latin typeface="Arial" charset="0"/>
              </a:rPr>
              <a:t>necesita</a:t>
            </a:r>
            <a:r>
              <a:rPr lang="en-US" sz="1200" dirty="0" smtClean="0">
                <a:latin typeface="Arial" charset="0"/>
              </a:rPr>
              <a:t>?</a:t>
            </a:r>
            <a:endParaRPr lang="en-US" sz="1200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1200" dirty="0" smtClean="0">
                <a:latin typeface="Arial" charset="0"/>
              </a:rPr>
              <a:t>¿</a:t>
            </a:r>
            <a:r>
              <a:rPr lang="en-US" sz="1200" dirty="0" err="1" smtClean="0">
                <a:latin typeface="Arial" charset="0"/>
              </a:rPr>
              <a:t>Estamos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 err="1" smtClean="0">
                <a:latin typeface="Arial" charset="0"/>
              </a:rPr>
              <a:t>listos</a:t>
            </a:r>
            <a:r>
              <a:rPr lang="en-US" sz="1200" dirty="0" smtClean="0">
                <a:latin typeface="Arial" charset="0"/>
              </a:rPr>
              <a:t>?</a:t>
            </a:r>
            <a:endParaRPr lang="en-US" sz="1200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1200" dirty="0" smtClean="0">
                <a:latin typeface="Arial" charset="0"/>
              </a:rPr>
              <a:t>¿</a:t>
            </a:r>
            <a:r>
              <a:rPr lang="en-US" sz="1200" dirty="0" err="1" smtClean="0">
                <a:latin typeface="Arial" charset="0"/>
              </a:rPr>
              <a:t>Tenemos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 err="1" smtClean="0">
                <a:latin typeface="Arial" charset="0"/>
              </a:rPr>
              <a:t>nuestro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 err="1" smtClean="0">
                <a:latin typeface="Arial" charset="0"/>
              </a:rPr>
              <a:t>compás</a:t>
            </a:r>
            <a:r>
              <a:rPr lang="en-US" sz="1200" dirty="0">
                <a:latin typeface="Arial" charset="0"/>
              </a:rPr>
              <a:t>?</a:t>
            </a:r>
          </a:p>
          <a:p>
            <a:pPr eaLnBrk="0" hangingPunct="0">
              <a:spcBef>
                <a:spcPct val="0"/>
              </a:spcBef>
            </a:pPr>
            <a:r>
              <a:rPr lang="en-US" sz="1200" dirty="0" smtClean="0">
                <a:latin typeface="Arial" charset="0"/>
              </a:rPr>
              <a:t>¡</a:t>
            </a:r>
            <a:r>
              <a:rPr lang="en-US" sz="1200" dirty="0" err="1" smtClean="0">
                <a:latin typeface="Arial" charset="0"/>
              </a:rPr>
              <a:t>Prestemos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 err="1" smtClean="0">
                <a:latin typeface="Arial" charset="0"/>
              </a:rPr>
              <a:t>atención</a:t>
            </a:r>
            <a:r>
              <a:rPr lang="en-US" sz="1200" dirty="0" smtClean="0">
                <a:latin typeface="Arial" charset="0"/>
              </a:rPr>
              <a:t>!</a:t>
            </a:r>
            <a:endParaRPr lang="en-US" sz="1200" dirty="0">
              <a:latin typeface="Arial" charset="0"/>
            </a:endParaRPr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3581400" y="4648200"/>
            <a:ext cx="2133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sz="1400" dirty="0">
                <a:latin typeface="Arial" charset="0"/>
              </a:rPr>
              <a:t>C.</a:t>
            </a:r>
          </a:p>
          <a:p>
            <a:pPr eaLnBrk="0" hangingPunct="0">
              <a:spcBef>
                <a:spcPct val="0"/>
              </a:spcBef>
            </a:pPr>
            <a:r>
              <a:rPr lang="en-US" sz="1400" u="sng" dirty="0" smtClean="0">
                <a:latin typeface="Arial" charset="0"/>
              </a:rPr>
              <a:t>¿</a:t>
            </a:r>
            <a:r>
              <a:rPr lang="en-US" sz="1400" u="sng" dirty="0" err="1" smtClean="0">
                <a:latin typeface="Arial" charset="0"/>
              </a:rPr>
              <a:t>Cómo</a:t>
            </a:r>
            <a:r>
              <a:rPr lang="en-US" sz="1400" u="sng" dirty="0" smtClean="0">
                <a:latin typeface="Arial" charset="0"/>
              </a:rPr>
              <a:t> </a:t>
            </a:r>
            <a:r>
              <a:rPr lang="en-US" sz="1400" u="sng" dirty="0" err="1" smtClean="0">
                <a:latin typeface="Arial" charset="0"/>
              </a:rPr>
              <a:t>podemos</a:t>
            </a:r>
            <a:r>
              <a:rPr lang="en-US" sz="1400" u="sng" dirty="0" smtClean="0">
                <a:latin typeface="Arial" charset="0"/>
              </a:rPr>
              <a:t> </a:t>
            </a:r>
            <a:r>
              <a:rPr lang="en-US" sz="1400" u="sng" dirty="0" err="1" smtClean="0">
                <a:latin typeface="Arial" charset="0"/>
              </a:rPr>
              <a:t>llegar</a:t>
            </a:r>
            <a:r>
              <a:rPr lang="en-US" sz="1400" u="sng" dirty="0" smtClean="0">
                <a:latin typeface="Arial" charset="0"/>
              </a:rPr>
              <a:t>?</a:t>
            </a:r>
            <a:endParaRPr lang="en-US" sz="1400" u="sng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1200" dirty="0" smtClean="0">
                <a:latin typeface="Arial" charset="0"/>
              </a:rPr>
              <a:t>¿</a:t>
            </a:r>
            <a:r>
              <a:rPr lang="en-US" sz="1200" dirty="0" err="1" smtClean="0">
                <a:latin typeface="Arial" charset="0"/>
              </a:rPr>
              <a:t>Vemos</a:t>
            </a:r>
            <a:r>
              <a:rPr lang="en-US" sz="1200" dirty="0" smtClean="0">
                <a:latin typeface="Arial" charset="0"/>
              </a:rPr>
              <a:t> el </a:t>
            </a:r>
            <a:r>
              <a:rPr lang="en-US" sz="1200" dirty="0" err="1" smtClean="0">
                <a:latin typeface="Arial" charset="0"/>
              </a:rPr>
              <a:t>cuadro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 err="1" smtClean="0">
                <a:latin typeface="Arial" charset="0"/>
              </a:rPr>
              <a:t>completo</a:t>
            </a:r>
            <a:r>
              <a:rPr lang="en-US" sz="1200" dirty="0" smtClean="0">
                <a:latin typeface="Arial" charset="0"/>
              </a:rPr>
              <a:t>?</a:t>
            </a:r>
            <a:endParaRPr lang="en-US" sz="1200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1200" dirty="0" err="1" smtClean="0">
                <a:latin typeface="Arial" charset="0"/>
              </a:rPr>
              <a:t>Desarrollar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 err="1" smtClean="0">
                <a:latin typeface="Arial" charset="0"/>
              </a:rPr>
              <a:t>nuevas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 err="1" smtClean="0">
                <a:latin typeface="Arial" charset="0"/>
              </a:rPr>
              <a:t>estrategias</a:t>
            </a:r>
            <a:endParaRPr lang="en-US" sz="1200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1200" dirty="0" smtClean="0">
                <a:latin typeface="Arial" charset="0"/>
              </a:rPr>
              <a:t>Planes de </a:t>
            </a:r>
            <a:r>
              <a:rPr lang="en-US" sz="1200" dirty="0" err="1" smtClean="0">
                <a:latin typeface="Arial" charset="0"/>
              </a:rPr>
              <a:t>acción</a:t>
            </a:r>
            <a:endParaRPr lang="en-US" sz="1200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1200" dirty="0" err="1" smtClean="0">
                <a:latin typeface="Arial" charset="0"/>
              </a:rPr>
              <a:t>Comunicación</a:t>
            </a:r>
            <a:endParaRPr lang="en-US" sz="1200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1200" dirty="0" err="1" smtClean="0">
                <a:latin typeface="Arial" charset="0"/>
              </a:rPr>
              <a:t>Equipar</a:t>
            </a:r>
            <a:r>
              <a:rPr lang="en-US" sz="1200" dirty="0" smtClean="0">
                <a:latin typeface="Arial" charset="0"/>
              </a:rPr>
              <a:t> y </a:t>
            </a:r>
            <a:r>
              <a:rPr lang="en-US" sz="1200" dirty="0" err="1" smtClean="0">
                <a:latin typeface="Arial" charset="0"/>
              </a:rPr>
              <a:t>entrenar</a:t>
            </a:r>
            <a:endParaRPr lang="en-US" sz="1200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1200" dirty="0" err="1" smtClean="0">
                <a:latin typeface="Arial" charset="0"/>
              </a:rPr>
              <a:t>Planificación</a:t>
            </a:r>
            <a:r>
              <a:rPr lang="en-US" sz="1200" dirty="0" smtClean="0">
                <a:latin typeface="Arial" charset="0"/>
              </a:rPr>
              <a:t> del </a:t>
            </a:r>
            <a:r>
              <a:rPr lang="en-US" sz="1200" dirty="0" err="1" smtClean="0">
                <a:latin typeface="Arial" charset="0"/>
              </a:rPr>
              <a:t>escenario</a:t>
            </a:r>
            <a:endParaRPr lang="en-US" sz="1200" dirty="0">
              <a:latin typeface="Arial" charset="0"/>
            </a:endParaRPr>
          </a:p>
        </p:txBody>
      </p:sp>
      <p:sp>
        <p:nvSpPr>
          <p:cNvPr id="5129" name="AutoShape 14"/>
          <p:cNvSpPr>
            <a:spLocks noChangeArrowheads="1"/>
          </p:cNvSpPr>
          <p:nvPr/>
        </p:nvSpPr>
        <p:spPr bwMode="auto">
          <a:xfrm>
            <a:off x="4038600" y="2590800"/>
            <a:ext cx="1371600" cy="838200"/>
          </a:xfrm>
          <a:prstGeom prst="rightArrow">
            <a:avLst>
              <a:gd name="adj1" fmla="val 34935"/>
              <a:gd name="adj2" fmla="val 56856"/>
            </a:avLst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b="1"/>
          </a:p>
        </p:txBody>
      </p:sp>
      <p:sp>
        <p:nvSpPr>
          <p:cNvPr id="5130" name="Text Box 15"/>
          <p:cNvSpPr txBox="1">
            <a:spLocks noChangeArrowheads="1"/>
          </p:cNvSpPr>
          <p:nvPr/>
        </p:nvSpPr>
        <p:spPr bwMode="auto">
          <a:xfrm>
            <a:off x="3810000" y="22098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sz="1600" b="1" dirty="0" err="1" smtClean="0">
                <a:latin typeface="Arial" charset="0"/>
              </a:rPr>
              <a:t>Misión</a:t>
            </a:r>
            <a:r>
              <a:rPr lang="en-US" sz="1600" b="1" dirty="0" smtClean="0">
                <a:latin typeface="Arial" charset="0"/>
              </a:rPr>
              <a:t> y</a:t>
            </a:r>
            <a:endParaRPr lang="en-US" sz="1600" b="1" dirty="0">
              <a:latin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1600" b="1" dirty="0">
                <a:latin typeface="Arial" charset="0"/>
              </a:rPr>
              <a:t> </a:t>
            </a:r>
            <a:r>
              <a:rPr lang="en-US" sz="1600" b="1" dirty="0" err="1" smtClean="0">
                <a:latin typeface="Arial" charset="0"/>
              </a:rPr>
              <a:t>Visión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5131" name="AutoShape 16"/>
          <p:cNvSpPr>
            <a:spLocks noChangeArrowheads="1"/>
          </p:cNvSpPr>
          <p:nvPr/>
        </p:nvSpPr>
        <p:spPr bwMode="auto">
          <a:xfrm>
            <a:off x="5791200" y="4572000"/>
            <a:ext cx="533400" cy="914400"/>
          </a:xfrm>
          <a:prstGeom prst="downArrow">
            <a:avLst>
              <a:gd name="adj1" fmla="val 54759"/>
              <a:gd name="adj2" fmla="val 67032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8"/>
          <p:cNvSpPr txBox="1">
            <a:spLocks noChangeArrowheads="1"/>
          </p:cNvSpPr>
          <p:nvPr/>
        </p:nvSpPr>
        <p:spPr bwMode="auto">
          <a:xfrm>
            <a:off x="6172200" y="4876800"/>
            <a:ext cx="1828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 smtClean="0">
                <a:latin typeface="Arial" charset="0"/>
              </a:rPr>
              <a:t>Estrategia</a:t>
            </a:r>
            <a:r>
              <a:rPr lang="en-US" sz="1600" b="1" dirty="0" smtClean="0">
                <a:latin typeface="Arial" charset="0"/>
              </a:rPr>
              <a:t> e </a:t>
            </a:r>
            <a:r>
              <a:rPr lang="en-US" sz="1600" b="1" dirty="0" err="1" smtClean="0">
                <a:latin typeface="Arial" charset="0"/>
              </a:rPr>
              <a:t>implementación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5133" name="Text Box 19"/>
          <p:cNvSpPr txBox="1">
            <a:spLocks noChangeArrowheads="1"/>
          </p:cNvSpPr>
          <p:nvPr/>
        </p:nvSpPr>
        <p:spPr bwMode="auto">
          <a:xfrm>
            <a:off x="1447800" y="4876800"/>
            <a:ext cx="182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err="1" smtClean="0">
                <a:latin typeface="Arial" charset="0"/>
              </a:rPr>
              <a:t>Valoración</a:t>
            </a:r>
            <a:r>
              <a:rPr lang="en-US" sz="1600" b="1" dirty="0" smtClean="0">
                <a:latin typeface="Arial" charset="0"/>
              </a:rPr>
              <a:t> y </a:t>
            </a:r>
            <a:r>
              <a:rPr lang="en-US" sz="1600" b="1" dirty="0" err="1" smtClean="0">
                <a:latin typeface="Arial" charset="0"/>
              </a:rPr>
              <a:t>evaluación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5134" name="AutoShape 20"/>
          <p:cNvSpPr>
            <a:spLocks noChangeArrowheads="1"/>
          </p:cNvSpPr>
          <p:nvPr/>
        </p:nvSpPr>
        <p:spPr bwMode="auto">
          <a:xfrm>
            <a:off x="2895600" y="4572000"/>
            <a:ext cx="685800" cy="914400"/>
          </a:xfrm>
          <a:prstGeom prst="upArrow">
            <a:avLst>
              <a:gd name="adj1" fmla="val 40472"/>
              <a:gd name="adj2" fmla="val 51623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685800" y="17526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/>
              <a:t>B.	</a:t>
            </a:r>
            <a:r>
              <a:rPr lang="en-US" sz="2800" dirty="0" smtClean="0"/>
              <a:t>Paso </a:t>
            </a:r>
            <a:r>
              <a:rPr lang="en-US" sz="2800" dirty="0"/>
              <a:t>2: </a:t>
            </a:r>
            <a:r>
              <a:rPr lang="en-US" sz="2800" dirty="0" err="1" smtClean="0"/>
              <a:t>Enlistar</a:t>
            </a:r>
            <a:r>
              <a:rPr lang="en-US" sz="2800" dirty="0" smtClean="0"/>
              <a:t> a un </a:t>
            </a:r>
            <a:r>
              <a:rPr lang="en-US" sz="2800" dirty="0" err="1" smtClean="0"/>
              <a:t>grupo</a:t>
            </a:r>
            <a:r>
              <a:rPr lang="en-US" sz="2800" dirty="0" smtClean="0"/>
              <a:t> de </a:t>
            </a:r>
            <a:r>
              <a:rPr lang="en-US" sz="2800" dirty="0" err="1" smtClean="0"/>
              <a:t>líderes</a:t>
            </a:r>
            <a:r>
              <a:rPr lang="en-US" sz="2800" dirty="0" smtClean="0"/>
              <a:t>. 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1.  </a:t>
            </a:r>
            <a:r>
              <a:rPr lang="en-US" sz="2800" dirty="0" err="1" smtClean="0"/>
              <a:t>Preguntas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hacer</a:t>
            </a:r>
            <a:r>
              <a:rPr lang="en-US" sz="2800" dirty="0" smtClean="0"/>
              <a:t>: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     </a:t>
            </a:r>
            <a:r>
              <a:rPr lang="en-US" dirty="0"/>
              <a:t>a. </a:t>
            </a:r>
            <a:r>
              <a:rPr lang="en-US" dirty="0" smtClean="0"/>
              <a:t>¿</a:t>
            </a:r>
            <a:r>
              <a:rPr lang="en-US" i="1" u="sng" dirty="0" err="1" smtClean="0">
                <a:solidFill>
                  <a:srgbClr val="FF0000"/>
                </a:solidFill>
              </a:rPr>
              <a:t>Quiénes</a:t>
            </a:r>
            <a:r>
              <a:rPr lang="en-US" dirty="0" smtClean="0"/>
              <a:t> van a </a:t>
            </a:r>
            <a:r>
              <a:rPr lang="en-US" dirty="0" err="1" smtClean="0"/>
              <a:t>escoger</a:t>
            </a:r>
            <a:r>
              <a:rPr lang="en-US" dirty="0" smtClean="0"/>
              <a:t> al </a:t>
            </a:r>
            <a:r>
              <a:rPr lang="en-US" dirty="0" err="1" smtClean="0"/>
              <a:t>grupo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      b. </a:t>
            </a:r>
            <a:r>
              <a:rPr lang="en-US" dirty="0" smtClean="0"/>
              <a:t>¿</a:t>
            </a:r>
            <a:r>
              <a:rPr lang="en-US" i="1" u="sng" dirty="0" err="1" smtClean="0">
                <a:solidFill>
                  <a:srgbClr val="FF0000"/>
                </a:solidFill>
              </a:rPr>
              <a:t>Cuándo</a:t>
            </a:r>
            <a:r>
              <a:rPr lang="en-US" dirty="0" smtClean="0"/>
              <a:t> lo van a </a:t>
            </a:r>
            <a:r>
              <a:rPr lang="en-US" dirty="0" err="1" smtClean="0"/>
              <a:t>escoger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      c. </a:t>
            </a:r>
            <a:r>
              <a:rPr lang="en-US" dirty="0" smtClean="0"/>
              <a:t>¿</a:t>
            </a:r>
            <a:r>
              <a:rPr lang="en-US" i="1" u="sng" dirty="0" err="1" smtClean="0">
                <a:solidFill>
                  <a:srgbClr val="FF0000"/>
                </a:solidFill>
              </a:rPr>
              <a:t>Por</a:t>
            </a:r>
            <a:r>
              <a:rPr lang="en-US" i="1" u="sng" dirty="0" smtClean="0">
                <a:solidFill>
                  <a:srgbClr val="FF0000"/>
                </a:solidFill>
              </a:rPr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estas</a:t>
            </a:r>
            <a:r>
              <a:rPr lang="en-US" dirty="0" smtClean="0"/>
              <a:t> personas en el </a:t>
            </a:r>
            <a:r>
              <a:rPr lang="en-US" dirty="0" err="1" smtClean="0"/>
              <a:t>grupo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      d. </a:t>
            </a:r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líderes</a:t>
            </a:r>
            <a:r>
              <a:rPr lang="en-US" dirty="0" smtClean="0"/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querrán</a:t>
            </a:r>
            <a:r>
              <a:rPr lang="en-US" i="1" u="sng" dirty="0" smtClean="0">
                <a:solidFill>
                  <a:srgbClr val="FF0000"/>
                </a:solidFill>
              </a:rPr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estar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en el </a:t>
            </a:r>
            <a:r>
              <a:rPr lang="en-US" dirty="0" err="1" smtClean="0"/>
              <a:t>grupo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      e. </a:t>
            </a: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ayuda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proceso</a:t>
            </a:r>
            <a:r>
              <a:rPr lang="en-US" dirty="0" smtClean="0"/>
              <a:t> a </a:t>
            </a:r>
            <a:r>
              <a:rPr lang="en-US" dirty="0" err="1" smtClean="0"/>
              <a:t>estas</a:t>
            </a:r>
            <a:r>
              <a:rPr lang="en-US" dirty="0" smtClean="0"/>
              <a:t> personas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crear</a:t>
            </a:r>
            <a:r>
              <a:rPr lang="en-US" dirty="0" smtClean="0"/>
              <a:t> 		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estrategia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      f. </a:t>
            </a:r>
            <a:r>
              <a:rPr lang="en-US" dirty="0" smtClean="0"/>
              <a:t>¿</a:t>
            </a:r>
            <a:r>
              <a:rPr lang="en-US" i="1" u="sng" dirty="0" err="1" smtClean="0">
                <a:solidFill>
                  <a:srgbClr val="FF0000"/>
                </a:solidFill>
              </a:rPr>
              <a:t>Cuántos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van a </a:t>
            </a:r>
            <a:r>
              <a:rPr lang="en-US" dirty="0" err="1" smtClean="0"/>
              <a:t>formar</a:t>
            </a:r>
            <a:r>
              <a:rPr lang="en-US" dirty="0" smtClean="0"/>
              <a:t> parte del </a:t>
            </a:r>
            <a:r>
              <a:rPr lang="en-US" dirty="0" err="1" smtClean="0"/>
              <a:t>grupo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      g. </a:t>
            </a:r>
            <a:r>
              <a:rPr lang="en-US" dirty="0" smtClean="0"/>
              <a:t>¿</a:t>
            </a:r>
            <a:r>
              <a:rPr lang="en-US" i="1" u="sng" dirty="0" smtClean="0">
                <a:solidFill>
                  <a:srgbClr val="FF0000"/>
                </a:solidFill>
              </a:rPr>
              <a:t>Con </a:t>
            </a:r>
            <a:r>
              <a:rPr lang="en-US" i="1" u="sng" dirty="0" err="1" smtClean="0">
                <a:solidFill>
                  <a:srgbClr val="FF0000"/>
                </a:solidFill>
              </a:rPr>
              <a:t>cuanta</a:t>
            </a:r>
            <a:r>
              <a:rPr lang="en-US" i="1" u="sng" dirty="0" smtClean="0">
                <a:solidFill>
                  <a:srgbClr val="FF0000"/>
                </a:solidFill>
              </a:rPr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frecuencia</a:t>
            </a:r>
            <a:r>
              <a:rPr lang="en-US" dirty="0" smtClean="0"/>
              <a:t> se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reunir</a:t>
            </a:r>
            <a:r>
              <a:rPr lang="en-US" dirty="0" smtClean="0"/>
              <a:t> el </a:t>
            </a:r>
            <a:r>
              <a:rPr lang="en-US" dirty="0" err="1" smtClean="0"/>
              <a:t>grupo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      h. </a:t>
            </a:r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i="1" u="sng" dirty="0" err="1" smtClean="0">
                <a:solidFill>
                  <a:srgbClr val="FF0000"/>
                </a:solidFill>
              </a:rPr>
              <a:t>dirigir</a:t>
            </a:r>
            <a:r>
              <a:rPr lang="en-US" dirty="0" smtClean="0"/>
              <a:t> al </a:t>
            </a:r>
            <a:r>
              <a:rPr lang="en-US" dirty="0" err="1" smtClean="0"/>
              <a:t>grupo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      </a:t>
            </a:r>
            <a:r>
              <a:rPr lang="en-US" dirty="0" err="1"/>
              <a:t>i</a:t>
            </a:r>
            <a:r>
              <a:rPr lang="en-US" dirty="0"/>
              <a:t>. </a:t>
            </a:r>
            <a:r>
              <a:rPr lang="en-US" dirty="0" smtClean="0"/>
              <a:t>¿</a:t>
            </a:r>
            <a:r>
              <a:rPr lang="en-US" dirty="0" err="1" smtClean="0"/>
              <a:t>Cuáles</a:t>
            </a:r>
            <a:r>
              <a:rPr lang="en-US" dirty="0" smtClean="0"/>
              <a:t> 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expectaciones</a:t>
            </a:r>
            <a:r>
              <a:rPr lang="en-US" dirty="0" smtClean="0"/>
              <a:t> del </a:t>
            </a:r>
            <a:r>
              <a:rPr lang="en-US" dirty="0" err="1" smtClean="0"/>
              <a:t>grupo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66800" y="304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¿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Qué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se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Necesita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para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el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Proceso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de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Planificación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Estratégica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?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685800" y="17526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/>
              <a:t>C.	</a:t>
            </a:r>
            <a:r>
              <a:rPr lang="en-US" sz="2800" dirty="0" smtClean="0"/>
              <a:t>Paso </a:t>
            </a:r>
            <a:r>
              <a:rPr lang="en-US" sz="2800" dirty="0"/>
              <a:t>3: </a:t>
            </a:r>
            <a:r>
              <a:rPr lang="en-US" sz="2800" dirty="0" err="1" smtClean="0"/>
              <a:t>Cerciorarse</a:t>
            </a:r>
            <a:r>
              <a:rPr lang="en-US" sz="2800" dirty="0" smtClean="0"/>
              <a:t> de </a:t>
            </a:r>
            <a:r>
              <a:rPr lang="en-US" sz="2800" dirty="0" err="1" smtClean="0"/>
              <a:t>que</a:t>
            </a:r>
            <a:r>
              <a:rPr lang="en-US" sz="2800" dirty="0" smtClean="0"/>
              <a:t> la </a:t>
            </a:r>
            <a:r>
              <a:rPr lang="en-US" sz="2800" dirty="0" err="1" smtClean="0"/>
              <a:t>comunicación</a:t>
            </a:r>
            <a:r>
              <a:rPr lang="en-US" sz="2800" dirty="0" smtClean="0"/>
              <a:t> sea 	</a:t>
            </a:r>
            <a:r>
              <a:rPr lang="en-US" sz="2800" dirty="0" err="1" smtClean="0"/>
              <a:t>eficaz</a:t>
            </a:r>
            <a:r>
              <a:rPr lang="en-US" sz="2800" dirty="0" smtClean="0"/>
              <a:t>. 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1.  </a:t>
            </a:r>
            <a:r>
              <a:rPr lang="en-US" sz="2800" dirty="0" smtClean="0"/>
              <a:t>La </a:t>
            </a:r>
            <a:r>
              <a:rPr lang="en-US" sz="2800" dirty="0" err="1" smtClean="0"/>
              <a:t>comunicación</a:t>
            </a:r>
            <a:r>
              <a:rPr lang="en-US" sz="2800" dirty="0" smtClean="0"/>
              <a:t> </a:t>
            </a:r>
            <a:r>
              <a:rPr lang="en-US" sz="2800" dirty="0" err="1" smtClean="0"/>
              <a:t>crea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confianza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2.  </a:t>
            </a:r>
            <a:r>
              <a:rPr lang="en-US" sz="2800" dirty="0" err="1" smtClean="0"/>
              <a:t>Determinar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quién</a:t>
            </a:r>
            <a:r>
              <a:rPr lang="en-US" sz="2800" dirty="0" smtClean="0"/>
              <a:t> se </a:t>
            </a:r>
            <a:r>
              <a:rPr lang="en-US" sz="2800" dirty="0" err="1" smtClean="0"/>
              <a:t>va</a:t>
            </a:r>
            <a:r>
              <a:rPr lang="en-US" sz="2800" dirty="0" smtClean="0"/>
              <a:t> a </a:t>
            </a:r>
            <a:r>
              <a:rPr lang="en-US" sz="2800" dirty="0" err="1" smtClean="0"/>
              <a:t>comunicar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3.  </a:t>
            </a:r>
            <a:r>
              <a:rPr lang="en-US" sz="2800" dirty="0" err="1" smtClean="0"/>
              <a:t>Determinar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cómo</a:t>
            </a:r>
            <a:r>
              <a:rPr lang="en-US" sz="2800" dirty="0" smtClean="0"/>
              <a:t> se </a:t>
            </a:r>
            <a:r>
              <a:rPr lang="en-US" sz="2800" dirty="0" err="1" smtClean="0"/>
              <a:t>va</a:t>
            </a:r>
            <a:r>
              <a:rPr lang="en-US" sz="2800" dirty="0" smtClean="0"/>
              <a:t> a </a:t>
            </a:r>
            <a:r>
              <a:rPr lang="en-US" sz="2800" dirty="0" err="1" smtClean="0"/>
              <a:t>comunicar</a:t>
            </a:r>
            <a:r>
              <a:rPr lang="en-US" sz="2800" dirty="0" smtClean="0"/>
              <a:t>. 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4.  </a:t>
            </a:r>
            <a:r>
              <a:rPr lang="en-US" sz="2800" dirty="0" err="1" smtClean="0"/>
              <a:t>Determinar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qué</a:t>
            </a:r>
            <a:r>
              <a:rPr lang="en-US" sz="2800" dirty="0" smtClean="0"/>
              <a:t> </a:t>
            </a:r>
            <a:r>
              <a:rPr lang="en-US" sz="2800" dirty="0" err="1" smtClean="0"/>
              <a:t>va</a:t>
            </a:r>
            <a:r>
              <a:rPr lang="en-US" sz="2800" dirty="0" smtClean="0"/>
              <a:t> a </a:t>
            </a:r>
            <a:r>
              <a:rPr lang="en-US" sz="2800" dirty="0" err="1" smtClean="0"/>
              <a:t>comunicar</a:t>
            </a:r>
            <a:r>
              <a:rPr lang="en-US" sz="2800" dirty="0" smtClean="0"/>
              <a:t>. 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5.  </a:t>
            </a:r>
            <a:r>
              <a:rPr lang="en-US" sz="2800" dirty="0" err="1" smtClean="0"/>
              <a:t>Comunicarse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bien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66800" y="304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¿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Qué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se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Necesita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para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el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Proceso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de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Planificación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Estratégica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?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6"/>
          <p:cNvSpPr>
            <a:spLocks noChangeArrowheads="1"/>
          </p:cNvSpPr>
          <p:nvPr/>
        </p:nvSpPr>
        <p:spPr bwMode="auto">
          <a:xfrm>
            <a:off x="685800" y="17526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/>
              <a:t>D.	</a:t>
            </a:r>
            <a:r>
              <a:rPr lang="en-US" sz="2800" dirty="0" smtClean="0"/>
              <a:t>Paso </a:t>
            </a:r>
            <a:r>
              <a:rPr lang="en-US" sz="2800" dirty="0"/>
              <a:t>4: </a:t>
            </a:r>
            <a:r>
              <a:rPr lang="en-US" sz="2800" dirty="0" err="1" smtClean="0"/>
              <a:t>Evaluar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el </a:t>
            </a:r>
            <a:r>
              <a:rPr lang="en-US" sz="2800" dirty="0" err="1" smtClean="0"/>
              <a:t>ministerio</a:t>
            </a:r>
            <a:r>
              <a:rPr lang="en-US" sz="2800" dirty="0" smtClean="0"/>
              <a:t> </a:t>
            </a:r>
            <a:r>
              <a:rPr lang="en-US" sz="2800" dirty="0" err="1" smtClean="0"/>
              <a:t>está</a:t>
            </a:r>
            <a:r>
              <a:rPr lang="en-US" sz="2800" dirty="0" smtClean="0"/>
              <a:t> </a:t>
            </a:r>
            <a:r>
              <a:rPr lang="en-US" sz="2800" dirty="0" err="1" smtClean="0"/>
              <a:t>listo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el 	</a:t>
            </a:r>
            <a:r>
              <a:rPr lang="en-US" sz="2800" dirty="0" err="1" smtClean="0"/>
              <a:t>cambio</a:t>
            </a:r>
            <a:r>
              <a:rPr lang="en-US" sz="2800" dirty="0" smtClean="0"/>
              <a:t>. 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1.  </a:t>
            </a:r>
            <a:r>
              <a:rPr lang="en-US" sz="2800" dirty="0" err="1" smtClean="0"/>
              <a:t>Entender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cómo</a:t>
            </a:r>
            <a:r>
              <a:rPr lang="en-US" sz="2800" dirty="0"/>
              <a:t> </a:t>
            </a:r>
            <a:r>
              <a:rPr lang="en-US" sz="2800" dirty="0" smtClean="0"/>
              <a:t>el </a:t>
            </a:r>
            <a:r>
              <a:rPr lang="en-US" sz="2800" dirty="0" err="1" smtClean="0"/>
              <a:t>cambio</a:t>
            </a:r>
            <a:r>
              <a:rPr lang="en-US" sz="2800" dirty="0" smtClean="0"/>
              <a:t> ha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afectado</a:t>
            </a:r>
            <a:r>
              <a:rPr lang="en-US" sz="2800" dirty="0" smtClean="0"/>
              <a:t> a los </a:t>
            </a:r>
            <a:r>
              <a:rPr lang="en-US" sz="2800" dirty="0" err="1" smtClean="0"/>
              <a:t>que</a:t>
            </a:r>
            <a:r>
              <a:rPr lang="en-US" sz="2800" dirty="0" smtClean="0"/>
              <a:t> 	   	     </a:t>
            </a:r>
            <a:r>
              <a:rPr lang="en-US" sz="2800" dirty="0" err="1" smtClean="0"/>
              <a:t>están</a:t>
            </a:r>
            <a:r>
              <a:rPr lang="en-US" sz="2800" dirty="0" smtClean="0"/>
              <a:t> en el </a:t>
            </a:r>
            <a:r>
              <a:rPr lang="en-US" sz="2800" dirty="0" err="1" smtClean="0"/>
              <a:t>ministerio</a:t>
            </a:r>
            <a:r>
              <a:rPr lang="en-US" sz="2800" dirty="0" smtClean="0"/>
              <a:t>.  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2. </a:t>
            </a:r>
            <a:r>
              <a:rPr lang="en-US" sz="2800" dirty="0" err="1" smtClean="0"/>
              <a:t>Tomar</a:t>
            </a:r>
            <a:r>
              <a:rPr lang="en-US" sz="2800" dirty="0" smtClean="0"/>
              <a:t> el </a:t>
            </a:r>
            <a:r>
              <a:rPr lang="en-US" sz="2800" dirty="0" err="1" smtClean="0"/>
              <a:t>inventario</a:t>
            </a:r>
            <a:r>
              <a:rPr lang="en-US" sz="2800" dirty="0" smtClean="0"/>
              <a:t> de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disposición</a:t>
            </a:r>
            <a:r>
              <a:rPr lang="en-US" sz="2800" i="1" u="sng" dirty="0" smtClean="0">
                <a:solidFill>
                  <a:srgbClr val="FF0000"/>
                </a:solidFill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para</a:t>
            </a:r>
            <a:r>
              <a:rPr lang="en-US" sz="2800" i="1" u="sng" dirty="0" smtClean="0">
                <a:solidFill>
                  <a:srgbClr val="FF0000"/>
                </a:solidFill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cambio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3.  </a:t>
            </a:r>
            <a:r>
              <a:rPr lang="en-US" sz="2800" dirty="0" err="1" smtClean="0"/>
              <a:t>Hacer</a:t>
            </a:r>
            <a:r>
              <a:rPr lang="en-US" sz="2800" dirty="0" smtClean="0"/>
              <a:t> </a:t>
            </a:r>
            <a:r>
              <a:rPr lang="en-US" sz="2800" dirty="0" err="1" smtClean="0"/>
              <a:t>preguntas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penetrantes</a:t>
            </a:r>
            <a:r>
              <a:rPr lang="en-US" sz="2800" dirty="0" smtClean="0"/>
              <a:t>. 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4.  </a:t>
            </a:r>
            <a:r>
              <a:rPr lang="en-US" sz="2800" dirty="0" err="1" smtClean="0"/>
              <a:t>Utilizar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emociones</a:t>
            </a:r>
            <a:r>
              <a:rPr lang="en-US" sz="2800" i="1" u="sng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de la </a:t>
            </a:r>
            <a:r>
              <a:rPr lang="en-US" sz="2800" dirty="0" err="1" smtClean="0"/>
              <a:t>gente</a:t>
            </a:r>
            <a:r>
              <a:rPr lang="en-US" sz="2800" dirty="0" smtClean="0"/>
              <a:t>. 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5.  </a:t>
            </a:r>
            <a:r>
              <a:rPr lang="en-US" sz="2800" dirty="0" err="1" smtClean="0"/>
              <a:t>Determinar</a:t>
            </a:r>
            <a:r>
              <a:rPr lang="en-US" sz="2800" dirty="0" smtClean="0"/>
              <a:t> los </a:t>
            </a:r>
            <a:r>
              <a:rPr lang="en-US" sz="2800" dirty="0" err="1" smtClean="0"/>
              <a:t>acontecimientos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atraen</a:t>
            </a:r>
            <a:r>
              <a:rPr lang="en-US" sz="2800" dirty="0" smtClean="0"/>
              <a:t> a </a:t>
            </a:r>
            <a:r>
              <a:rPr lang="en-US" sz="2800" dirty="0" err="1" smtClean="0"/>
              <a:t>las</a:t>
            </a:r>
            <a:r>
              <a:rPr lang="en-US" sz="2800" dirty="0" smtClean="0"/>
              <a:t> 	     </a:t>
            </a:r>
            <a:r>
              <a:rPr lang="en-US" sz="2800" dirty="0" err="1" smtClean="0"/>
              <a:t>emociones</a:t>
            </a:r>
            <a:r>
              <a:rPr lang="en-US" sz="2800" dirty="0"/>
              <a:t>.</a:t>
            </a:r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6.  </a:t>
            </a:r>
            <a:r>
              <a:rPr lang="en-US" sz="2800" dirty="0" err="1" smtClean="0"/>
              <a:t>Adoptar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teología</a:t>
            </a:r>
            <a:r>
              <a:rPr lang="en-US" sz="2800" i="1" u="sng" dirty="0" smtClean="0">
                <a:solidFill>
                  <a:srgbClr val="FF0000"/>
                </a:solidFill>
              </a:rPr>
              <a:t> de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cambio</a:t>
            </a:r>
            <a:r>
              <a:rPr lang="en-US" sz="2800" dirty="0" smtClean="0"/>
              <a:t>. 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66800" y="304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¿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Qué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se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Necesita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para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el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Proceso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de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Planificación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Estratégica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?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685800" y="17526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/>
              <a:t>E.	</a:t>
            </a:r>
            <a:r>
              <a:rPr lang="en-US" sz="2800" dirty="0" smtClean="0"/>
              <a:t>Paso </a:t>
            </a:r>
            <a:r>
              <a:rPr lang="en-US" sz="2800" dirty="0"/>
              <a:t>5: </a:t>
            </a:r>
            <a:r>
              <a:rPr lang="en-US" sz="2800" dirty="0" err="1" smtClean="0"/>
              <a:t>Hacer</a:t>
            </a:r>
            <a:r>
              <a:rPr lang="en-US" sz="2800" dirty="0" smtClean="0"/>
              <a:t> un </a:t>
            </a:r>
            <a:r>
              <a:rPr lang="en-US" sz="2800" dirty="0" err="1" smtClean="0"/>
              <a:t>análisis</a:t>
            </a:r>
            <a:r>
              <a:rPr lang="en-US" sz="2800" dirty="0" smtClean="0"/>
              <a:t> del </a:t>
            </a:r>
            <a:r>
              <a:rPr lang="en-US" sz="2800" dirty="0" err="1" smtClean="0"/>
              <a:t>ministerio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1.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Hace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preguntas</a:t>
            </a:r>
            <a:r>
              <a:rPr lang="en-US" sz="2800" dirty="0" smtClean="0"/>
              <a:t> </a:t>
            </a:r>
            <a:r>
              <a:rPr lang="en-US" sz="2800" dirty="0" err="1" smtClean="0"/>
              <a:t>básicas</a:t>
            </a:r>
            <a:r>
              <a:rPr lang="en-US" sz="2800" dirty="0"/>
              <a:t>.</a:t>
            </a:r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2.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Inspira</a:t>
            </a:r>
            <a:r>
              <a:rPr lang="en-US" sz="2800" dirty="0" smtClean="0"/>
              <a:t> a lo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podría</a:t>
            </a:r>
            <a:r>
              <a:rPr lang="en-US" sz="2800" dirty="0" smtClean="0"/>
              <a:t> ser.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3. </a:t>
            </a:r>
            <a:r>
              <a:rPr lang="en-US" sz="2800" i="1" u="sng" dirty="0" smtClean="0">
                <a:solidFill>
                  <a:srgbClr val="FF0000"/>
                </a:solidFill>
              </a:rPr>
              <a:t>Produce</a:t>
            </a:r>
            <a:r>
              <a:rPr lang="en-US" sz="2800" dirty="0" smtClean="0"/>
              <a:t> el “</a:t>
            </a:r>
            <a:r>
              <a:rPr lang="en-US" sz="2800" dirty="0" err="1" smtClean="0"/>
              <a:t>efecto</a:t>
            </a:r>
            <a:r>
              <a:rPr lang="en-US" sz="2800" dirty="0" smtClean="0"/>
              <a:t> iceberg”.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4. </a:t>
            </a:r>
            <a:r>
              <a:rPr lang="en-US" sz="2800" dirty="0" err="1" smtClean="0"/>
              <a:t>Revela</a:t>
            </a:r>
            <a:r>
              <a:rPr lang="en-US" sz="2800" dirty="0" smtClean="0"/>
              <a:t> los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falsos</a:t>
            </a:r>
            <a:r>
              <a:rPr lang="en-US" sz="2800" i="1" u="sng" dirty="0" smtClean="0">
                <a:solidFill>
                  <a:srgbClr val="FF0000"/>
                </a:solidFill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sentimientos</a:t>
            </a:r>
            <a:r>
              <a:rPr lang="en-US" sz="2800" i="1" u="sng" dirty="0" smtClean="0">
                <a:solidFill>
                  <a:srgbClr val="FF0000"/>
                </a:solidFill>
              </a:rPr>
              <a:t> de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seguridad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5.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Inspira</a:t>
            </a:r>
            <a:r>
              <a:rPr lang="en-US" sz="2800" dirty="0" smtClean="0"/>
              <a:t> al </a:t>
            </a:r>
            <a:r>
              <a:rPr lang="en-US" sz="2800" dirty="0" err="1" smtClean="0"/>
              <a:t>cambio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endParaRPr lang="en-US" dirty="0"/>
          </a:p>
        </p:txBody>
      </p: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1066800" y="304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¿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Qué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se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Necesita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para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el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Proceso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de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Planificación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Estratégica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?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1066800" y="304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¿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Qué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se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Necesita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para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el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Proceso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de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Planificación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Estratégica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?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685800" y="1752600"/>
            <a:ext cx="8458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2800" dirty="0"/>
              <a:t>F.	</a:t>
            </a:r>
            <a:r>
              <a:rPr lang="en-US" sz="2800" dirty="0" smtClean="0"/>
              <a:t>Paso </a:t>
            </a:r>
            <a:r>
              <a:rPr lang="en-US" sz="2800" dirty="0"/>
              <a:t>6: </a:t>
            </a:r>
            <a:r>
              <a:rPr lang="en-US" sz="2800" dirty="0" err="1" smtClean="0"/>
              <a:t>Fijar</a:t>
            </a:r>
            <a:r>
              <a:rPr lang="en-US" sz="2800" dirty="0" smtClean="0"/>
              <a:t> </a:t>
            </a:r>
            <a:r>
              <a:rPr lang="en-US" sz="2800" dirty="0" err="1" smtClean="0"/>
              <a:t>expectaciones</a:t>
            </a:r>
            <a:r>
              <a:rPr lang="en-US" sz="2800" dirty="0" smtClean="0"/>
              <a:t> de </a:t>
            </a:r>
            <a:r>
              <a:rPr lang="en-US" sz="2800" dirty="0" err="1" smtClean="0"/>
              <a:t>tiempo</a:t>
            </a:r>
            <a:r>
              <a:rPr lang="en-US" sz="2800" dirty="0" smtClean="0"/>
              <a:t> </a:t>
            </a:r>
            <a:r>
              <a:rPr lang="en-US" sz="2800" dirty="0" err="1" smtClean="0"/>
              <a:t>razonables</a:t>
            </a:r>
            <a:r>
              <a:rPr lang="en-US" sz="2800" dirty="0" smtClean="0"/>
              <a:t> 	</a:t>
            </a:r>
            <a:r>
              <a:rPr lang="en-US" sz="2800" dirty="0" err="1" smtClean="0"/>
              <a:t>para</a:t>
            </a:r>
            <a:r>
              <a:rPr lang="en-US" sz="2800" dirty="0" smtClean="0"/>
              <a:t> el </a:t>
            </a:r>
            <a:r>
              <a:rPr lang="en-US" sz="2800" dirty="0" err="1" smtClean="0"/>
              <a:t>proceso</a:t>
            </a:r>
            <a:r>
              <a:rPr lang="en-US" sz="2800" dirty="0" smtClean="0"/>
              <a:t> de </a:t>
            </a:r>
            <a:r>
              <a:rPr lang="en-US" sz="2800" dirty="0" err="1" smtClean="0"/>
              <a:t>planificación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 algn="l">
              <a:lnSpc>
                <a:spcPct val="90000"/>
              </a:lnSpc>
            </a:pPr>
            <a:r>
              <a:rPr lang="en-US" sz="2800" dirty="0"/>
              <a:t>		</a:t>
            </a:r>
            <a:r>
              <a:rPr lang="en-US" dirty="0"/>
              <a:t>1.  </a:t>
            </a:r>
            <a:r>
              <a:rPr lang="en-US" dirty="0" smtClean="0"/>
              <a:t>El </a:t>
            </a:r>
            <a:r>
              <a:rPr lang="en-US" i="1" u="sng" dirty="0" smtClean="0">
                <a:solidFill>
                  <a:srgbClr val="FF0000"/>
                </a:solidFill>
              </a:rPr>
              <a:t>factor del </a:t>
            </a:r>
            <a:r>
              <a:rPr lang="en-US" i="1" u="sng" dirty="0" err="1" smtClean="0">
                <a:solidFill>
                  <a:srgbClr val="FF0000"/>
                </a:solidFill>
              </a:rPr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podría</a:t>
            </a:r>
            <a:r>
              <a:rPr lang="en-US" dirty="0" smtClean="0"/>
              <a:t> </a:t>
            </a:r>
            <a:r>
              <a:rPr lang="en-US" dirty="0" err="1" smtClean="0"/>
              <a:t>presentar</a:t>
            </a:r>
            <a:r>
              <a:rPr lang="en-US" dirty="0" smtClean="0"/>
              <a:t> un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ministerios</a:t>
            </a:r>
            <a:r>
              <a:rPr lang="en-US" dirty="0"/>
              <a:t>. </a:t>
            </a:r>
            <a:r>
              <a:rPr lang="en-US" dirty="0" smtClean="0"/>
              <a:t>Los </a:t>
            </a:r>
            <a:r>
              <a:rPr lang="en-US" dirty="0" err="1" smtClean="0"/>
              <a:t>ministerios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en </a:t>
            </a:r>
            <a:r>
              <a:rPr lang="en-US" dirty="0" err="1" smtClean="0"/>
              <a:t>profundo</a:t>
            </a:r>
            <a:r>
              <a:rPr lang="en-US" dirty="0" smtClean="0"/>
              <a:t> </a:t>
            </a:r>
            <a:r>
              <a:rPr lang="en-US" dirty="0" err="1" smtClean="0"/>
              <a:t>declive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van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abajo</a:t>
            </a:r>
            <a:r>
              <a:rPr lang="en-US" dirty="0" smtClean="0"/>
              <a:t> en </a:t>
            </a:r>
            <a:r>
              <a:rPr lang="en-US" dirty="0" err="1" smtClean="0"/>
              <a:t>espiral</a:t>
            </a:r>
            <a:r>
              <a:rPr lang="en-US" dirty="0" smtClean="0"/>
              <a:t> </a:t>
            </a:r>
            <a:r>
              <a:rPr lang="en-US" dirty="0" err="1" smtClean="0"/>
              <a:t>quizás</a:t>
            </a:r>
            <a:r>
              <a:rPr lang="en-US" dirty="0" smtClean="0"/>
              <a:t> no </a:t>
            </a:r>
            <a:r>
              <a:rPr lang="en-US" dirty="0" err="1" smtClean="0"/>
              <a:t>tengan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de un </a:t>
            </a:r>
            <a:r>
              <a:rPr lang="en-US" dirty="0" err="1" smtClean="0"/>
              <a:t>año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críticos</a:t>
            </a:r>
            <a:r>
              <a:rPr lang="en-US" dirty="0" smtClean="0"/>
              <a:t>. En </a:t>
            </a: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casos</a:t>
            </a:r>
            <a:r>
              <a:rPr lang="en-US" dirty="0" smtClean="0"/>
              <a:t> </a:t>
            </a:r>
            <a:r>
              <a:rPr lang="en-US" dirty="0" err="1" smtClean="0"/>
              <a:t>podría</a:t>
            </a:r>
            <a:r>
              <a:rPr lang="en-US" dirty="0" smtClean="0"/>
              <a:t> ser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dejar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ministerio</a:t>
            </a:r>
            <a:r>
              <a:rPr lang="en-US" dirty="0" smtClean="0"/>
              <a:t> </a:t>
            </a:r>
            <a:r>
              <a:rPr lang="en-US" dirty="0" err="1" smtClean="0"/>
              <a:t>muera</a:t>
            </a:r>
            <a:r>
              <a:rPr lang="en-US" dirty="0" smtClean="0"/>
              <a:t>, </a:t>
            </a:r>
            <a:r>
              <a:rPr lang="en-US" dirty="0" err="1" smtClean="0"/>
              <a:t>aunque</a:t>
            </a:r>
            <a:r>
              <a:rPr lang="en-US" dirty="0" smtClean="0"/>
              <a:t> </a:t>
            </a:r>
            <a:r>
              <a:rPr lang="en-US" dirty="0" err="1" smtClean="0"/>
              <a:t>eso</a:t>
            </a:r>
            <a:r>
              <a:rPr lang="en-US" dirty="0" smtClean="0"/>
              <a:t> </a:t>
            </a:r>
            <a:r>
              <a:rPr lang="en-US" dirty="0" err="1" smtClean="0"/>
              <a:t>parezca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severo</a:t>
            </a:r>
            <a:r>
              <a:rPr lang="en-US" dirty="0" smtClean="0"/>
              <a:t>. 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2. </a:t>
            </a:r>
            <a:r>
              <a:rPr lang="en-US" dirty="0" smtClean="0"/>
              <a:t>La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respuesta</a:t>
            </a:r>
            <a:r>
              <a:rPr lang="en-US" dirty="0" smtClean="0"/>
              <a:t> a la </a:t>
            </a:r>
            <a:r>
              <a:rPr lang="en-US" dirty="0" err="1" smtClean="0"/>
              <a:t>pregunta</a:t>
            </a:r>
            <a:r>
              <a:rPr lang="en-US" dirty="0" smtClean="0"/>
              <a:t> del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paciencia</a:t>
            </a:r>
            <a:r>
              <a:rPr lang="en-US" dirty="0" smtClean="0"/>
              <a:t>. 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3. </a:t>
            </a:r>
            <a:r>
              <a:rPr lang="en-US" dirty="0" smtClean="0"/>
              <a:t>Los </a:t>
            </a:r>
            <a:r>
              <a:rPr lang="en-US" dirty="0" err="1" smtClean="0"/>
              <a:t>líderes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dedicados</a:t>
            </a:r>
            <a:r>
              <a:rPr lang="en-US" dirty="0" smtClean="0"/>
              <a:t> al </a:t>
            </a:r>
            <a:r>
              <a:rPr lang="en-US" i="1" u="sng" dirty="0" err="1" smtClean="0">
                <a:solidFill>
                  <a:srgbClr val="FF0000"/>
                </a:solidFill>
              </a:rPr>
              <a:t>proceso</a:t>
            </a:r>
            <a:r>
              <a:rPr lang="en-US" dirty="0" smtClean="0"/>
              <a:t> </a:t>
            </a:r>
            <a:r>
              <a:rPr lang="en-US" dirty="0" err="1" smtClean="0"/>
              <a:t>hasta</a:t>
            </a:r>
            <a:r>
              <a:rPr lang="en-US" dirty="0" smtClean="0"/>
              <a:t> el final.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1066800" y="304800"/>
            <a:ext cx="8001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Evaluar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el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Ministerio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:</a:t>
            </a:r>
            <a:endParaRPr lang="en-US" sz="3600" dirty="0">
              <a:solidFill>
                <a:schemeClr val="tx2"/>
              </a:solidFill>
              <a:latin typeface="Cobalt" pitchFamily="34" charset="0"/>
            </a:endParaRPr>
          </a:p>
          <a:p>
            <a:pPr>
              <a:spcBef>
                <a:spcPct val="0"/>
              </a:spcBef>
            </a:pP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¿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Cómo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estamos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Cobalt" pitchFamily="34" charset="0"/>
              </a:rPr>
              <a:t>Desempeñándonos</a:t>
            </a:r>
            <a:r>
              <a:rPr lang="en-US" sz="3600" dirty="0" smtClean="0">
                <a:solidFill>
                  <a:schemeClr val="tx2"/>
                </a:solidFill>
                <a:latin typeface="Cobalt" pitchFamily="34" charset="0"/>
              </a:rPr>
              <a:t>?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685800" y="18288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/>
              <a:t>1.	</a:t>
            </a:r>
            <a:r>
              <a:rPr lang="en-US" dirty="0" smtClean="0"/>
              <a:t>El </a:t>
            </a:r>
            <a:r>
              <a:rPr lang="en-US" dirty="0" err="1" smtClean="0"/>
              <a:t>propósito</a:t>
            </a:r>
            <a:r>
              <a:rPr lang="en-US" dirty="0" smtClean="0"/>
              <a:t> de la </a:t>
            </a:r>
            <a:r>
              <a:rPr lang="en-US" dirty="0" err="1" smtClean="0"/>
              <a:t>evaluación</a:t>
            </a:r>
            <a:r>
              <a:rPr lang="en-US" dirty="0"/>
              <a:t>:</a:t>
            </a:r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a. </a:t>
            </a:r>
            <a:r>
              <a:rPr lang="en-US" dirty="0" smtClean="0"/>
              <a:t>La </a:t>
            </a:r>
            <a:r>
              <a:rPr lang="en-US" dirty="0" err="1" smtClean="0"/>
              <a:t>evaluación</a:t>
            </a:r>
            <a:r>
              <a:rPr lang="en-US" dirty="0" smtClean="0"/>
              <a:t> del </a:t>
            </a:r>
            <a:r>
              <a:rPr lang="en-US" i="1" u="sng" dirty="0" smtClean="0">
                <a:solidFill>
                  <a:srgbClr val="FF0000"/>
                </a:solidFill>
              </a:rPr>
              <a:t>Plan de </a:t>
            </a:r>
            <a:r>
              <a:rPr lang="en-US" i="1" u="sng" dirty="0" err="1" smtClean="0">
                <a:solidFill>
                  <a:srgbClr val="FF0000"/>
                </a:solidFill>
              </a:rPr>
              <a:t>acción</a:t>
            </a:r>
            <a:r>
              <a:rPr lang="en-US" i="1" u="sng" dirty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ayuda</a:t>
            </a:r>
            <a:r>
              <a:rPr lang="en-US" dirty="0" smtClean="0"/>
              <a:t> a </a:t>
            </a:r>
            <a:r>
              <a:rPr lang="en-US" dirty="0" err="1" smtClean="0"/>
              <a:t>mantener</a:t>
            </a:r>
            <a:r>
              <a:rPr lang="en-US" dirty="0" smtClean="0"/>
              <a:t> la 		    </a:t>
            </a:r>
            <a:r>
              <a:rPr lang="en-US" dirty="0" err="1" smtClean="0"/>
              <a:t>tarea</a:t>
            </a:r>
            <a:r>
              <a:rPr lang="en-US" dirty="0" smtClean="0"/>
              <a:t> sin </a:t>
            </a:r>
            <a:r>
              <a:rPr lang="en-US" dirty="0" err="1" smtClean="0"/>
              <a:t>retrasos</a:t>
            </a:r>
            <a:r>
              <a:rPr lang="en-US" dirty="0" smtClean="0"/>
              <a:t> y </a:t>
            </a:r>
            <a:r>
              <a:rPr lang="en-US" dirty="0" err="1" smtClean="0"/>
              <a:t>promueve</a:t>
            </a:r>
            <a:r>
              <a:rPr lang="en-US" dirty="0" smtClean="0"/>
              <a:t> la </a:t>
            </a:r>
            <a:r>
              <a:rPr lang="en-US" i="1" u="sng" dirty="0" err="1" smtClean="0">
                <a:solidFill>
                  <a:srgbClr val="FF0000"/>
                </a:solidFill>
              </a:rPr>
              <a:t>alineación</a:t>
            </a:r>
            <a:r>
              <a:rPr lang="en-US" dirty="0" smtClean="0"/>
              <a:t> del </a:t>
            </a:r>
            <a:r>
              <a:rPr lang="en-US" dirty="0" err="1" smtClean="0"/>
              <a:t>ministerio</a:t>
            </a:r>
            <a:r>
              <a:rPr lang="en-US" dirty="0" smtClean="0"/>
              <a:t> 	   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. 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b. </a:t>
            </a:r>
            <a:r>
              <a:rPr lang="en-US" dirty="0" smtClean="0"/>
              <a:t>La </a:t>
            </a:r>
            <a:r>
              <a:rPr lang="en-US" dirty="0" err="1" smtClean="0"/>
              <a:t>evaluación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prioridad</a:t>
            </a:r>
            <a:r>
              <a:rPr lang="en-US" dirty="0" smtClean="0"/>
              <a:t> a </a:t>
            </a:r>
            <a:r>
              <a:rPr lang="en-US" dirty="0" err="1" smtClean="0"/>
              <a:t>cumplir</a:t>
            </a:r>
            <a:r>
              <a:rPr lang="en-US" dirty="0" smtClean="0"/>
              <a:t> con el </a:t>
            </a:r>
            <a:r>
              <a:rPr lang="en-US" dirty="0" err="1" smtClean="0"/>
              <a:t>ministerio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c. </a:t>
            </a:r>
            <a:r>
              <a:rPr lang="en-US" dirty="0" smtClean="0"/>
              <a:t>La </a:t>
            </a:r>
            <a:r>
              <a:rPr lang="en-US" dirty="0" err="1" smtClean="0"/>
              <a:t>evaluación</a:t>
            </a:r>
            <a:r>
              <a:rPr lang="en-US" dirty="0" smtClean="0"/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estimula</a:t>
            </a:r>
            <a:r>
              <a:rPr lang="en-US" dirty="0" smtClean="0"/>
              <a:t> la </a:t>
            </a:r>
            <a:r>
              <a:rPr lang="en-US" dirty="0" err="1" smtClean="0"/>
              <a:t>valoración</a:t>
            </a:r>
            <a:r>
              <a:rPr lang="en-US" dirty="0" smtClean="0"/>
              <a:t> del </a:t>
            </a:r>
            <a:r>
              <a:rPr lang="en-US" dirty="0" err="1" smtClean="0"/>
              <a:t>ministerio</a:t>
            </a:r>
            <a:r>
              <a:rPr lang="en-US" dirty="0" smtClean="0"/>
              <a:t>. 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d. </a:t>
            </a:r>
            <a:r>
              <a:rPr lang="en-US" dirty="0" smtClean="0"/>
              <a:t>La </a:t>
            </a:r>
            <a:r>
              <a:rPr lang="en-US" dirty="0" err="1" smtClean="0"/>
              <a:t>evaluación</a:t>
            </a:r>
            <a:r>
              <a:rPr lang="en-US" dirty="0" smtClean="0"/>
              <a:t> </a:t>
            </a:r>
            <a:r>
              <a:rPr lang="en-US" i="1" u="sng" dirty="0" smtClean="0">
                <a:solidFill>
                  <a:srgbClr val="FF0000"/>
                </a:solidFill>
              </a:rPr>
              <a:t>anima</a:t>
            </a:r>
            <a:r>
              <a:rPr lang="en-US" dirty="0" smtClean="0"/>
              <a:t> la </a:t>
            </a:r>
            <a:r>
              <a:rPr lang="en-US" dirty="0" err="1" smtClean="0"/>
              <a:t>afirmación</a:t>
            </a:r>
            <a:r>
              <a:rPr lang="en-US" dirty="0" smtClean="0"/>
              <a:t> del </a:t>
            </a:r>
            <a:r>
              <a:rPr lang="en-US" dirty="0" err="1" smtClean="0"/>
              <a:t>ministerio</a:t>
            </a:r>
            <a:r>
              <a:rPr lang="en-US" dirty="0" smtClean="0"/>
              <a:t>. 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e. </a:t>
            </a:r>
            <a:r>
              <a:rPr lang="en-US" dirty="0" smtClean="0"/>
              <a:t>La </a:t>
            </a:r>
            <a:r>
              <a:rPr lang="en-US" dirty="0" err="1" smtClean="0"/>
              <a:t>evaluación</a:t>
            </a:r>
            <a:r>
              <a:rPr lang="en-US" dirty="0" smtClean="0"/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da</a:t>
            </a:r>
            <a:r>
              <a:rPr lang="en-US" i="1" u="sng" dirty="0" smtClean="0">
                <a:solidFill>
                  <a:srgbClr val="FF0000"/>
                </a:solidFill>
              </a:rPr>
              <a:t> valor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corregir</a:t>
            </a:r>
            <a:r>
              <a:rPr lang="en-US" dirty="0" smtClean="0"/>
              <a:t> el </a:t>
            </a:r>
            <a:r>
              <a:rPr lang="en-US" dirty="0" err="1" smtClean="0"/>
              <a:t>ministerio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f. </a:t>
            </a:r>
            <a:r>
              <a:rPr lang="en-US" dirty="0" smtClean="0"/>
              <a:t>La </a:t>
            </a:r>
            <a:r>
              <a:rPr lang="en-US" dirty="0" err="1" smtClean="0"/>
              <a:t>evaluación</a:t>
            </a:r>
            <a:r>
              <a:rPr lang="en-US" dirty="0" smtClean="0"/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mejora</a:t>
            </a:r>
            <a:r>
              <a:rPr lang="en-US" dirty="0" smtClean="0"/>
              <a:t> el </a:t>
            </a:r>
            <a:r>
              <a:rPr lang="en-US" dirty="0" err="1" smtClean="0"/>
              <a:t>ministerio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 algn="l">
              <a:lnSpc>
                <a:spcPct val="90000"/>
              </a:lnSpc>
            </a:pPr>
            <a:r>
              <a:rPr lang="en-US" dirty="0"/>
              <a:t>		g. </a:t>
            </a:r>
            <a:r>
              <a:rPr lang="en-US" dirty="0" smtClean="0"/>
              <a:t>La </a:t>
            </a:r>
            <a:r>
              <a:rPr lang="en-US" dirty="0" err="1" smtClean="0"/>
              <a:t>evaluación</a:t>
            </a:r>
            <a:r>
              <a:rPr lang="en-US" dirty="0" smtClean="0"/>
              <a:t> </a:t>
            </a:r>
            <a:r>
              <a:rPr lang="en-US" i="1" u="sng" dirty="0" err="1" smtClean="0">
                <a:solidFill>
                  <a:srgbClr val="FF0000"/>
                </a:solidFill>
              </a:rPr>
              <a:t>promueve</a:t>
            </a:r>
            <a:r>
              <a:rPr lang="en-US" dirty="0" smtClean="0"/>
              <a:t> </a:t>
            </a:r>
            <a:r>
              <a:rPr lang="en-US" dirty="0" err="1" smtClean="0"/>
              <a:t>cambio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1534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obalt" pitchFamily="34" charset="0"/>
              </a:rPr>
              <a:t>Para </a:t>
            </a:r>
            <a:r>
              <a:rPr lang="en-US" sz="3600" dirty="0" err="1" smtClean="0">
                <a:latin typeface="Cobalt" pitchFamily="34" charset="0"/>
              </a:rPr>
              <a:t>Terminar</a:t>
            </a:r>
            <a:endParaRPr lang="en-US" sz="3600" dirty="0" smtClean="0">
              <a:latin typeface="Cobalt" pitchFamily="34" charset="0"/>
            </a:endParaRP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05800" cy="32004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A.	</a:t>
            </a:r>
            <a:r>
              <a:rPr lang="en-US" sz="2800" dirty="0" err="1" smtClean="0"/>
              <a:t>Razones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no </a:t>
            </a:r>
            <a:r>
              <a:rPr lang="en-US" sz="2800" dirty="0" err="1" smtClean="0"/>
              <a:t>planear</a:t>
            </a:r>
            <a:r>
              <a:rPr lang="en-US" sz="2800" dirty="0" smtClean="0"/>
              <a:t>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	1.  </a:t>
            </a:r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i="1" u="sng" dirty="0" err="1" smtClean="0">
                <a:solidFill>
                  <a:srgbClr val="FF0000"/>
                </a:solidFill>
              </a:rPr>
              <a:t>tiempo</a:t>
            </a:r>
            <a:r>
              <a:rPr lang="en-US" dirty="0" smtClean="0"/>
              <a:t> o </a:t>
            </a:r>
            <a:r>
              <a:rPr lang="en-US" i="1" u="sng" dirty="0" err="1" smtClean="0">
                <a:solidFill>
                  <a:srgbClr val="FF0000"/>
                </a:solidFill>
              </a:rPr>
              <a:t>temor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tomará</a:t>
            </a:r>
            <a:r>
              <a:rPr lang="en-US" dirty="0" smtClean="0"/>
              <a:t> 	     	     mucho </a:t>
            </a:r>
            <a:r>
              <a:rPr lang="en-US" dirty="0" err="1" smtClean="0"/>
              <a:t>tiempo</a:t>
            </a:r>
            <a:r>
              <a:rPr lang="en-US" dirty="0" smtClean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	2.  </a:t>
            </a:r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i="1" u="sng" dirty="0" err="1" smtClean="0">
                <a:solidFill>
                  <a:srgbClr val="FF0000"/>
                </a:solidFill>
              </a:rPr>
              <a:t>conocimiento</a:t>
            </a:r>
            <a:r>
              <a:rPr lang="en-US" dirty="0" smtClean="0"/>
              <a:t> or </a:t>
            </a:r>
            <a:r>
              <a:rPr lang="en-US" i="1" u="sng" dirty="0" err="1" smtClean="0">
                <a:solidFill>
                  <a:srgbClr val="FF0000"/>
                </a:solidFill>
              </a:rPr>
              <a:t>habilidad</a:t>
            </a:r>
            <a:r>
              <a:rPr lang="en-US" dirty="0" smtClean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	3.  </a:t>
            </a:r>
            <a:r>
              <a:rPr lang="en-US" i="1" u="sng" dirty="0" err="1" smtClean="0">
                <a:solidFill>
                  <a:srgbClr val="FF0000"/>
                </a:solidFill>
              </a:rPr>
              <a:t>Orgullo</a:t>
            </a:r>
            <a:r>
              <a:rPr lang="en-US" dirty="0" smtClean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	4.  </a:t>
            </a:r>
            <a:r>
              <a:rPr lang="en-US" i="1" u="sng" dirty="0" err="1" smtClean="0">
                <a:solidFill>
                  <a:srgbClr val="FF0000"/>
                </a:solidFill>
              </a:rPr>
              <a:t>Gasto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2192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obalt" pitchFamily="34" charset="0"/>
              </a:rPr>
              <a:t>¿</a:t>
            </a:r>
            <a:r>
              <a:rPr lang="en-US" sz="3600" dirty="0" err="1" smtClean="0">
                <a:latin typeface="Cobalt" pitchFamily="34" charset="0"/>
              </a:rPr>
              <a:t>CuáI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es</a:t>
            </a:r>
            <a:r>
              <a:rPr lang="en-US" sz="3600" dirty="0" smtClean="0">
                <a:latin typeface="Cobalt" pitchFamily="34" charset="0"/>
              </a:rPr>
              <a:t> el </a:t>
            </a:r>
            <a:r>
              <a:rPr lang="en-US" sz="3600" dirty="0" err="1" smtClean="0">
                <a:latin typeface="Cobalt" pitchFamily="34" charset="0"/>
              </a:rPr>
              <a:t>Propósito</a:t>
            </a:r>
            <a:r>
              <a:rPr lang="en-US" sz="3600" dirty="0" smtClean="0">
                <a:latin typeface="Cobalt" pitchFamily="34" charset="0"/>
              </a:rPr>
              <a:t/>
            </a:r>
            <a:br>
              <a:rPr lang="en-US" sz="3600" dirty="0" smtClean="0">
                <a:latin typeface="Cobalt" pitchFamily="34" charset="0"/>
              </a:rPr>
            </a:br>
            <a:r>
              <a:rPr lang="en-US" sz="3600" dirty="0" smtClean="0">
                <a:latin typeface="Cobalt" pitchFamily="34" charset="0"/>
              </a:rPr>
              <a:t>de la </a:t>
            </a:r>
            <a:r>
              <a:rPr lang="en-US" sz="3600" dirty="0" err="1" smtClean="0">
                <a:latin typeface="Cobalt" pitchFamily="34" charset="0"/>
              </a:rPr>
              <a:t>Planificación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Estratégica</a:t>
            </a:r>
            <a:r>
              <a:rPr lang="en-US" sz="3600" dirty="0" smtClean="0">
                <a:latin typeface="Cobalt" pitchFamily="34" charset="0"/>
              </a:rPr>
              <a:t>?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82000" cy="4953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A.	</a:t>
            </a:r>
            <a:r>
              <a:rPr lang="en-US" sz="2800" dirty="0" err="1" smtClean="0"/>
              <a:t>Hablar</a:t>
            </a:r>
            <a:r>
              <a:rPr lang="en-US" sz="2800" dirty="0" smtClean="0"/>
              <a:t> de los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puntos</a:t>
            </a:r>
            <a:r>
              <a:rPr lang="en-US" sz="2800" i="1" u="sng" dirty="0" smtClean="0">
                <a:solidFill>
                  <a:srgbClr val="FF0000"/>
                </a:solidFill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fuertes</a:t>
            </a:r>
            <a:r>
              <a:rPr lang="en-US" sz="2800" i="1" dirty="0" smtClean="0">
                <a:solidFill>
                  <a:srgbClr val="FF0000"/>
                </a:solidFill>
              </a:rPr>
              <a:t>,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limitaciones</a:t>
            </a:r>
            <a:r>
              <a:rPr lang="en-US" sz="2800" i="1" dirty="0" smtClean="0">
                <a:solidFill>
                  <a:srgbClr val="FF0000"/>
                </a:solidFill>
              </a:rPr>
              <a:t>, 	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puntos</a:t>
            </a:r>
            <a:r>
              <a:rPr lang="en-US" sz="2800" i="1" u="sng" dirty="0" smtClean="0">
                <a:solidFill>
                  <a:srgbClr val="FF0000"/>
                </a:solidFill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débiles</a:t>
            </a:r>
            <a:r>
              <a:rPr lang="en-US" sz="2800" dirty="0" smtClean="0"/>
              <a:t> del </a:t>
            </a:r>
            <a:r>
              <a:rPr lang="en-US" sz="2800" dirty="0" err="1" smtClean="0"/>
              <a:t>ministerio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B.	</a:t>
            </a:r>
            <a:r>
              <a:rPr lang="en-US" sz="2800" dirty="0" err="1" smtClean="0"/>
              <a:t>Añadir</a:t>
            </a:r>
            <a:r>
              <a:rPr lang="en-US" sz="2800" dirty="0" smtClean="0"/>
              <a:t> a </a:t>
            </a:r>
            <a:r>
              <a:rPr lang="en-US" sz="2800" dirty="0" err="1" smtClean="0"/>
              <a:t>sus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puntos</a:t>
            </a:r>
            <a:r>
              <a:rPr lang="en-US" sz="2800" i="1" u="sng" dirty="0" smtClean="0">
                <a:solidFill>
                  <a:srgbClr val="FF0000"/>
                </a:solidFill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fuertes</a:t>
            </a:r>
            <a:r>
              <a:rPr lang="en-US" sz="2800" dirty="0" smtClean="0"/>
              <a:t>, y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disminuir</a:t>
            </a:r>
            <a:r>
              <a:rPr lang="en-US" sz="2800" dirty="0" smtClean="0"/>
              <a:t> </a:t>
            </a:r>
            <a:r>
              <a:rPr lang="en-US" sz="2800" dirty="0" err="1" smtClean="0"/>
              <a:t>sus</a:t>
            </a:r>
            <a:r>
              <a:rPr lang="en-US" sz="2800" dirty="0" smtClean="0"/>
              <a:t> 	</a:t>
            </a:r>
            <a:r>
              <a:rPr lang="en-US" sz="2800" dirty="0" err="1" smtClean="0"/>
              <a:t>puntos</a:t>
            </a:r>
            <a:r>
              <a:rPr lang="en-US" sz="2800" dirty="0" smtClean="0"/>
              <a:t> </a:t>
            </a:r>
            <a:r>
              <a:rPr lang="en-US" sz="2800" dirty="0" err="1" smtClean="0"/>
              <a:t>débiles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C.	</a:t>
            </a:r>
            <a:r>
              <a:rPr lang="en-US" sz="2800" dirty="0" err="1" smtClean="0"/>
              <a:t>Facilitar</a:t>
            </a:r>
            <a:r>
              <a:rPr lang="en-US" sz="2800" dirty="0" smtClean="0"/>
              <a:t> la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comunicación</a:t>
            </a:r>
            <a:r>
              <a:rPr lang="en-US" sz="2800" dirty="0" smtClean="0"/>
              <a:t> y </a:t>
            </a:r>
            <a:r>
              <a:rPr lang="en-US" sz="2800" dirty="0" err="1" smtClean="0"/>
              <a:t>fomentar</a:t>
            </a:r>
            <a:r>
              <a:rPr lang="en-US" sz="2800" dirty="0" smtClean="0"/>
              <a:t> la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confianza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D.	</a:t>
            </a:r>
            <a:r>
              <a:rPr lang="en-US" sz="2800" dirty="0" err="1" smtClean="0"/>
              <a:t>Entender</a:t>
            </a:r>
            <a:r>
              <a:rPr lang="en-US" sz="2800" dirty="0" smtClean="0"/>
              <a:t> lo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implementar</a:t>
            </a:r>
            <a:r>
              <a:rPr lang="en-US" sz="2800" dirty="0" smtClean="0"/>
              <a:t> un </a:t>
            </a:r>
            <a:r>
              <a:rPr lang="en-US" sz="2800" dirty="0" err="1" smtClean="0"/>
              <a:t>cambio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  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	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espiritualmente</a:t>
            </a:r>
            <a:r>
              <a:rPr lang="en-US" sz="2800" i="1" u="sng" dirty="0" smtClean="0">
                <a:solidFill>
                  <a:srgbClr val="FF0000"/>
                </a:solidFill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saludable</a:t>
            </a:r>
            <a:r>
              <a:rPr lang="en-US" sz="2800" dirty="0" smtClean="0"/>
              <a:t> y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honra</a:t>
            </a:r>
            <a:r>
              <a:rPr lang="en-US" sz="2800" dirty="0" smtClean="0"/>
              <a:t> a Cristo.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E.	</a:t>
            </a:r>
            <a:r>
              <a:rPr lang="en-US" sz="2800" dirty="0" err="1" smtClean="0"/>
              <a:t>Hacer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líderes</a:t>
            </a:r>
            <a:r>
              <a:rPr lang="en-US" sz="2800" dirty="0" smtClean="0"/>
              <a:t> y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constituyentes</a:t>
            </a:r>
            <a:r>
              <a:rPr lang="en-US" sz="2800" dirty="0" smtClean="0"/>
              <a:t> </a:t>
            </a:r>
            <a:r>
              <a:rPr lang="en-US" sz="2800" dirty="0" err="1" smtClean="0"/>
              <a:t>estén</a:t>
            </a:r>
            <a:r>
              <a:rPr lang="en-US" sz="2800" dirty="0" smtClean="0"/>
              <a:t> de 	</a:t>
            </a:r>
            <a:r>
              <a:rPr lang="en-US" sz="2800" dirty="0" err="1" smtClean="0"/>
              <a:t>acuerdo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F.	</a:t>
            </a:r>
            <a:r>
              <a:rPr lang="en-US" sz="2800" dirty="0" err="1" smtClean="0"/>
              <a:t>Descubrir</a:t>
            </a:r>
            <a:r>
              <a:rPr lang="en-US" sz="2800" dirty="0" smtClean="0"/>
              <a:t> y </a:t>
            </a:r>
            <a:r>
              <a:rPr lang="en-US" sz="2800" dirty="0" err="1" smtClean="0"/>
              <a:t>articular</a:t>
            </a:r>
            <a:r>
              <a:rPr lang="en-US" sz="2800" dirty="0" smtClean="0"/>
              <a:t> los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valores</a:t>
            </a:r>
            <a:r>
              <a:rPr lang="en-US" sz="2800" i="1" u="sng" dirty="0" smtClean="0">
                <a:solidFill>
                  <a:srgbClr val="FF0000"/>
                </a:solidFill>
              </a:rPr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principales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G.	</a:t>
            </a:r>
            <a:r>
              <a:rPr lang="en-US" sz="2800" dirty="0" err="1" smtClean="0"/>
              <a:t>Desarrollar</a:t>
            </a:r>
            <a:r>
              <a:rPr lang="en-US" sz="2800" dirty="0" smtClean="0"/>
              <a:t> y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comunicar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misión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05800" cy="4633913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H.	</a:t>
            </a:r>
            <a:r>
              <a:rPr lang="en-US" sz="2800" dirty="0" err="1" smtClean="0"/>
              <a:t>Desarrollar</a:t>
            </a:r>
            <a:r>
              <a:rPr lang="en-US" sz="2800" dirty="0" smtClean="0"/>
              <a:t> y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articular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visión</a:t>
            </a:r>
            <a:r>
              <a:rPr lang="en-US" sz="2800" dirty="0" smtClean="0"/>
              <a:t> </a:t>
            </a:r>
            <a:r>
              <a:rPr lang="en-US" sz="2800" dirty="0" err="1" smtClean="0"/>
              <a:t>inspiradora</a:t>
            </a:r>
            <a:r>
              <a:rPr lang="en-US" sz="2800" dirty="0" smtClean="0"/>
              <a:t>, 	</a:t>
            </a:r>
            <a:r>
              <a:rPr lang="en-US" sz="2800" dirty="0" err="1" smtClean="0"/>
              <a:t>convincente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smtClean="0"/>
              <a:t>I.	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Identificar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necesidades</a:t>
            </a:r>
            <a:r>
              <a:rPr lang="en-US" sz="2800" dirty="0" smtClean="0"/>
              <a:t> </a:t>
            </a:r>
            <a:r>
              <a:rPr lang="en-US" sz="2800" dirty="0" err="1" smtClean="0"/>
              <a:t>más</a:t>
            </a:r>
            <a:r>
              <a:rPr lang="en-US" sz="2800" dirty="0" smtClean="0"/>
              <a:t> </a:t>
            </a:r>
            <a:r>
              <a:rPr lang="en-US" sz="2800" dirty="0" err="1" smtClean="0"/>
              <a:t>urgentes</a:t>
            </a:r>
            <a:r>
              <a:rPr lang="en-US" sz="2800" dirty="0" smtClean="0"/>
              <a:t> del 	</a:t>
            </a:r>
            <a:r>
              <a:rPr lang="en-US" sz="2800" dirty="0" err="1" smtClean="0"/>
              <a:t>ministerio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smtClean="0"/>
              <a:t>J.	</a:t>
            </a:r>
            <a:r>
              <a:rPr lang="en-US" sz="2800" dirty="0" err="1" smtClean="0"/>
              <a:t>Desarrollar</a:t>
            </a:r>
            <a:r>
              <a:rPr lang="en-US" sz="2800" dirty="0" smtClean="0"/>
              <a:t>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estrategias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satisfacer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	</a:t>
            </a:r>
            <a:r>
              <a:rPr lang="en-US" sz="2800" dirty="0" err="1" smtClean="0"/>
              <a:t>necesidades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se </a:t>
            </a:r>
            <a:r>
              <a:rPr lang="en-US" sz="2800" dirty="0" err="1" smtClean="0"/>
              <a:t>han</a:t>
            </a:r>
            <a:r>
              <a:rPr lang="en-US" sz="2800" dirty="0" smtClean="0"/>
              <a:t> </a:t>
            </a:r>
            <a:r>
              <a:rPr lang="en-US" sz="2800" dirty="0" err="1" smtClean="0"/>
              <a:t>identificado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smtClean="0"/>
              <a:t>K.	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Implementar</a:t>
            </a:r>
            <a:r>
              <a:rPr lang="en-US" sz="2800" dirty="0" smtClean="0"/>
              <a:t> Planes de </a:t>
            </a:r>
            <a:r>
              <a:rPr lang="en-US" sz="2800" dirty="0" err="1" smtClean="0"/>
              <a:t>acción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smtClean="0"/>
              <a:t>L.	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Evaluar</a:t>
            </a:r>
            <a:r>
              <a:rPr lang="en-US" sz="2800" dirty="0" smtClean="0"/>
              <a:t> la </a:t>
            </a:r>
            <a:r>
              <a:rPr lang="en-US" sz="2800" dirty="0" err="1" smtClean="0"/>
              <a:t>eficacia</a:t>
            </a:r>
            <a:r>
              <a:rPr lang="en-US" sz="2800" dirty="0" smtClean="0"/>
              <a:t> de </a:t>
            </a:r>
            <a:r>
              <a:rPr lang="en-US" sz="2800" dirty="0" err="1" smtClean="0"/>
              <a:t>todos</a:t>
            </a:r>
            <a:r>
              <a:rPr lang="en-US" sz="2800" dirty="0" smtClean="0"/>
              <a:t> los </a:t>
            </a:r>
            <a:r>
              <a:rPr lang="en-US" sz="2800" dirty="0" err="1" smtClean="0"/>
              <a:t>aspectos</a:t>
            </a:r>
            <a:r>
              <a:rPr lang="en-US" sz="2800" dirty="0" smtClean="0"/>
              <a:t> del 	</a:t>
            </a:r>
            <a:r>
              <a:rPr lang="en-US" sz="2800" dirty="0" err="1" smtClean="0"/>
              <a:t>ministerio</a:t>
            </a:r>
            <a:r>
              <a:rPr lang="en-US" sz="2800" dirty="0" smtClean="0"/>
              <a:t>, y </a:t>
            </a:r>
            <a:r>
              <a:rPr lang="en-US" sz="2800" dirty="0" err="1" smtClean="0"/>
              <a:t>efectuar</a:t>
            </a:r>
            <a:r>
              <a:rPr lang="en-US" sz="2800" dirty="0" smtClean="0"/>
              <a:t> </a:t>
            </a:r>
            <a:r>
              <a:rPr lang="en-US" sz="2800" dirty="0" err="1" smtClean="0"/>
              <a:t>cambio</a:t>
            </a:r>
            <a:r>
              <a:rPr lang="en-US" sz="2800" dirty="0" smtClean="0"/>
              <a:t> </a:t>
            </a:r>
            <a:r>
              <a:rPr lang="en-US" sz="2800" dirty="0" err="1" smtClean="0"/>
              <a:t>correctivo</a:t>
            </a:r>
            <a:r>
              <a:rPr lang="en-US" sz="2800" dirty="0" smtClean="0"/>
              <a:t> </a:t>
            </a:r>
            <a:r>
              <a:rPr lang="en-US" sz="2800" dirty="0" err="1" smtClean="0"/>
              <a:t>donde</a:t>
            </a:r>
            <a:r>
              <a:rPr lang="en-US" sz="2800" dirty="0" smtClean="0"/>
              <a:t> sea 	</a:t>
            </a:r>
            <a:r>
              <a:rPr lang="en-US" sz="2800" dirty="0" err="1" smtClean="0"/>
              <a:t>necesario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asegurar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mejoría</a:t>
            </a:r>
            <a:r>
              <a:rPr lang="en-US" sz="2800" dirty="0" smtClean="0"/>
              <a:t> </a:t>
            </a:r>
            <a:r>
              <a:rPr lang="en-US" sz="2800" dirty="0" err="1" smtClean="0"/>
              <a:t>constante</a:t>
            </a:r>
            <a:r>
              <a:rPr lang="en-US" sz="2800" dirty="0" smtClean="0"/>
              <a:t>.</a:t>
            </a:r>
          </a:p>
        </p:txBody>
      </p:sp>
      <p:sp>
        <p:nvSpPr>
          <p:cNvPr id="7171" name="Rectangle 20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12954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obalt" pitchFamily="34" charset="0"/>
              </a:rPr>
              <a:t>¿</a:t>
            </a:r>
            <a:r>
              <a:rPr lang="en-US" sz="3600" dirty="0" err="1" smtClean="0">
                <a:latin typeface="Cobalt" pitchFamily="34" charset="0"/>
              </a:rPr>
              <a:t>Cuál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es</a:t>
            </a:r>
            <a:r>
              <a:rPr lang="en-US" sz="3600" dirty="0" smtClean="0">
                <a:latin typeface="Cobalt" pitchFamily="34" charset="0"/>
              </a:rPr>
              <a:t> el </a:t>
            </a:r>
            <a:r>
              <a:rPr lang="en-US" sz="3600" dirty="0" err="1" smtClean="0">
                <a:latin typeface="Cobalt" pitchFamily="34" charset="0"/>
              </a:rPr>
              <a:t>Propósito</a:t>
            </a:r>
            <a:r>
              <a:rPr lang="en-US" sz="3600" dirty="0" smtClean="0">
                <a:latin typeface="Cobalt" pitchFamily="34" charset="0"/>
              </a:rPr>
              <a:t/>
            </a:r>
            <a:br>
              <a:rPr lang="en-US" sz="3600" dirty="0" smtClean="0">
                <a:latin typeface="Cobalt" pitchFamily="34" charset="0"/>
              </a:rPr>
            </a:br>
            <a:r>
              <a:rPr lang="en-US" sz="3600" dirty="0" smtClean="0">
                <a:latin typeface="Cobalt" pitchFamily="34" charset="0"/>
              </a:rPr>
              <a:t>de la </a:t>
            </a:r>
            <a:r>
              <a:rPr lang="en-US" sz="3600" dirty="0" err="1" smtClean="0">
                <a:latin typeface="Cobalt" pitchFamily="34" charset="0"/>
              </a:rPr>
              <a:t>Planificación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Estratégica</a:t>
            </a:r>
            <a:r>
              <a:rPr lang="en-US" sz="3600" dirty="0" smtClean="0">
                <a:latin typeface="Cobalt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ChangeArrowheads="1"/>
          </p:cNvSpPr>
          <p:nvPr/>
        </p:nvSpPr>
        <p:spPr bwMode="auto">
          <a:xfrm>
            <a:off x="2414588" y="1624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5" name="Rectangle 13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12954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obalt" pitchFamily="34" charset="0"/>
              </a:rPr>
              <a:t>¿</a:t>
            </a:r>
            <a:r>
              <a:rPr lang="en-US" sz="3600" dirty="0" err="1" smtClean="0">
                <a:latin typeface="Cobalt" pitchFamily="34" charset="0"/>
              </a:rPr>
              <a:t>Por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qué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Necesitamos</a:t>
            </a:r>
            <a:r>
              <a:rPr lang="en-US" sz="3600" dirty="0" smtClean="0">
                <a:latin typeface="Cobalt" pitchFamily="34" charset="0"/>
              </a:rPr>
              <a:t/>
            </a:r>
            <a:br>
              <a:rPr lang="en-US" sz="3600" dirty="0" smtClean="0">
                <a:latin typeface="Cobalt" pitchFamily="34" charset="0"/>
              </a:rPr>
            </a:br>
            <a:r>
              <a:rPr lang="en-US" sz="3600" dirty="0" err="1" smtClean="0">
                <a:latin typeface="Cobalt" pitchFamily="34" charset="0"/>
              </a:rPr>
              <a:t>Planificación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Estratégica</a:t>
            </a:r>
            <a:r>
              <a:rPr lang="en-US" sz="3600" dirty="0" smtClean="0">
                <a:latin typeface="Cobalt" pitchFamily="34" charset="0"/>
              </a:rPr>
              <a:t>?</a:t>
            </a:r>
          </a:p>
        </p:txBody>
      </p:sp>
      <p:sp>
        <p:nvSpPr>
          <p:cNvPr id="8196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305800" cy="1905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A.	</a:t>
            </a:r>
            <a:r>
              <a:rPr lang="en-US" sz="2800" dirty="0" err="1" smtClean="0"/>
              <a:t>Más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en </a:t>
            </a:r>
            <a:r>
              <a:rPr lang="en-US" sz="2800" dirty="0" err="1" smtClean="0"/>
              <a:t>cualquier</a:t>
            </a:r>
            <a:r>
              <a:rPr lang="en-US" sz="2800" dirty="0" smtClean="0"/>
              <a:t> </a:t>
            </a:r>
            <a:r>
              <a:rPr lang="en-US" sz="2800" dirty="0" err="1" smtClean="0"/>
              <a:t>época</a:t>
            </a:r>
            <a:r>
              <a:rPr lang="en-US" sz="2800" dirty="0" smtClean="0"/>
              <a:t> de la </a:t>
            </a:r>
            <a:r>
              <a:rPr lang="en-US" sz="2800" dirty="0" err="1" smtClean="0"/>
              <a:t>historia</a:t>
            </a:r>
            <a:r>
              <a:rPr lang="en-US" sz="2800" dirty="0" smtClean="0"/>
              <a:t>, </a:t>
            </a:r>
          </a:p>
          <a:p>
            <a:pPr eaLnBrk="1" hangingPunct="1"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Norteamérica</a:t>
            </a:r>
            <a:r>
              <a:rPr lang="en-US" sz="2800" dirty="0" smtClean="0"/>
              <a:t>, </a:t>
            </a:r>
            <a:r>
              <a:rPr lang="en-US" sz="2800" dirty="0" err="1" smtClean="0"/>
              <a:t>junto</a:t>
            </a:r>
            <a:r>
              <a:rPr lang="en-US" sz="2800" dirty="0" smtClean="0"/>
              <a:t> con </a:t>
            </a:r>
            <a:r>
              <a:rPr lang="en-US" sz="2800" dirty="0" err="1" smtClean="0"/>
              <a:t>muchas</a:t>
            </a:r>
            <a:r>
              <a:rPr lang="en-US" sz="2800" dirty="0" smtClean="0"/>
              <a:t> </a:t>
            </a:r>
            <a:r>
              <a:rPr lang="en-US" sz="2800" dirty="0" err="1" smtClean="0"/>
              <a:t>partes</a:t>
            </a:r>
            <a:r>
              <a:rPr lang="en-US" sz="2800" dirty="0" smtClean="0"/>
              <a:t> del 	</a:t>
            </a:r>
            <a:r>
              <a:rPr lang="en-US" sz="2800" dirty="0" err="1" smtClean="0"/>
              <a:t>mundo</a:t>
            </a:r>
            <a:r>
              <a:rPr lang="en-US" sz="2800" dirty="0" smtClean="0"/>
              <a:t>, </a:t>
            </a:r>
            <a:r>
              <a:rPr lang="en-US" sz="2800" dirty="0" err="1" smtClean="0"/>
              <a:t>está</a:t>
            </a:r>
            <a:r>
              <a:rPr lang="en-US" sz="2800" dirty="0" smtClean="0"/>
              <a:t>	</a:t>
            </a:r>
            <a:r>
              <a:rPr lang="en-US" sz="2800" dirty="0" err="1" smtClean="0"/>
              <a:t>experimentando</a:t>
            </a:r>
            <a:r>
              <a:rPr lang="en-US" sz="2800" dirty="0" smtClean="0"/>
              <a:t> un </a:t>
            </a:r>
            <a:r>
              <a:rPr lang="en-US" sz="2800" i="1" u="sng" dirty="0" err="1" smtClean="0">
                <a:solidFill>
                  <a:srgbClr val="FF0000"/>
                </a:solidFill>
              </a:rPr>
              <a:t>megacambio</a:t>
            </a:r>
            <a:r>
              <a:rPr lang="en-US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876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B.	¿</a:t>
            </a:r>
            <a:r>
              <a:rPr lang="en-US" sz="2400" dirty="0" err="1" smtClean="0"/>
              <a:t>Dónde</a:t>
            </a:r>
            <a:r>
              <a:rPr lang="en-US" sz="2400" dirty="0" smtClean="0"/>
              <a:t> </a:t>
            </a:r>
            <a:r>
              <a:rPr lang="en-US" sz="2400" dirty="0" err="1" smtClean="0"/>
              <a:t>están</a:t>
            </a:r>
            <a:r>
              <a:rPr lang="en-US" sz="2400" dirty="0" smtClean="0"/>
              <a:t> la </a:t>
            </a:r>
            <a:r>
              <a:rPr lang="en-US" sz="2400" dirty="0" err="1" smtClean="0"/>
              <a:t>iglesia</a:t>
            </a:r>
            <a:r>
              <a:rPr lang="en-US" sz="2400" dirty="0" smtClean="0"/>
              <a:t> y los </a:t>
            </a:r>
            <a:r>
              <a:rPr lang="en-US" sz="2400" dirty="0" err="1" smtClean="0"/>
              <a:t>ministerios</a:t>
            </a:r>
            <a:r>
              <a:rPr lang="en-US" sz="2400" dirty="0" smtClean="0"/>
              <a:t> </a:t>
            </a:r>
            <a:r>
              <a:rPr lang="en-US" sz="2400" dirty="0" err="1" smtClean="0"/>
              <a:t>relacionados</a:t>
            </a:r>
            <a:r>
              <a:rPr lang="en-US" sz="2400" dirty="0" smtClean="0"/>
              <a:t> en 	</a:t>
            </a:r>
            <a:r>
              <a:rPr lang="en-US" sz="2400" dirty="0" err="1" smtClean="0"/>
              <a:t>todo</a:t>
            </a:r>
            <a:r>
              <a:rPr lang="en-US" sz="2400" dirty="0" smtClean="0"/>
              <a:t> </a:t>
            </a:r>
            <a:r>
              <a:rPr lang="en-US" sz="2400" dirty="0" err="1" smtClean="0"/>
              <a:t>esto</a:t>
            </a:r>
            <a:r>
              <a:rPr lang="en-US" sz="2400" dirty="0" smtClean="0"/>
              <a:t>? ¿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estamos</a:t>
            </a:r>
            <a:r>
              <a:rPr lang="en-US" sz="2400" dirty="0" smtClean="0"/>
              <a:t> </a:t>
            </a:r>
            <a:r>
              <a:rPr lang="en-US" sz="2400" dirty="0" err="1" smtClean="0"/>
              <a:t>desempeñándonos</a:t>
            </a:r>
            <a:r>
              <a:rPr lang="en-US" sz="2400" dirty="0" smtClean="0"/>
              <a:t>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1.  La </a:t>
            </a:r>
            <a:r>
              <a:rPr lang="en-US" sz="2400" dirty="0" err="1" smtClean="0"/>
              <a:t>mayoría</a:t>
            </a:r>
            <a:r>
              <a:rPr lang="en-US" sz="2400" dirty="0" smtClean="0"/>
              <a:t> de </a:t>
            </a:r>
            <a:r>
              <a:rPr lang="en-US" sz="2400" dirty="0" err="1" smtClean="0"/>
              <a:t>ministerios</a:t>
            </a:r>
            <a:r>
              <a:rPr lang="en-US" sz="2400" dirty="0" smtClean="0"/>
              <a:t> e </a:t>
            </a:r>
            <a:r>
              <a:rPr lang="en-US" sz="2400" dirty="0" err="1" smtClean="0"/>
              <a:t>iglesias</a:t>
            </a:r>
            <a:r>
              <a:rPr lang="en-US" sz="2400" dirty="0" smtClean="0"/>
              <a:t> no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entienden</a:t>
            </a:r>
            <a:r>
              <a:rPr lang="en-US" sz="2400" dirty="0" smtClean="0"/>
              <a:t> la total 	</a:t>
            </a:r>
            <a:r>
              <a:rPr lang="en-US" sz="2400" dirty="0" err="1" smtClean="0"/>
              <a:t>implicación</a:t>
            </a:r>
            <a:r>
              <a:rPr lang="en-US" sz="2400" dirty="0" smtClean="0"/>
              <a:t> de un </a:t>
            </a:r>
            <a:r>
              <a:rPr lang="en-US" sz="2400" dirty="0" err="1" smtClean="0"/>
              <a:t>megacambio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2.  La </a:t>
            </a:r>
            <a:r>
              <a:rPr lang="en-US" sz="2400" dirty="0" err="1" smtClean="0"/>
              <a:t>mayoría</a:t>
            </a:r>
            <a:r>
              <a:rPr lang="en-US" sz="2400" dirty="0" smtClean="0"/>
              <a:t> no </a:t>
            </a:r>
            <a:r>
              <a:rPr lang="en-US" sz="2400" dirty="0" err="1" smtClean="0"/>
              <a:t>saben</a:t>
            </a:r>
            <a:r>
              <a:rPr lang="en-US" sz="2400" dirty="0" smtClean="0"/>
              <a:t> 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i="1" u="sng" dirty="0" smtClean="0">
                <a:solidFill>
                  <a:srgbClr val="FF0000"/>
                </a:solidFill>
              </a:rPr>
              <a:t>responder</a:t>
            </a:r>
            <a:r>
              <a:rPr lang="en-US" sz="2400" dirty="0" smtClean="0"/>
              <a:t>, y con </a:t>
            </a:r>
            <a:r>
              <a:rPr lang="en-US" sz="2400" dirty="0" err="1" smtClean="0"/>
              <a:t>frecuencia</a:t>
            </a:r>
            <a:r>
              <a:rPr lang="en-US" sz="2400" dirty="0" smtClean="0"/>
              <a:t> 	</a:t>
            </a:r>
            <a:r>
              <a:rPr lang="en-US" sz="2400" dirty="0" err="1" smtClean="0"/>
              <a:t>reaccionan</a:t>
            </a:r>
            <a:r>
              <a:rPr lang="en-US" sz="2400" dirty="0" smtClean="0"/>
              <a:t> en </a:t>
            </a:r>
            <a:r>
              <a:rPr lang="en-US" sz="2400" dirty="0" err="1" smtClean="0"/>
              <a:t>vez</a:t>
            </a:r>
            <a:r>
              <a:rPr lang="en-US" sz="2400" dirty="0" smtClean="0"/>
              <a:t> de </a:t>
            </a:r>
            <a:r>
              <a:rPr lang="en-US" sz="2400" dirty="0" err="1" smtClean="0"/>
              <a:t>ajustarse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3.  La </a:t>
            </a:r>
            <a:r>
              <a:rPr lang="en-US" sz="2400" dirty="0" err="1" smtClean="0"/>
              <a:t>mayoría</a:t>
            </a:r>
            <a:r>
              <a:rPr lang="en-US" sz="2400" dirty="0" smtClean="0"/>
              <a:t> de los </a:t>
            </a:r>
            <a:r>
              <a:rPr lang="en-US" sz="2400" dirty="0" err="1" smtClean="0"/>
              <a:t>líderes</a:t>
            </a:r>
            <a:r>
              <a:rPr lang="en-US" sz="2400" dirty="0" smtClean="0"/>
              <a:t> en el </a:t>
            </a:r>
            <a:r>
              <a:rPr lang="en-US" sz="2400" dirty="0" err="1" smtClean="0"/>
              <a:t>mundo</a:t>
            </a:r>
            <a:r>
              <a:rPr lang="en-US" sz="2400" dirty="0" smtClean="0"/>
              <a:t> </a:t>
            </a:r>
            <a:r>
              <a:rPr lang="en-US" sz="2400" dirty="0" err="1" smtClean="0"/>
              <a:t>cristiano</a:t>
            </a:r>
            <a:r>
              <a:rPr lang="en-US" sz="2400" dirty="0" smtClean="0"/>
              <a:t> </a:t>
            </a:r>
            <a:r>
              <a:rPr lang="en-US" sz="2400" dirty="0" err="1" smtClean="0"/>
              <a:t>todavía</a:t>
            </a:r>
            <a:r>
              <a:rPr lang="en-US" sz="2400" dirty="0" smtClean="0"/>
              <a:t> 	</a:t>
            </a:r>
            <a:r>
              <a:rPr lang="en-US" sz="2400" dirty="0" err="1" smtClean="0"/>
              <a:t>están</a:t>
            </a:r>
            <a:r>
              <a:rPr lang="en-US" sz="2400" dirty="0" smtClean="0"/>
              <a:t> </a:t>
            </a:r>
            <a:r>
              <a:rPr lang="en-US" sz="2400" dirty="0" err="1" smtClean="0"/>
              <a:t>siendo</a:t>
            </a:r>
            <a:r>
              <a:rPr lang="en-US" sz="2400" dirty="0" smtClean="0"/>
              <a:t> </a:t>
            </a:r>
            <a:r>
              <a:rPr lang="en-US" sz="2400" dirty="0" err="1" smtClean="0"/>
              <a:t>entrenados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un </a:t>
            </a:r>
            <a:r>
              <a:rPr lang="en-US" sz="2400" dirty="0" err="1" smtClean="0"/>
              <a:t>mundo</a:t>
            </a:r>
            <a:r>
              <a:rPr lang="en-US" sz="2400" dirty="0" smtClean="0"/>
              <a:t> </a:t>
            </a:r>
            <a:r>
              <a:rPr lang="en-US" sz="2400" dirty="0" err="1" smtClean="0"/>
              <a:t>moderno</a:t>
            </a:r>
            <a:r>
              <a:rPr lang="en-US" sz="2400" dirty="0" smtClean="0"/>
              <a:t>, no 	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posmoderno</a:t>
            </a:r>
            <a:r>
              <a:rPr lang="en-US" sz="2400" dirty="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4.  La </a:t>
            </a:r>
            <a:r>
              <a:rPr lang="en-US" sz="2400" dirty="0" err="1" smtClean="0"/>
              <a:t>mayoría</a:t>
            </a:r>
            <a:r>
              <a:rPr lang="en-US" sz="2400" dirty="0" smtClean="0"/>
              <a:t> del </a:t>
            </a:r>
            <a:r>
              <a:rPr lang="en-US" sz="2400" dirty="0" err="1" smtClean="0"/>
              <a:t>entrenamiento</a:t>
            </a:r>
            <a:r>
              <a:rPr lang="en-US" sz="2400" dirty="0" smtClean="0"/>
              <a:t> </a:t>
            </a:r>
            <a:r>
              <a:rPr lang="en-US" sz="2400" dirty="0" err="1" smtClean="0"/>
              <a:t>equipa</a:t>
            </a:r>
            <a:r>
              <a:rPr lang="en-US" sz="2400" dirty="0" smtClean="0"/>
              <a:t> a </a:t>
            </a:r>
            <a:r>
              <a:rPr lang="en-US" sz="2400" dirty="0" err="1" smtClean="0"/>
              <a:t>pastores</a:t>
            </a:r>
            <a:r>
              <a:rPr lang="en-US" sz="2400" dirty="0" smtClean="0"/>
              <a:t> y </a:t>
            </a:r>
            <a:r>
              <a:rPr lang="en-US" sz="2400" dirty="0" err="1" smtClean="0"/>
              <a:t>líderes</a:t>
            </a:r>
            <a:r>
              <a:rPr lang="en-US" sz="2400" dirty="0" smtClean="0"/>
              <a:t> 	</a:t>
            </a:r>
            <a:r>
              <a:rPr lang="en-US" sz="2400" dirty="0" err="1" smtClean="0"/>
              <a:t>para</a:t>
            </a:r>
            <a:r>
              <a:rPr lang="en-US" sz="2400" dirty="0" smtClean="0"/>
              <a:t> el </a:t>
            </a:r>
            <a:r>
              <a:rPr lang="en-US" sz="2400" dirty="0" err="1" smtClean="0"/>
              <a:t>ministerio</a:t>
            </a:r>
            <a:r>
              <a:rPr lang="en-US" sz="2400" dirty="0" smtClean="0"/>
              <a:t> </a:t>
            </a:r>
            <a:r>
              <a:rPr lang="en-US" sz="2400" dirty="0" err="1" smtClean="0"/>
              <a:t>teológico</a:t>
            </a:r>
            <a:r>
              <a:rPr lang="en-US" sz="2400" dirty="0" smtClean="0"/>
              <a:t>, </a:t>
            </a:r>
            <a:r>
              <a:rPr lang="en-US" sz="2400" dirty="0" err="1" smtClean="0"/>
              <a:t>pero</a:t>
            </a:r>
            <a:r>
              <a:rPr lang="en-US" sz="2400" dirty="0" smtClean="0"/>
              <a:t> </a:t>
            </a:r>
            <a:r>
              <a:rPr lang="en-US" sz="2400" dirty="0" err="1" smtClean="0"/>
              <a:t>ignora</a:t>
            </a:r>
            <a:r>
              <a:rPr lang="en-US" sz="2400" dirty="0" smtClean="0"/>
              <a:t>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capacidades</a:t>
            </a:r>
            <a:r>
              <a:rPr lang="en-US" sz="2400" dirty="0" smtClean="0"/>
              <a:t> 	</a:t>
            </a:r>
            <a:r>
              <a:rPr lang="en-US" sz="2400" dirty="0" err="1" smtClean="0"/>
              <a:t>necesarias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el </a:t>
            </a:r>
            <a:r>
              <a:rPr lang="en-US" sz="2400" dirty="0" err="1" smtClean="0"/>
              <a:t>liderazgo</a:t>
            </a:r>
            <a:r>
              <a:rPr lang="en-US" sz="2400" dirty="0" smtClean="0"/>
              <a:t> </a:t>
            </a:r>
            <a:r>
              <a:rPr lang="en-US" sz="2400" dirty="0" err="1" smtClean="0"/>
              <a:t>eficaz</a:t>
            </a:r>
            <a:r>
              <a:rPr lang="en-US" sz="2400" dirty="0" smtClean="0"/>
              <a:t>, los </a:t>
            </a:r>
            <a:r>
              <a:rPr lang="en-US" sz="2400" dirty="0" err="1" smtClean="0"/>
              <a:t>dones</a:t>
            </a:r>
            <a:r>
              <a:rPr lang="en-US" sz="2400" dirty="0" smtClean="0"/>
              <a:t> y </a:t>
            </a:r>
            <a:r>
              <a:rPr lang="en-US" sz="2400" dirty="0" err="1" smtClean="0"/>
              <a:t>capacidades</a:t>
            </a:r>
            <a:r>
              <a:rPr lang="en-US" sz="2400" dirty="0" smtClean="0"/>
              <a:t>, 	la </a:t>
            </a:r>
            <a:r>
              <a:rPr lang="en-US" sz="2400" dirty="0" err="1" smtClean="0"/>
              <a:t>habilidad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tratar</a:t>
            </a:r>
            <a:r>
              <a:rPr lang="en-US" sz="2400" dirty="0" smtClean="0"/>
              <a:t> con la </a:t>
            </a:r>
            <a:r>
              <a:rPr lang="en-US" sz="2400" dirty="0" err="1" smtClean="0"/>
              <a:t>gente</a:t>
            </a:r>
            <a:r>
              <a:rPr lang="en-US" sz="2400" dirty="0" smtClean="0"/>
              <a:t>, la </a:t>
            </a:r>
            <a:r>
              <a:rPr lang="en-US" sz="2400" dirty="0" err="1" smtClean="0"/>
              <a:t>administración</a:t>
            </a:r>
            <a:r>
              <a:rPr lang="en-US" sz="2400" dirty="0" smtClean="0"/>
              <a:t> del 	</a:t>
            </a:r>
            <a:r>
              <a:rPr lang="en-US" sz="2400" dirty="0" err="1" smtClean="0"/>
              <a:t>dinero</a:t>
            </a:r>
            <a:r>
              <a:rPr lang="en-US" sz="2400" dirty="0" smtClean="0"/>
              <a:t>, el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pensamiento</a:t>
            </a:r>
            <a:r>
              <a:rPr lang="en-US" sz="2400" i="1" u="sng" dirty="0" smtClean="0">
                <a:solidFill>
                  <a:srgbClr val="FF0000"/>
                </a:solidFill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</a:rPr>
              <a:t>estratégico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y la </a:t>
            </a:r>
            <a:r>
              <a:rPr lang="en-US" sz="2400" dirty="0" err="1" smtClean="0"/>
              <a:t>implementación</a:t>
            </a:r>
            <a:r>
              <a:rPr lang="en-US" sz="2400" dirty="0" smtClean="0"/>
              <a:t>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</a:p>
        </p:txBody>
      </p:sp>
      <p:sp>
        <p:nvSpPr>
          <p:cNvPr id="9219" name="Rectangle 17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13716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obalt" pitchFamily="34" charset="0"/>
              </a:rPr>
              <a:t>¿</a:t>
            </a:r>
            <a:r>
              <a:rPr lang="en-US" sz="3600" dirty="0" err="1" smtClean="0">
                <a:latin typeface="Cobalt" pitchFamily="34" charset="0"/>
              </a:rPr>
              <a:t>Por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qué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Necesitamos</a:t>
            </a:r>
            <a:r>
              <a:rPr lang="en-US" sz="3600" dirty="0" smtClean="0">
                <a:latin typeface="Cobalt" pitchFamily="34" charset="0"/>
              </a:rPr>
              <a:t/>
            </a:r>
            <a:br>
              <a:rPr lang="en-US" sz="3600" dirty="0" smtClean="0">
                <a:latin typeface="Cobalt" pitchFamily="34" charset="0"/>
              </a:rPr>
            </a:br>
            <a:r>
              <a:rPr lang="en-US" sz="3600" dirty="0" err="1" smtClean="0">
                <a:latin typeface="Cobalt" pitchFamily="34" charset="0"/>
              </a:rPr>
              <a:t>Planificación</a:t>
            </a:r>
            <a:r>
              <a:rPr lang="en-US" sz="3600" dirty="0" smtClean="0">
                <a:latin typeface="Cobalt" pitchFamily="34" charset="0"/>
              </a:rPr>
              <a:t> </a:t>
            </a:r>
            <a:r>
              <a:rPr lang="en-US" sz="3600" dirty="0" err="1" smtClean="0">
                <a:latin typeface="Cobalt" pitchFamily="34" charset="0"/>
              </a:rPr>
              <a:t>Estratégica</a:t>
            </a:r>
            <a:r>
              <a:rPr lang="en-US" sz="3600" dirty="0" smtClean="0">
                <a:latin typeface="Cobalt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3716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obalt" pitchFamily="34" charset="0"/>
              </a:rPr>
              <a:t>El </a:t>
            </a:r>
            <a:r>
              <a:rPr lang="en-US" sz="3600" dirty="0" err="1" smtClean="0">
                <a:latin typeface="Cobalt" pitchFamily="34" charset="0"/>
              </a:rPr>
              <a:t>Ciclo</a:t>
            </a:r>
            <a:r>
              <a:rPr lang="en-US" sz="3600" dirty="0" smtClean="0">
                <a:latin typeface="Cobalt" pitchFamily="34" charset="0"/>
              </a:rPr>
              <a:t> de Vida </a:t>
            </a:r>
            <a:br>
              <a:rPr lang="en-US" sz="3600" dirty="0" smtClean="0">
                <a:latin typeface="Cobalt" pitchFamily="34" charset="0"/>
              </a:rPr>
            </a:br>
            <a:r>
              <a:rPr lang="en-US" sz="3600" dirty="0" smtClean="0">
                <a:latin typeface="Cobalt" pitchFamily="34" charset="0"/>
              </a:rPr>
              <a:t>de un </a:t>
            </a:r>
            <a:r>
              <a:rPr lang="en-US" sz="3600" dirty="0" err="1" smtClean="0">
                <a:latin typeface="Cobalt" pitchFamily="34" charset="0"/>
              </a:rPr>
              <a:t>Ministerio</a:t>
            </a:r>
            <a:endParaRPr lang="en-US" sz="3600" dirty="0" smtClean="0">
              <a:latin typeface="Cobalt" pitchFamily="34" charset="0"/>
            </a:endParaRPr>
          </a:p>
        </p:txBody>
      </p:sp>
      <p:pic>
        <p:nvPicPr>
          <p:cNvPr id="1024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05000"/>
            <a:ext cx="7781925" cy="449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743200" y="2052935"/>
            <a:ext cx="47244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balt"/>
                <a:ea typeface="Tahoma" pitchFamily="34" charset="0"/>
                <a:cs typeface="Tahoma" pitchFamily="34" charset="0"/>
              </a:rPr>
              <a:t>el Ciclo de Vida de un Ministerio</a:t>
            </a:r>
            <a:endParaRPr lang="en-US" dirty="0">
              <a:latin typeface="Cobalt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5909846"/>
            <a:ext cx="1219200" cy="33855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balt"/>
              </a:rPr>
              <a:t>Nacimiento</a:t>
            </a:r>
            <a:endParaRPr lang="en-US" sz="1600" dirty="0">
              <a:latin typeface="Coba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4419600"/>
            <a:ext cx="1371600" cy="33855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balt"/>
              </a:rPr>
              <a:t>Crecimiento</a:t>
            </a:r>
            <a:endParaRPr lang="en-US" sz="1600" dirty="0">
              <a:latin typeface="Coba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3242846"/>
            <a:ext cx="990600" cy="33855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balt"/>
              </a:rPr>
              <a:t>Meseta</a:t>
            </a:r>
            <a:endParaRPr lang="en-US" sz="1600" dirty="0">
              <a:latin typeface="Coba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4419600"/>
            <a:ext cx="990600" cy="33855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balt"/>
              </a:rPr>
              <a:t>Declive</a:t>
            </a:r>
            <a:endParaRPr lang="en-US" sz="1600" dirty="0">
              <a:latin typeface="Coba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5909846"/>
            <a:ext cx="914400" cy="33855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balt"/>
              </a:rPr>
              <a:t>Muerte</a:t>
            </a:r>
            <a:endParaRPr lang="en-US" sz="1600" dirty="0">
              <a:latin typeface="Coba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990600"/>
          </a:xfrm>
          <a:noFill/>
        </p:spPr>
        <p:txBody>
          <a:bodyPr/>
          <a:lstStyle/>
          <a:p>
            <a:pPr algn="ctr" eaLnBrk="1" hangingPunct="1"/>
            <a:r>
              <a:rPr lang="en-US" sz="3600" dirty="0" err="1" smtClean="0">
                <a:latin typeface="Cobalt" pitchFamily="34" charset="0"/>
              </a:rPr>
              <a:t>Curva</a:t>
            </a:r>
            <a:r>
              <a:rPr lang="en-US" sz="3600" dirty="0" smtClean="0">
                <a:latin typeface="Cobalt" pitchFamily="34" charset="0"/>
              </a:rPr>
              <a:t> S Normal</a:t>
            </a:r>
          </a:p>
        </p:txBody>
      </p:sp>
      <p:pic>
        <p:nvPicPr>
          <p:cNvPr id="1126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828800"/>
            <a:ext cx="50292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743200" y="1981200"/>
            <a:ext cx="42672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balt"/>
                <a:ea typeface="Tahoma" pitchFamily="34" charset="0"/>
                <a:cs typeface="Tahoma" pitchFamily="34" charset="0"/>
              </a:rPr>
              <a:t>Curva</a:t>
            </a:r>
            <a:r>
              <a:rPr lang="en-US" dirty="0" smtClean="0">
                <a:latin typeface="Cobalt"/>
                <a:ea typeface="Tahoma" pitchFamily="34" charset="0"/>
                <a:cs typeface="Tahoma" pitchFamily="34" charset="0"/>
              </a:rPr>
              <a:t> S Normal</a:t>
            </a:r>
            <a:endParaRPr lang="en-US" dirty="0">
              <a:latin typeface="Cobalt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6062246"/>
            <a:ext cx="1219200" cy="33855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balt"/>
              </a:rPr>
              <a:t>Nacimiento</a:t>
            </a:r>
            <a:endParaRPr lang="en-US" sz="1600" dirty="0">
              <a:latin typeface="Coba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4495800"/>
            <a:ext cx="1371600" cy="33855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balt"/>
              </a:rPr>
              <a:t>Crecimiento</a:t>
            </a:r>
            <a:endParaRPr lang="en-US" sz="1600" dirty="0">
              <a:latin typeface="Coba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3200400"/>
            <a:ext cx="990600" cy="33855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balt"/>
              </a:rPr>
              <a:t>Meseta</a:t>
            </a:r>
            <a:endParaRPr lang="en-US" sz="1600" dirty="0">
              <a:latin typeface="Coba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4495800"/>
            <a:ext cx="990600" cy="338554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balt"/>
              </a:rPr>
              <a:t>Declive</a:t>
            </a:r>
            <a:endParaRPr lang="en-US" sz="1600" dirty="0">
              <a:latin typeface="Coba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Designs\Expedition.pot</Template>
  <TotalTime>1149</TotalTime>
  <Words>415</Words>
  <Application>Microsoft Office PowerPoint</Application>
  <PresentationFormat>On-screen Show (4:3)</PresentationFormat>
  <Paragraphs>272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Cobalt</vt:lpstr>
      <vt:lpstr>Tahoma</vt:lpstr>
      <vt:lpstr>Wingdings</vt:lpstr>
      <vt:lpstr>Times New Roman</vt:lpstr>
      <vt:lpstr>Expedition</vt:lpstr>
      <vt:lpstr>Taller de  Planificación  Estratégica</vt:lpstr>
      <vt:lpstr>¿Qué es  Planificación Estratégica?</vt:lpstr>
      <vt:lpstr>¿Qué es  Planificación Estratégica?</vt:lpstr>
      <vt:lpstr>¿CuáI es el Propósito de la Planificación Estratégica?</vt:lpstr>
      <vt:lpstr>¿Cuál es el Propósito de la Planificación Estratégica?</vt:lpstr>
      <vt:lpstr>¿Por qué Necesitamos Planificación Estratégica?</vt:lpstr>
      <vt:lpstr>¿Por qué Necesitamos Planificación Estratégica?</vt:lpstr>
      <vt:lpstr>El Ciclo de Vida  de un Ministerio</vt:lpstr>
      <vt:lpstr>Curva S Normal</vt:lpstr>
      <vt:lpstr>Curva de Crecimiento  de un Ministerio</vt:lpstr>
      <vt:lpstr>Curva de Ministerio en Altiplano</vt:lpstr>
      <vt:lpstr>Curva de un Ministerio en Declive</vt:lpstr>
      <vt:lpstr>Tres Preguntas Críticas</vt:lpstr>
      <vt:lpstr>Tres Preguntas Críticas</vt:lpstr>
      <vt:lpstr>Tres Preguntas Críticas</vt:lpstr>
      <vt:lpstr>Tres Preguntas Críticas</vt:lpstr>
      <vt:lpstr>Tres Preguntas Críticas</vt:lpstr>
      <vt:lpstr>Tres Preguntas Críticas</vt:lpstr>
      <vt:lpstr>Tres Preguntas Críticas</vt:lpstr>
      <vt:lpstr>Tres Preguntas Críticas</vt:lpstr>
      <vt:lpstr>Tres Preguntas Críticas</vt:lpstr>
      <vt:lpstr>Tres Preguntas Críticas</vt:lpstr>
      <vt:lpstr>Tres Preguntas Críticas</vt:lpstr>
      <vt:lpstr>Tres Preguntas Críticas</vt:lpstr>
      <vt:lpstr>Tres Preguntas Críticas</vt:lpstr>
      <vt:lpstr>Tres Preguntas Críticas</vt:lpstr>
      <vt:lpstr>Tres Preguntas Críticas</vt:lpstr>
      <vt:lpstr>La Planificación Estratégica es un Proceso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Para Terminar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 Workshop</dc:title>
  <dc:creator>Mindy Souza</dc:creator>
  <cp:lastModifiedBy>Gregg Fischer</cp:lastModifiedBy>
  <cp:revision>221</cp:revision>
  <dcterms:created xsi:type="dcterms:W3CDTF">2008-03-12T00:07:26Z</dcterms:created>
  <dcterms:modified xsi:type="dcterms:W3CDTF">2016-04-08T16:01:08Z</dcterms:modified>
</cp:coreProperties>
</file>