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499" y="24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AA6C50-3F6B-4568-8BB1-577AB5F669F9}" type="datetimeFigureOut">
              <a:rPr lang="en-US" smtClean="0"/>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B08BA9-B5A9-4E33-8489-A3B3AEA607D3}" type="slidenum">
              <a:rPr lang="en-US" smtClean="0"/>
              <a:t>‹#›</a:t>
            </a:fld>
            <a:endParaRPr lang="en-US"/>
          </a:p>
        </p:txBody>
      </p:sp>
    </p:spTree>
    <p:extLst>
      <p:ext uri="{BB962C8B-B14F-4D97-AF65-F5344CB8AC3E}">
        <p14:creationId xmlns:p14="http://schemas.microsoft.com/office/powerpoint/2010/main" val="3506319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FF7A97-8AA3-46E0-BDEA-3A7ED772870B}" type="datetime1">
              <a:rPr lang="en-US" smtClean="0">
                <a:solidFill>
                  <a:prstClr val="black">
                    <a:tint val="75000"/>
                  </a:prstClr>
                </a:solidFill>
              </a:rPr>
              <a:t>12/3/2014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3D4998-4E1D-4323-9CAB-67CA621370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9137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9CB7A-8163-44D3-A847-20194491E24E}" type="datetime1">
              <a:rPr lang="en-US" smtClean="0">
                <a:solidFill>
                  <a:prstClr val="black">
                    <a:tint val="75000"/>
                  </a:prstClr>
                </a:solidFill>
              </a:rPr>
              <a:t>12/3/2014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3D4998-4E1D-4323-9CAB-67CA621370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4441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D1FF48-59F3-4DEB-85C9-CBD394D67CF6}" type="datetime1">
              <a:rPr lang="en-US" smtClean="0">
                <a:solidFill>
                  <a:prstClr val="black">
                    <a:tint val="75000"/>
                  </a:prstClr>
                </a:solidFill>
              </a:rPr>
              <a:t>12/3/2014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3D4998-4E1D-4323-9CAB-67CA621370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243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C94D3-0816-4114-9810-DEF5A9FAFC8F}" type="datetime1">
              <a:rPr lang="en-US" smtClean="0">
                <a:solidFill>
                  <a:prstClr val="black">
                    <a:tint val="75000"/>
                  </a:prstClr>
                </a:solidFill>
              </a:rPr>
              <a:t>12/3/2014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3D4998-4E1D-4323-9CAB-67CA621370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816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73662-AF30-41CC-A5AD-0BF1408C73DE}" type="datetime1">
              <a:rPr lang="en-US" smtClean="0">
                <a:solidFill>
                  <a:prstClr val="black">
                    <a:tint val="75000"/>
                  </a:prstClr>
                </a:solidFill>
              </a:rPr>
              <a:t>12/3/2014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3D4998-4E1D-4323-9CAB-67CA621370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100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E633E7-7AF7-40A5-A33C-6D1AA8D0B7B7}" type="datetime1">
              <a:rPr lang="en-US" smtClean="0">
                <a:solidFill>
                  <a:prstClr val="black">
                    <a:tint val="75000"/>
                  </a:prstClr>
                </a:solidFill>
              </a:rPr>
              <a:t>12/3/2014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3D4998-4E1D-4323-9CAB-67CA621370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6744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CACEB5-EECA-40A7-9ED9-6AFE23B05135}" type="datetime1">
              <a:rPr lang="en-US" smtClean="0">
                <a:solidFill>
                  <a:prstClr val="black">
                    <a:tint val="75000"/>
                  </a:prstClr>
                </a:solidFill>
              </a:rPr>
              <a:t>12/3/2014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73D4998-4E1D-4323-9CAB-67CA621370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26955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DDF43B-5438-478E-9AD4-EA3195337A01}" type="datetime1">
              <a:rPr lang="en-US" smtClean="0">
                <a:solidFill>
                  <a:prstClr val="black">
                    <a:tint val="75000"/>
                  </a:prstClr>
                </a:solidFill>
              </a:rPr>
              <a:t>12/3/2014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73D4998-4E1D-4323-9CAB-67CA621370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7932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59D4B-A77C-4682-B526-9870692F2F3C}" type="datetime1">
              <a:rPr lang="en-US" smtClean="0">
                <a:solidFill>
                  <a:prstClr val="black">
                    <a:tint val="75000"/>
                  </a:prstClr>
                </a:solidFill>
              </a:rPr>
              <a:t>12/3/2014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73D4998-4E1D-4323-9CAB-67CA621370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723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264C19-AFBB-4CDE-B641-8A58F22236EB}" type="datetime1">
              <a:rPr lang="en-US" smtClean="0">
                <a:solidFill>
                  <a:prstClr val="black">
                    <a:tint val="75000"/>
                  </a:prstClr>
                </a:solidFill>
              </a:rPr>
              <a:t>12/3/2014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3D4998-4E1D-4323-9CAB-67CA621370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6673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B72CDD-DEE2-4A49-B7EB-8768084A512E}" type="datetime1">
              <a:rPr lang="en-US" smtClean="0">
                <a:solidFill>
                  <a:prstClr val="black">
                    <a:tint val="75000"/>
                  </a:prstClr>
                </a:solidFill>
              </a:rPr>
              <a:t>12/3/2014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73D4998-4E1D-4323-9CAB-67CA621370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4158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3CDDF-C22E-441B-978A-2654E887DC2E}" type="datetime1">
              <a:rPr lang="en-US" smtClean="0">
                <a:solidFill>
                  <a:prstClr val="black">
                    <a:tint val="75000"/>
                  </a:prstClr>
                </a:solidFill>
              </a:rPr>
              <a:t>12/3/2014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iteenchallenge.org                    12-2014</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D4998-4E1D-4323-9CAB-67CA621370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284907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0"/>
            <a:ext cx="8229600" cy="1143000"/>
          </a:xfrm>
        </p:spPr>
        <p:txBody>
          <a:bodyPr>
            <a:normAutofit/>
          </a:bodyPr>
          <a:lstStyle/>
          <a:p>
            <a:r>
              <a:rPr lang="en-US" sz="5400" b="1" dirty="0" smtClean="0">
                <a:effectLst>
                  <a:outerShdw blurRad="50800" dist="38100" dir="8100000" algn="tr" rotWithShape="0">
                    <a:prstClr val="black">
                      <a:alpha val="40000"/>
                    </a:prstClr>
                  </a:outerShdw>
                </a:effectLst>
              </a:rPr>
              <a:t>100 series lessons</a:t>
            </a:r>
            <a:endParaRPr lang="en-US" sz="5400" spc="200" dirty="0">
              <a:effectLst>
                <a:outerShdw blurRad="50800" dist="38100" dir="8100000" algn="tr" rotWithShape="0">
                  <a:prstClr val="black">
                    <a:alpha val="40000"/>
                  </a:prstClr>
                </a:outerShdw>
              </a:effectLst>
              <a:latin typeface="Metal Gear" pitchFamily="2" charset="0"/>
            </a:endParaRPr>
          </a:p>
        </p:txBody>
      </p:sp>
      <p:pic>
        <p:nvPicPr>
          <p:cNvPr id="4" name="Content Placeholder 3" descr="Y:\My Pictures\Logos\PSNC.jpg"/>
          <p:cNvPicPr>
            <a:picLocks noGrp="1"/>
          </p:cNvPicPr>
          <p:nvPr>
            <p:ph idx="1"/>
          </p:nvPr>
        </p:nvPicPr>
        <p:blipFill>
          <a:blip r:embed="rId2"/>
          <a:srcRect/>
          <a:stretch>
            <a:fillRect/>
          </a:stretch>
        </p:blipFill>
        <p:spPr bwMode="auto">
          <a:xfrm>
            <a:off x="914400" y="533400"/>
            <a:ext cx="7487049" cy="4525963"/>
          </a:xfrm>
          <a:prstGeom prst="rect">
            <a:avLst/>
          </a:prstGeom>
          <a:ln>
            <a:noFill/>
          </a:ln>
          <a:effectLst>
            <a:softEdge rad="112500"/>
          </a:effectLst>
        </p:spPr>
      </p:pic>
      <p:sp>
        <p:nvSpPr>
          <p:cNvPr id="3" name="Footer Placeholder 2"/>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Tree>
    <p:extLst>
      <p:ext uri="{BB962C8B-B14F-4D97-AF65-F5344CB8AC3E}">
        <p14:creationId xmlns:p14="http://schemas.microsoft.com/office/powerpoint/2010/main" val="3775921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21142962">
            <a:off x="876933" y="593254"/>
            <a:ext cx="3767218" cy="4930338"/>
          </a:xfrm>
          <a:prstGeom prst="rect">
            <a:avLst/>
          </a:prstGeom>
        </p:spPr>
      </p:pic>
      <p:sp>
        <p:nvSpPr>
          <p:cNvPr id="3" name="TextBox 2"/>
          <p:cNvSpPr txBox="1"/>
          <p:nvPr/>
        </p:nvSpPr>
        <p:spPr>
          <a:xfrm>
            <a:off x="5177118" y="536814"/>
            <a:ext cx="3581400" cy="830997"/>
          </a:xfrm>
          <a:prstGeom prst="rect">
            <a:avLst/>
          </a:prstGeom>
          <a:noFill/>
        </p:spPr>
        <p:txBody>
          <a:bodyPr wrap="square" rtlCol="0">
            <a:spAutoFit/>
          </a:bodyPr>
          <a:lstStyle/>
          <a:p>
            <a:r>
              <a:rPr lang="en-US" sz="2400" b="1" dirty="0"/>
              <a:t>PSNC106: Now That I'm a Christian</a:t>
            </a:r>
          </a:p>
        </p:txBody>
      </p:sp>
      <p:sp>
        <p:nvSpPr>
          <p:cNvPr id="4" name="TextBox 3"/>
          <p:cNvSpPr txBox="1"/>
          <p:nvPr/>
        </p:nvSpPr>
        <p:spPr>
          <a:xfrm>
            <a:off x="5178306" y="1743635"/>
            <a:ext cx="3518053" cy="2031325"/>
          </a:xfrm>
          <a:prstGeom prst="rect">
            <a:avLst/>
          </a:prstGeom>
          <a:noFill/>
        </p:spPr>
        <p:txBody>
          <a:bodyPr wrap="square" rtlCol="0">
            <a:spAutoFit/>
          </a:bodyPr>
          <a:lstStyle/>
          <a:p>
            <a:r>
              <a:rPr lang="en-US" dirty="0"/>
              <a:t>Where does one start when they’ve just been given a new lease on life? This lesson will teach how to share one’s testimony with others, how to pray more efficiently, and how individuals can begin to live the victorious Christian life..</a:t>
            </a: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Tree>
    <p:extLst>
      <p:ext uri="{BB962C8B-B14F-4D97-AF65-F5344CB8AC3E}">
        <p14:creationId xmlns:p14="http://schemas.microsoft.com/office/powerpoint/2010/main" val="21154888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21142962">
            <a:off x="913734" y="687718"/>
            <a:ext cx="3660347" cy="4833808"/>
          </a:xfrm>
          <a:prstGeom prst="rect">
            <a:avLst/>
          </a:prstGeom>
        </p:spPr>
      </p:pic>
      <p:sp>
        <p:nvSpPr>
          <p:cNvPr id="3" name="TextBox 2"/>
          <p:cNvSpPr txBox="1"/>
          <p:nvPr/>
        </p:nvSpPr>
        <p:spPr>
          <a:xfrm>
            <a:off x="5177118" y="536814"/>
            <a:ext cx="3581400" cy="461665"/>
          </a:xfrm>
          <a:prstGeom prst="rect">
            <a:avLst/>
          </a:prstGeom>
          <a:noFill/>
        </p:spPr>
        <p:txBody>
          <a:bodyPr wrap="square" rtlCol="0">
            <a:spAutoFit/>
          </a:bodyPr>
          <a:lstStyle/>
          <a:p>
            <a:r>
              <a:rPr lang="en-US" sz="2400" b="1" dirty="0"/>
              <a:t>PSNC108: Who is God?</a:t>
            </a:r>
          </a:p>
        </p:txBody>
      </p:sp>
      <p:sp>
        <p:nvSpPr>
          <p:cNvPr id="4" name="TextBox 3"/>
          <p:cNvSpPr txBox="1"/>
          <p:nvPr/>
        </p:nvSpPr>
        <p:spPr>
          <a:xfrm>
            <a:off x="5178306" y="1743635"/>
            <a:ext cx="3518053" cy="2031325"/>
          </a:xfrm>
          <a:prstGeom prst="rect">
            <a:avLst/>
          </a:prstGeom>
          <a:noFill/>
        </p:spPr>
        <p:txBody>
          <a:bodyPr wrap="square" rtlCol="0">
            <a:spAutoFit/>
          </a:bodyPr>
          <a:lstStyle/>
          <a:p>
            <a:r>
              <a:rPr lang="en-US" dirty="0"/>
              <a:t>Take a closer look at what the Bible says about God: Is there one God or many? What does He like, and what does God dislike? Issues of God’s character and personality are analyzed, with the Bible being the primary guide for this course.</a:t>
            </a: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Tree>
    <p:extLst>
      <p:ext uri="{BB962C8B-B14F-4D97-AF65-F5344CB8AC3E}">
        <p14:creationId xmlns:p14="http://schemas.microsoft.com/office/powerpoint/2010/main" val="73623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21142962">
            <a:off x="1124510" y="777564"/>
            <a:ext cx="3628333" cy="4771055"/>
          </a:xfrm>
          <a:prstGeom prst="rect">
            <a:avLst/>
          </a:prstGeom>
        </p:spPr>
      </p:pic>
      <p:sp>
        <p:nvSpPr>
          <p:cNvPr id="3" name="TextBox 2"/>
          <p:cNvSpPr txBox="1"/>
          <p:nvPr/>
        </p:nvSpPr>
        <p:spPr>
          <a:xfrm>
            <a:off x="5177118" y="536814"/>
            <a:ext cx="3581400" cy="830997"/>
          </a:xfrm>
          <a:prstGeom prst="rect">
            <a:avLst/>
          </a:prstGeom>
          <a:noFill/>
        </p:spPr>
        <p:txBody>
          <a:bodyPr wrap="square" rtlCol="0">
            <a:spAutoFit/>
          </a:bodyPr>
          <a:lstStyle/>
          <a:p>
            <a:r>
              <a:rPr lang="en-US" sz="2400" b="1" dirty="0"/>
              <a:t>PSNC109: God's Plan for the Family</a:t>
            </a:r>
          </a:p>
        </p:txBody>
      </p:sp>
      <p:sp>
        <p:nvSpPr>
          <p:cNvPr id="4" name="TextBox 3"/>
          <p:cNvSpPr txBox="1"/>
          <p:nvPr/>
        </p:nvSpPr>
        <p:spPr>
          <a:xfrm>
            <a:off x="5178306" y="1743635"/>
            <a:ext cx="3518053" cy="3139321"/>
          </a:xfrm>
          <a:prstGeom prst="rect">
            <a:avLst/>
          </a:prstGeom>
          <a:noFill/>
        </p:spPr>
        <p:txBody>
          <a:bodyPr wrap="square" rtlCol="0">
            <a:spAutoFit/>
          </a:bodyPr>
          <a:lstStyle/>
          <a:p>
            <a:r>
              <a:rPr lang="en-US" dirty="0"/>
              <a:t>In today’s turbulent society, it can be difficult to build and maintain healthy relationships. For some, this is particularly true in respect to their family. God has a design for every family and, as is seen in this course, marital, parental, and all other family relations can be strengthened and renewed by the strategies employed in God’s Plan for the Family.</a:t>
            </a: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Tree>
    <p:extLst>
      <p:ext uri="{BB962C8B-B14F-4D97-AF65-F5344CB8AC3E}">
        <p14:creationId xmlns:p14="http://schemas.microsoft.com/office/powerpoint/2010/main" val="2254422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10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rot="-959830">
            <a:off x="696913" y="495300"/>
            <a:ext cx="4387850" cy="5675313"/>
          </a:xfrm>
          <a:prstGeom prst="rect">
            <a:avLst/>
          </a:prstGeom>
          <a:noFill/>
          <a:ln w="9525">
            <a:noFill/>
            <a:miter lim="800000"/>
            <a:headEnd/>
            <a:tailEnd/>
          </a:ln>
        </p:spPr>
      </p:pic>
      <p:pic>
        <p:nvPicPr>
          <p:cNvPr id="17413" name="Picture 5" descr="103"/>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rot="694520">
            <a:off x="2057400" y="715963"/>
            <a:ext cx="4383088" cy="5761037"/>
          </a:xfrm>
          <a:prstGeom prst="rect">
            <a:avLst/>
          </a:prstGeom>
          <a:noFill/>
          <a:ln w="9525">
            <a:noFill/>
            <a:miter lim="800000"/>
            <a:headEnd/>
            <a:tailEnd/>
          </a:ln>
        </p:spPr>
      </p:pic>
      <p:pic>
        <p:nvPicPr>
          <p:cNvPr id="17414" name="Picture 6" descr="104"/>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rot="-369491">
            <a:off x="4352925" y="528638"/>
            <a:ext cx="4484688" cy="5943600"/>
          </a:xfrm>
          <a:prstGeom prst="rect">
            <a:avLst/>
          </a:prstGeom>
          <a:noFill/>
          <a:ln w="9525">
            <a:noFill/>
            <a:miter lim="800000"/>
            <a:headEnd/>
            <a:tailEnd/>
          </a:ln>
        </p:spPr>
      </p:pic>
      <p:pic>
        <p:nvPicPr>
          <p:cNvPr id="17415" name="Picture 7" descr="105"/>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1447800" y="609600"/>
            <a:ext cx="4564063" cy="5891213"/>
          </a:xfrm>
          <a:prstGeom prst="rect">
            <a:avLst/>
          </a:prstGeom>
          <a:noFill/>
          <a:ln w="9525">
            <a:noFill/>
            <a:miter lim="800000"/>
            <a:headEnd/>
            <a:tailEnd/>
          </a:ln>
        </p:spPr>
      </p:pic>
      <p:pic>
        <p:nvPicPr>
          <p:cNvPr id="17416" name="Picture 8" descr="106"/>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rot="-536593">
            <a:off x="3606800" y="758825"/>
            <a:ext cx="4318000" cy="5562600"/>
          </a:xfrm>
          <a:prstGeom prst="rect">
            <a:avLst/>
          </a:prstGeom>
          <a:noFill/>
          <a:ln w="9525">
            <a:noFill/>
            <a:miter lim="800000"/>
            <a:headEnd/>
            <a:tailEnd/>
          </a:ln>
        </p:spPr>
      </p:pic>
      <p:pic>
        <p:nvPicPr>
          <p:cNvPr id="17418" name="Picture 10" descr="P108"/>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rot="772792">
            <a:off x="2495550" y="800100"/>
            <a:ext cx="4408488" cy="57912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Tree>
    <p:extLst>
      <p:ext uri="{BB962C8B-B14F-4D97-AF65-F5344CB8AC3E}">
        <p14:creationId xmlns:p14="http://schemas.microsoft.com/office/powerpoint/2010/main" val="390682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nodeType="with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2000" fill="hold"/>
                                        <p:tgtEl>
                                          <p:spTgt spid="17412"/>
                                        </p:tgtEl>
                                        <p:attrNameLst>
                                          <p:attrName>ppt_x</p:attrName>
                                        </p:attrNameLst>
                                      </p:cBhvr>
                                      <p:tavLst>
                                        <p:tav tm="0">
                                          <p:val>
                                            <p:strVal val="#ppt_x"/>
                                          </p:val>
                                        </p:tav>
                                        <p:tav tm="100000">
                                          <p:val>
                                            <p:strVal val="#ppt_x"/>
                                          </p:val>
                                        </p:tav>
                                      </p:tavLst>
                                    </p:anim>
                                    <p:anim calcmode="lin" valueType="num">
                                      <p:cBhvr additive="base">
                                        <p:cTn id="8" dur="2000" fill="hold"/>
                                        <p:tgtEl>
                                          <p:spTgt spid="1741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8" fill="hold" nodeType="afterEffect">
                                  <p:stCondLst>
                                    <p:cond delay="0"/>
                                  </p:stCondLst>
                                  <p:childTnLst>
                                    <p:set>
                                      <p:cBhvr>
                                        <p:cTn id="11" dur="1" fill="hold">
                                          <p:stCondLst>
                                            <p:cond delay="0"/>
                                          </p:stCondLst>
                                        </p:cTn>
                                        <p:tgtEl>
                                          <p:spTgt spid="17413"/>
                                        </p:tgtEl>
                                        <p:attrNameLst>
                                          <p:attrName>style.visibility</p:attrName>
                                        </p:attrNameLst>
                                      </p:cBhvr>
                                      <p:to>
                                        <p:strVal val="visible"/>
                                      </p:to>
                                    </p:set>
                                    <p:anim calcmode="lin" valueType="num">
                                      <p:cBhvr additive="base">
                                        <p:cTn id="12" dur="2000" fill="hold"/>
                                        <p:tgtEl>
                                          <p:spTgt spid="17413"/>
                                        </p:tgtEl>
                                        <p:attrNameLst>
                                          <p:attrName>ppt_x</p:attrName>
                                        </p:attrNameLst>
                                      </p:cBhvr>
                                      <p:tavLst>
                                        <p:tav tm="0">
                                          <p:val>
                                            <p:strVal val="0-#ppt_w/2"/>
                                          </p:val>
                                        </p:tav>
                                        <p:tav tm="100000">
                                          <p:val>
                                            <p:strVal val="#ppt_x"/>
                                          </p:val>
                                        </p:tav>
                                      </p:tavLst>
                                    </p:anim>
                                    <p:anim calcmode="lin" valueType="num">
                                      <p:cBhvr additive="base">
                                        <p:cTn id="13" dur="2000" fill="hold"/>
                                        <p:tgtEl>
                                          <p:spTgt spid="17413"/>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1" fill="hold" nodeType="afterEffect">
                                  <p:stCondLst>
                                    <p:cond delay="0"/>
                                  </p:stCondLst>
                                  <p:childTnLst>
                                    <p:set>
                                      <p:cBhvr>
                                        <p:cTn id="16" dur="1" fill="hold">
                                          <p:stCondLst>
                                            <p:cond delay="0"/>
                                          </p:stCondLst>
                                        </p:cTn>
                                        <p:tgtEl>
                                          <p:spTgt spid="17414"/>
                                        </p:tgtEl>
                                        <p:attrNameLst>
                                          <p:attrName>style.visibility</p:attrName>
                                        </p:attrNameLst>
                                      </p:cBhvr>
                                      <p:to>
                                        <p:strVal val="visible"/>
                                      </p:to>
                                    </p:set>
                                    <p:anim calcmode="lin" valueType="num">
                                      <p:cBhvr additive="base">
                                        <p:cTn id="17" dur="2000" fill="hold"/>
                                        <p:tgtEl>
                                          <p:spTgt spid="17414"/>
                                        </p:tgtEl>
                                        <p:attrNameLst>
                                          <p:attrName>ppt_x</p:attrName>
                                        </p:attrNameLst>
                                      </p:cBhvr>
                                      <p:tavLst>
                                        <p:tav tm="0">
                                          <p:val>
                                            <p:strVal val="#ppt_x"/>
                                          </p:val>
                                        </p:tav>
                                        <p:tav tm="100000">
                                          <p:val>
                                            <p:strVal val="#ppt_x"/>
                                          </p:val>
                                        </p:tav>
                                      </p:tavLst>
                                    </p:anim>
                                    <p:anim calcmode="lin" valueType="num">
                                      <p:cBhvr additive="base">
                                        <p:cTn id="18" dur="2000" fill="hold"/>
                                        <p:tgtEl>
                                          <p:spTgt spid="17414"/>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2" fill="hold" nodeType="afterEffect">
                                  <p:stCondLst>
                                    <p:cond delay="0"/>
                                  </p:stCondLst>
                                  <p:childTnLst>
                                    <p:set>
                                      <p:cBhvr>
                                        <p:cTn id="21" dur="1" fill="hold">
                                          <p:stCondLst>
                                            <p:cond delay="0"/>
                                          </p:stCondLst>
                                        </p:cTn>
                                        <p:tgtEl>
                                          <p:spTgt spid="17415"/>
                                        </p:tgtEl>
                                        <p:attrNameLst>
                                          <p:attrName>style.visibility</p:attrName>
                                        </p:attrNameLst>
                                      </p:cBhvr>
                                      <p:to>
                                        <p:strVal val="visible"/>
                                      </p:to>
                                    </p:set>
                                    <p:anim calcmode="lin" valueType="num">
                                      <p:cBhvr additive="base">
                                        <p:cTn id="22" dur="2000" fill="hold"/>
                                        <p:tgtEl>
                                          <p:spTgt spid="17415"/>
                                        </p:tgtEl>
                                        <p:attrNameLst>
                                          <p:attrName>ppt_x</p:attrName>
                                        </p:attrNameLst>
                                      </p:cBhvr>
                                      <p:tavLst>
                                        <p:tav tm="0">
                                          <p:val>
                                            <p:strVal val="1+#ppt_w/2"/>
                                          </p:val>
                                        </p:tav>
                                        <p:tav tm="100000">
                                          <p:val>
                                            <p:strVal val="#ppt_x"/>
                                          </p:val>
                                        </p:tav>
                                      </p:tavLst>
                                    </p:anim>
                                    <p:anim calcmode="lin" valueType="num">
                                      <p:cBhvr additive="base">
                                        <p:cTn id="23" dur="2000" fill="hold"/>
                                        <p:tgtEl>
                                          <p:spTgt spid="17415"/>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1" fill="hold" nodeType="afterEffect">
                                  <p:stCondLst>
                                    <p:cond delay="0"/>
                                  </p:stCondLst>
                                  <p:childTnLst>
                                    <p:set>
                                      <p:cBhvr>
                                        <p:cTn id="26" dur="1" fill="hold">
                                          <p:stCondLst>
                                            <p:cond delay="0"/>
                                          </p:stCondLst>
                                        </p:cTn>
                                        <p:tgtEl>
                                          <p:spTgt spid="17416"/>
                                        </p:tgtEl>
                                        <p:attrNameLst>
                                          <p:attrName>style.visibility</p:attrName>
                                        </p:attrNameLst>
                                      </p:cBhvr>
                                      <p:to>
                                        <p:strVal val="visible"/>
                                      </p:to>
                                    </p:set>
                                    <p:anim calcmode="lin" valueType="num">
                                      <p:cBhvr additive="base">
                                        <p:cTn id="27" dur="2000" fill="hold"/>
                                        <p:tgtEl>
                                          <p:spTgt spid="17416"/>
                                        </p:tgtEl>
                                        <p:attrNameLst>
                                          <p:attrName>ppt_x</p:attrName>
                                        </p:attrNameLst>
                                      </p:cBhvr>
                                      <p:tavLst>
                                        <p:tav tm="0">
                                          <p:val>
                                            <p:strVal val="#ppt_x"/>
                                          </p:val>
                                        </p:tav>
                                        <p:tav tm="100000">
                                          <p:val>
                                            <p:strVal val="#ppt_x"/>
                                          </p:val>
                                        </p:tav>
                                      </p:tavLst>
                                    </p:anim>
                                    <p:anim calcmode="lin" valueType="num">
                                      <p:cBhvr additive="base">
                                        <p:cTn id="28" dur="2000" fill="hold"/>
                                        <p:tgtEl>
                                          <p:spTgt spid="17416"/>
                                        </p:tgtEl>
                                        <p:attrNameLst>
                                          <p:attrName>ppt_y</p:attrName>
                                        </p:attrNameLst>
                                      </p:cBhvr>
                                      <p:tavLst>
                                        <p:tav tm="0">
                                          <p:val>
                                            <p:strVal val="0-#ppt_h/2"/>
                                          </p:val>
                                        </p:tav>
                                        <p:tav tm="100000">
                                          <p:val>
                                            <p:strVal val="#ppt_y"/>
                                          </p:val>
                                        </p:tav>
                                      </p:tavLst>
                                    </p:anim>
                                  </p:childTnLst>
                                </p:cTn>
                              </p:par>
                            </p:childTnLst>
                          </p:cTn>
                        </p:par>
                        <p:par>
                          <p:cTn id="29" fill="hold">
                            <p:stCondLst>
                              <p:cond delay="10000"/>
                            </p:stCondLst>
                            <p:childTnLst>
                              <p:par>
                                <p:cTn id="30" presetID="2" presetClass="entr" presetSubtype="8" fill="hold" nodeType="afterEffect">
                                  <p:stCondLst>
                                    <p:cond delay="0"/>
                                  </p:stCondLst>
                                  <p:childTnLst>
                                    <p:set>
                                      <p:cBhvr>
                                        <p:cTn id="31" dur="1" fill="hold">
                                          <p:stCondLst>
                                            <p:cond delay="0"/>
                                          </p:stCondLst>
                                        </p:cTn>
                                        <p:tgtEl>
                                          <p:spTgt spid="17418"/>
                                        </p:tgtEl>
                                        <p:attrNameLst>
                                          <p:attrName>style.visibility</p:attrName>
                                        </p:attrNameLst>
                                      </p:cBhvr>
                                      <p:to>
                                        <p:strVal val="visible"/>
                                      </p:to>
                                    </p:set>
                                    <p:anim calcmode="lin" valueType="num">
                                      <p:cBhvr additive="base">
                                        <p:cTn id="32" dur="2000" fill="hold"/>
                                        <p:tgtEl>
                                          <p:spTgt spid="17418"/>
                                        </p:tgtEl>
                                        <p:attrNameLst>
                                          <p:attrName>ppt_x</p:attrName>
                                        </p:attrNameLst>
                                      </p:cBhvr>
                                      <p:tavLst>
                                        <p:tav tm="0">
                                          <p:val>
                                            <p:strVal val="0-#ppt_w/2"/>
                                          </p:val>
                                        </p:tav>
                                        <p:tav tm="100000">
                                          <p:val>
                                            <p:strVal val="#ppt_x"/>
                                          </p:val>
                                        </p:tav>
                                      </p:tavLst>
                                    </p:anim>
                                    <p:anim calcmode="lin" valueType="num">
                                      <p:cBhvr additive="base">
                                        <p:cTn id="33" dur="2000" fill="hold"/>
                                        <p:tgtEl>
                                          <p:spTgt spid="174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21142962">
            <a:off x="695288" y="631941"/>
            <a:ext cx="4146199" cy="5407654"/>
          </a:xfrm>
          <a:prstGeom prst="rect">
            <a:avLst/>
          </a:prstGeom>
        </p:spPr>
      </p:pic>
      <p:sp>
        <p:nvSpPr>
          <p:cNvPr id="3" name="TextBox 2"/>
          <p:cNvSpPr txBox="1"/>
          <p:nvPr/>
        </p:nvSpPr>
        <p:spPr>
          <a:xfrm>
            <a:off x="5181600" y="533400"/>
            <a:ext cx="3581400" cy="830997"/>
          </a:xfrm>
          <a:prstGeom prst="rect">
            <a:avLst/>
          </a:prstGeom>
          <a:noFill/>
        </p:spPr>
        <p:txBody>
          <a:bodyPr wrap="square" rtlCol="0">
            <a:spAutoFit/>
          </a:bodyPr>
          <a:lstStyle/>
          <a:p>
            <a:r>
              <a:rPr lang="en-US" sz="2400" b="1" dirty="0"/>
              <a:t>PSNC101: Does God have Plans for My World?</a:t>
            </a:r>
          </a:p>
        </p:txBody>
      </p:sp>
      <p:sp>
        <p:nvSpPr>
          <p:cNvPr id="4" name="TextBox 3"/>
          <p:cNvSpPr txBox="1"/>
          <p:nvPr/>
        </p:nvSpPr>
        <p:spPr>
          <a:xfrm>
            <a:off x="5397347" y="1752600"/>
            <a:ext cx="3518053" cy="2585323"/>
          </a:xfrm>
          <a:prstGeom prst="rect">
            <a:avLst/>
          </a:prstGeom>
          <a:noFill/>
        </p:spPr>
        <p:txBody>
          <a:bodyPr wrap="square" rtlCol="0">
            <a:spAutoFit/>
          </a:bodyPr>
          <a:lstStyle/>
          <a:p>
            <a:r>
              <a:rPr lang="en-US" dirty="0"/>
              <a:t>God has a plan for every life. No matter where one has come from, God has a direction for where they are going. This lesson will teach individuals the steps on how to uncover His perfect plan. Everyone needs direction on this journey of life; just consider this the map for the road ahead.</a:t>
            </a: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Tree>
    <p:extLst>
      <p:ext uri="{BB962C8B-B14F-4D97-AF65-F5344CB8AC3E}">
        <p14:creationId xmlns:p14="http://schemas.microsoft.com/office/powerpoint/2010/main" val="1275425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21142962">
            <a:off x="651682" y="531235"/>
            <a:ext cx="4352124" cy="5618929"/>
          </a:xfrm>
          <a:prstGeom prst="rect">
            <a:avLst/>
          </a:prstGeom>
        </p:spPr>
      </p:pic>
      <p:sp>
        <p:nvSpPr>
          <p:cNvPr id="3" name="TextBox 2"/>
          <p:cNvSpPr txBox="1"/>
          <p:nvPr/>
        </p:nvSpPr>
        <p:spPr>
          <a:xfrm>
            <a:off x="5177118" y="536814"/>
            <a:ext cx="3581400" cy="830997"/>
          </a:xfrm>
          <a:prstGeom prst="rect">
            <a:avLst/>
          </a:prstGeom>
          <a:noFill/>
        </p:spPr>
        <p:txBody>
          <a:bodyPr wrap="square" rtlCol="0">
            <a:spAutoFit/>
          </a:bodyPr>
          <a:lstStyle/>
          <a:p>
            <a:r>
              <a:rPr lang="en-US" sz="2400" b="1" dirty="0" smtClean="0"/>
              <a:t>PSNC102: A New Look at Life</a:t>
            </a:r>
            <a:endParaRPr lang="en-US" sz="2400" b="1" dirty="0"/>
          </a:p>
        </p:txBody>
      </p:sp>
      <p:sp>
        <p:nvSpPr>
          <p:cNvPr id="4" name="TextBox 3"/>
          <p:cNvSpPr txBox="1"/>
          <p:nvPr/>
        </p:nvSpPr>
        <p:spPr>
          <a:xfrm>
            <a:off x="5178306" y="1743635"/>
            <a:ext cx="3518053" cy="2308324"/>
          </a:xfrm>
          <a:prstGeom prst="rect">
            <a:avLst/>
          </a:prstGeom>
          <a:noFill/>
        </p:spPr>
        <p:txBody>
          <a:bodyPr wrap="square" rtlCol="0">
            <a:spAutoFit/>
          </a:bodyPr>
          <a:lstStyle/>
          <a:p>
            <a:r>
              <a:rPr lang="en-US" dirty="0" smtClean="0"/>
              <a:t>A New Look at Life will teach your students how to have a Biblical perspective about everything from family and friendships to work, stress, and temptation. Instill within them the desire to have God’s perspective in their lives, instead of that of the world.</a:t>
            </a:r>
            <a:endParaRPr lang="en-US" dirty="0"/>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Tree>
    <p:extLst>
      <p:ext uri="{BB962C8B-B14F-4D97-AF65-F5344CB8AC3E}">
        <p14:creationId xmlns:p14="http://schemas.microsoft.com/office/powerpoint/2010/main" val="11272236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52400"/>
            <a:ext cx="9601200" cy="4524315"/>
          </a:xfrm>
          <a:prstGeom prst="rect">
            <a:avLst/>
          </a:prstGeom>
          <a:noFill/>
        </p:spPr>
        <p:txBody>
          <a:bodyPr wrap="square" rtlCol="0">
            <a:spAutoFit/>
          </a:bodyPr>
          <a:lstStyle/>
          <a:p>
            <a:r>
              <a:rPr lang="en-US" sz="3600" b="0" i="0" u="none" strike="noStrike" baseline="0" dirty="0" smtClean="0">
                <a:latin typeface="Times New Roman"/>
              </a:rPr>
              <a:t>Teacher’s Note for Lesson 102</a:t>
            </a:r>
          </a:p>
          <a:p>
            <a:endParaRPr lang="en-US" sz="3600" b="0" i="0" u="none" strike="noStrike" baseline="0" dirty="0" smtClean="0">
              <a:latin typeface="Times New Roman"/>
            </a:endParaRPr>
          </a:p>
          <a:p>
            <a:r>
              <a:rPr lang="en-US" b="0" i="0" u="none" strike="noStrike" baseline="0" dirty="0" smtClean="0">
                <a:latin typeface="Times New Roman"/>
              </a:rPr>
              <a:t>The answer given by the student on page 16 of Lesson 102 directly influences which will</a:t>
            </a:r>
          </a:p>
          <a:p>
            <a:r>
              <a:rPr lang="en-US" b="0" i="0" u="none" strike="noStrike" baseline="0" dirty="0" smtClean="0">
                <a:latin typeface="Times New Roman"/>
              </a:rPr>
              <a:t>be their next lesson. The student has four choices on the bottom of page 16. There is a</a:t>
            </a:r>
          </a:p>
          <a:p>
            <a:r>
              <a:rPr lang="en-US" b="0" i="0" u="none" strike="noStrike" baseline="0" dirty="0" smtClean="0">
                <a:latin typeface="Times New Roman"/>
              </a:rPr>
              <a:t>lesson to follow up each one of these responses. </a:t>
            </a:r>
          </a:p>
          <a:p>
            <a:endParaRPr lang="en-US" dirty="0">
              <a:latin typeface="Times New Roman"/>
            </a:endParaRPr>
          </a:p>
          <a:p>
            <a:r>
              <a:rPr lang="en-US" b="0" i="0" u="none" strike="noStrike" baseline="0" dirty="0" smtClean="0">
                <a:latin typeface="Times New Roman"/>
              </a:rPr>
              <a:t>Below is a list of which lesson you</a:t>
            </a:r>
          </a:p>
          <a:p>
            <a:r>
              <a:rPr lang="en-US" b="0" i="0" u="none" strike="noStrike" baseline="0" dirty="0" smtClean="0">
                <a:latin typeface="Times New Roman"/>
              </a:rPr>
              <a:t>should give the student depending on the response they give you.</a:t>
            </a:r>
          </a:p>
          <a:p>
            <a:endParaRPr lang="en-US" b="0" i="0" u="none" strike="noStrike" baseline="0" dirty="0" smtClean="0">
              <a:latin typeface="Times New Roman"/>
            </a:endParaRPr>
          </a:p>
          <a:p>
            <a:r>
              <a:rPr lang="en-US" b="0" i="0" u="none" strike="noStrike" baseline="0" dirty="0" smtClean="0">
                <a:latin typeface="Times New Roman"/>
              </a:rPr>
              <a:t>Next Lesson to give them</a:t>
            </a:r>
          </a:p>
          <a:p>
            <a:r>
              <a:rPr lang="en-US" b="0" i="0" u="none" strike="noStrike" baseline="0" dirty="0" smtClean="0">
                <a:latin typeface="Times New Roman"/>
              </a:rPr>
              <a:t>103 (3A 1. Yes, I want to become a Christian.</a:t>
            </a:r>
          </a:p>
          <a:p>
            <a:r>
              <a:rPr lang="en-US" b="0" i="0" u="none" strike="noStrike" baseline="0" dirty="0" smtClean="0">
                <a:latin typeface="Times New Roman"/>
              </a:rPr>
              <a:t>104 (3B) 2. No, I’m not ready to become a Christian</a:t>
            </a:r>
          </a:p>
          <a:p>
            <a:r>
              <a:rPr lang="en-US" b="0" i="0" u="none" strike="noStrike" baseline="0" dirty="0" smtClean="0">
                <a:latin typeface="Times New Roman"/>
              </a:rPr>
              <a:t>105 (3C) 3. I’m not sure if I am a Christian</a:t>
            </a:r>
          </a:p>
          <a:p>
            <a:r>
              <a:rPr lang="en-US" b="0" i="0" u="none" strike="noStrike" baseline="0" dirty="0" smtClean="0">
                <a:latin typeface="Times New Roman"/>
              </a:rPr>
              <a:t>106 (3D) 4. I am already a Christian.</a:t>
            </a:r>
          </a:p>
        </p:txBody>
      </p:sp>
      <p:sp>
        <p:nvSpPr>
          <p:cNvPr id="2" name="Footer Placeholder 1"/>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Tree>
    <p:extLst>
      <p:ext uri="{BB962C8B-B14F-4D97-AF65-F5344CB8AC3E}">
        <p14:creationId xmlns:p14="http://schemas.microsoft.com/office/powerpoint/2010/main" val="1915952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52400"/>
            <a:ext cx="9601200" cy="6463308"/>
          </a:xfrm>
          <a:prstGeom prst="rect">
            <a:avLst/>
          </a:prstGeom>
          <a:noFill/>
        </p:spPr>
        <p:txBody>
          <a:bodyPr wrap="square" rtlCol="0">
            <a:spAutoFit/>
          </a:bodyPr>
          <a:lstStyle/>
          <a:p>
            <a:r>
              <a:rPr lang="en-US" sz="3600" b="0" i="0" u="none" strike="noStrike" baseline="0" dirty="0" smtClean="0">
                <a:latin typeface="Times New Roman"/>
              </a:rPr>
              <a:t>Teacher’s Note for Lesson 102</a:t>
            </a:r>
          </a:p>
          <a:p>
            <a:r>
              <a:rPr lang="en-US" sz="3600" dirty="0" smtClean="0">
                <a:latin typeface="Times New Roman"/>
              </a:rPr>
              <a:t/>
            </a:r>
            <a:br>
              <a:rPr lang="en-US" sz="3600" dirty="0" smtClean="0">
                <a:latin typeface="Times New Roman"/>
              </a:rPr>
            </a:br>
            <a:r>
              <a:rPr lang="en-US" b="0" i="0" u="none" strike="noStrike" baseline="0" dirty="0" smtClean="0">
                <a:latin typeface="Times New Roman"/>
              </a:rPr>
              <a:t>Next Lesson to give them</a:t>
            </a:r>
          </a:p>
          <a:p>
            <a:r>
              <a:rPr lang="en-US" b="0" i="0" u="none" strike="noStrike" baseline="0" dirty="0" smtClean="0">
                <a:latin typeface="Times New Roman"/>
              </a:rPr>
              <a:t>103 (3A 1. Yes, I want to become a Christian.</a:t>
            </a:r>
          </a:p>
          <a:p>
            <a:r>
              <a:rPr lang="en-US" b="0" i="0" u="none" strike="noStrike" baseline="0" dirty="0" smtClean="0">
                <a:latin typeface="Times New Roman"/>
              </a:rPr>
              <a:t>104 (3B) 2. No, I’m not ready to become a Christian</a:t>
            </a:r>
          </a:p>
          <a:p>
            <a:r>
              <a:rPr lang="en-US" b="0" i="0" u="none" strike="noStrike" baseline="0" dirty="0" smtClean="0">
                <a:latin typeface="Times New Roman"/>
              </a:rPr>
              <a:t>105 (3C) 3. I’m not sure if I am a Christian</a:t>
            </a:r>
          </a:p>
          <a:p>
            <a:r>
              <a:rPr lang="en-US" b="0" i="0" u="none" strike="noStrike" baseline="0" dirty="0" smtClean="0">
                <a:latin typeface="Times New Roman"/>
              </a:rPr>
              <a:t>106 (3D) 4. I am already a Christian.</a:t>
            </a:r>
          </a:p>
          <a:p>
            <a:endParaRPr lang="en-US" dirty="0">
              <a:latin typeface="Times New Roman"/>
            </a:endParaRPr>
          </a:p>
          <a:p>
            <a:r>
              <a:rPr lang="en-US" b="0" i="0" u="none" strike="noStrike" baseline="0" dirty="0" smtClean="0">
                <a:latin typeface="Times New Roman"/>
              </a:rPr>
              <a:t>The answer given by the student can be discussed at the teacher’s signature point on the</a:t>
            </a:r>
          </a:p>
          <a:p>
            <a:r>
              <a:rPr lang="en-US" b="0" i="0" u="none" strike="noStrike" baseline="0" dirty="0" smtClean="0">
                <a:latin typeface="Times New Roman"/>
              </a:rPr>
              <a:t>bottom of page 17. In other words, before you sign that stop point, discuss with them the</a:t>
            </a:r>
          </a:p>
          <a:p>
            <a:r>
              <a:rPr lang="en-US" b="0" i="0" u="none" strike="noStrike" baseline="0" dirty="0" smtClean="0">
                <a:latin typeface="Times New Roman"/>
              </a:rPr>
              <a:t>answer they chose. If you think they should take a different lesson than the one suggested</a:t>
            </a:r>
          </a:p>
          <a:p>
            <a:r>
              <a:rPr lang="en-US" b="0" i="0" u="none" strike="noStrike" baseline="0" dirty="0" smtClean="0">
                <a:latin typeface="Times New Roman"/>
              </a:rPr>
              <a:t>above, feel free to improvise.</a:t>
            </a:r>
          </a:p>
          <a:p>
            <a:endParaRPr lang="en-US" b="0" i="0" u="none" strike="noStrike" baseline="0" dirty="0" smtClean="0">
              <a:latin typeface="Times New Roman"/>
            </a:endParaRPr>
          </a:p>
          <a:p>
            <a:r>
              <a:rPr lang="en-US" b="0" i="0" u="none" strike="noStrike" baseline="0" dirty="0" smtClean="0">
                <a:latin typeface="Times New Roman"/>
              </a:rPr>
              <a:t>In most cases student would only do one of the 4 lessons 103-106. However, if a person</a:t>
            </a:r>
          </a:p>
          <a:p>
            <a:r>
              <a:rPr lang="en-US" b="0" i="0" u="none" strike="noStrike" baseline="0" dirty="0" smtClean="0">
                <a:latin typeface="Times New Roman"/>
              </a:rPr>
              <a:t>does lesson 104 and then decided to become a Christian, you may want to have them do</a:t>
            </a:r>
          </a:p>
          <a:p>
            <a:r>
              <a:rPr lang="en-US" b="0" i="0" u="none" strike="noStrike" baseline="0" dirty="0" smtClean="0">
                <a:latin typeface="Times New Roman"/>
              </a:rPr>
              <a:t>lesson 103 or 106.</a:t>
            </a:r>
          </a:p>
          <a:p>
            <a:endParaRPr lang="en-US" b="0" i="0" u="none" strike="noStrike" baseline="0" dirty="0" smtClean="0">
              <a:latin typeface="Times New Roman"/>
            </a:endParaRPr>
          </a:p>
          <a:p>
            <a:r>
              <a:rPr lang="en-US" b="0" i="0" u="none" strike="noStrike" baseline="0" dirty="0" smtClean="0">
                <a:latin typeface="Times New Roman"/>
              </a:rPr>
              <a:t>You may also want to have students doing lesson 103 complete 106 next. Use your</a:t>
            </a:r>
          </a:p>
          <a:p>
            <a:r>
              <a:rPr lang="en-US" b="0" i="0" u="none" strike="noStrike" baseline="0" dirty="0" smtClean="0">
                <a:latin typeface="Times New Roman"/>
              </a:rPr>
              <a:t>discretion. Some students need to go over the same issue from a slightly different</a:t>
            </a:r>
          </a:p>
          <a:p>
            <a:r>
              <a:rPr lang="en-US" b="0" i="0" u="none" strike="noStrike" baseline="0" dirty="0" smtClean="0">
                <a:latin typeface="Times New Roman"/>
              </a:rPr>
              <a:t>perspective. Lesson 103, 105, and 106, all have some pages with are similar. They also</a:t>
            </a:r>
          </a:p>
          <a:p>
            <a:r>
              <a:rPr lang="en-US" b="0" i="0" u="none" strike="noStrike" baseline="0" dirty="0" smtClean="0">
                <a:latin typeface="Times New Roman"/>
              </a:rPr>
              <a:t>have certain sections which are unique to that lesson.</a:t>
            </a:r>
          </a:p>
        </p:txBody>
      </p:sp>
      <p:sp>
        <p:nvSpPr>
          <p:cNvPr id="2" name="Footer Placeholder 1"/>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Tree>
    <p:extLst>
      <p:ext uri="{BB962C8B-B14F-4D97-AF65-F5344CB8AC3E}">
        <p14:creationId xmlns:p14="http://schemas.microsoft.com/office/powerpoint/2010/main" val="1972504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21142962">
            <a:off x="760469" y="687593"/>
            <a:ext cx="3879686" cy="5077469"/>
          </a:xfrm>
          <a:prstGeom prst="rect">
            <a:avLst/>
          </a:prstGeom>
        </p:spPr>
      </p:pic>
      <p:sp>
        <p:nvSpPr>
          <p:cNvPr id="3" name="TextBox 2"/>
          <p:cNvSpPr txBox="1"/>
          <p:nvPr/>
        </p:nvSpPr>
        <p:spPr>
          <a:xfrm>
            <a:off x="5177118" y="536814"/>
            <a:ext cx="3581400" cy="830997"/>
          </a:xfrm>
          <a:prstGeom prst="rect">
            <a:avLst/>
          </a:prstGeom>
          <a:noFill/>
        </p:spPr>
        <p:txBody>
          <a:bodyPr wrap="square" rtlCol="0">
            <a:spAutoFit/>
          </a:bodyPr>
          <a:lstStyle/>
          <a:p>
            <a:r>
              <a:rPr lang="en-US" sz="2400" b="1" dirty="0"/>
              <a:t>PSNC103: Yes! I Want to Become a Christian</a:t>
            </a:r>
          </a:p>
        </p:txBody>
      </p:sp>
      <p:sp>
        <p:nvSpPr>
          <p:cNvPr id="4" name="TextBox 3"/>
          <p:cNvSpPr txBox="1"/>
          <p:nvPr/>
        </p:nvSpPr>
        <p:spPr>
          <a:xfrm>
            <a:off x="5178306" y="1743635"/>
            <a:ext cx="3518053" cy="2031325"/>
          </a:xfrm>
          <a:prstGeom prst="rect">
            <a:avLst/>
          </a:prstGeom>
          <a:noFill/>
        </p:spPr>
        <p:txBody>
          <a:bodyPr wrap="square" rtlCol="0">
            <a:spAutoFit/>
          </a:bodyPr>
          <a:lstStyle/>
          <a:p>
            <a:r>
              <a:rPr lang="en-US" dirty="0"/>
              <a:t>By accepting Christ’s gift of salvation, your world becomes one of hope renewed and life restored. Learn how to take the initial step of accepting salvation, and what to do once you have made the commitment to follow Christ.</a:t>
            </a: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Tree>
    <p:extLst>
      <p:ext uri="{BB962C8B-B14F-4D97-AF65-F5344CB8AC3E}">
        <p14:creationId xmlns:p14="http://schemas.microsoft.com/office/powerpoint/2010/main" val="4230794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21142962">
            <a:off x="715505" y="595982"/>
            <a:ext cx="3873523" cy="5051229"/>
          </a:xfrm>
          <a:prstGeom prst="rect">
            <a:avLst/>
          </a:prstGeom>
        </p:spPr>
      </p:pic>
      <p:sp>
        <p:nvSpPr>
          <p:cNvPr id="3" name="TextBox 2"/>
          <p:cNvSpPr txBox="1"/>
          <p:nvPr/>
        </p:nvSpPr>
        <p:spPr>
          <a:xfrm>
            <a:off x="5177118" y="536814"/>
            <a:ext cx="3581400" cy="830997"/>
          </a:xfrm>
          <a:prstGeom prst="rect">
            <a:avLst/>
          </a:prstGeom>
          <a:noFill/>
        </p:spPr>
        <p:txBody>
          <a:bodyPr wrap="square" rtlCol="0">
            <a:spAutoFit/>
          </a:bodyPr>
          <a:lstStyle/>
          <a:p>
            <a:r>
              <a:rPr lang="en-US" sz="2400" b="1" dirty="0"/>
              <a:t>PSNC104: My Questions About Christianity</a:t>
            </a:r>
          </a:p>
        </p:txBody>
      </p:sp>
      <p:sp>
        <p:nvSpPr>
          <p:cNvPr id="4" name="TextBox 3"/>
          <p:cNvSpPr txBox="1"/>
          <p:nvPr/>
        </p:nvSpPr>
        <p:spPr>
          <a:xfrm>
            <a:off x="5178306" y="1743635"/>
            <a:ext cx="3518053" cy="3416320"/>
          </a:xfrm>
          <a:prstGeom prst="rect">
            <a:avLst/>
          </a:prstGeom>
          <a:noFill/>
        </p:spPr>
        <p:txBody>
          <a:bodyPr wrap="square" rtlCol="0">
            <a:spAutoFit/>
          </a:bodyPr>
          <a:lstStyle/>
          <a:p>
            <a:r>
              <a:rPr lang="en-US" dirty="0"/>
              <a:t>Do your students have questions that are keeping them from fully committing their hearts to the Lord? Becoming a Christian is a monumental decision, and not one that should be taken lightly. For individuals who still have reservations, this course is designed to address probing questions, and allow them to seek out the answers that could change their lives.</a:t>
            </a: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Tree>
    <p:extLst>
      <p:ext uri="{BB962C8B-B14F-4D97-AF65-F5344CB8AC3E}">
        <p14:creationId xmlns:p14="http://schemas.microsoft.com/office/powerpoint/2010/main" val="3456708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21142962">
            <a:off x="911686" y="571311"/>
            <a:ext cx="3825039" cy="5025016"/>
          </a:xfrm>
          <a:prstGeom prst="rect">
            <a:avLst/>
          </a:prstGeom>
        </p:spPr>
      </p:pic>
      <p:sp>
        <p:nvSpPr>
          <p:cNvPr id="3" name="TextBox 2"/>
          <p:cNvSpPr txBox="1"/>
          <p:nvPr/>
        </p:nvSpPr>
        <p:spPr>
          <a:xfrm>
            <a:off x="5177118" y="536814"/>
            <a:ext cx="3581400" cy="830997"/>
          </a:xfrm>
          <a:prstGeom prst="rect">
            <a:avLst/>
          </a:prstGeom>
          <a:noFill/>
        </p:spPr>
        <p:txBody>
          <a:bodyPr wrap="square" rtlCol="0">
            <a:spAutoFit/>
          </a:bodyPr>
          <a:lstStyle/>
          <a:p>
            <a:r>
              <a:rPr lang="en-US" sz="2400" b="1" dirty="0"/>
              <a:t>PSNC105: I'm Not Sure if I am a Christian</a:t>
            </a:r>
          </a:p>
        </p:txBody>
      </p:sp>
      <p:sp>
        <p:nvSpPr>
          <p:cNvPr id="4" name="TextBox 3"/>
          <p:cNvSpPr txBox="1"/>
          <p:nvPr/>
        </p:nvSpPr>
        <p:spPr>
          <a:xfrm>
            <a:off x="5178306" y="1743635"/>
            <a:ext cx="3518053" cy="2585323"/>
          </a:xfrm>
          <a:prstGeom prst="rect">
            <a:avLst/>
          </a:prstGeom>
          <a:noFill/>
        </p:spPr>
        <p:txBody>
          <a:bodyPr wrap="square" rtlCol="0">
            <a:spAutoFit/>
          </a:bodyPr>
          <a:lstStyle/>
          <a:p>
            <a:r>
              <a:rPr lang="en-US" dirty="0"/>
              <a:t>Doubts can eat away at the foundation of your relationship with Christ. But what should you do when such doubts won’t cease from entering your thoughts? This course takes an honest look at the doubts that can plague new believers, and offers tangible proof that can satisfy student’s questions.</a:t>
            </a:r>
          </a:p>
        </p:txBody>
      </p:sp>
      <p:sp>
        <p:nvSpPr>
          <p:cNvPr id="5" name="Footer Placeholder 4"/>
          <p:cNvSpPr>
            <a:spLocks noGrp="1"/>
          </p:cNvSpPr>
          <p:nvPr>
            <p:ph type="ftr" sz="quarter" idx="11"/>
          </p:nvPr>
        </p:nvSpPr>
        <p:spPr/>
        <p:txBody>
          <a:bodyPr/>
          <a:lstStyle/>
          <a:p>
            <a:r>
              <a:rPr lang="en-US" smtClean="0">
                <a:solidFill>
                  <a:prstClr val="black">
                    <a:tint val="75000"/>
                  </a:prstClr>
                </a:solidFill>
              </a:rPr>
              <a:t>iteenchallenge.org                    12-2014</a:t>
            </a:r>
            <a:endParaRPr lang="en-US">
              <a:solidFill>
                <a:prstClr val="black">
                  <a:tint val="75000"/>
                </a:prstClr>
              </a:solidFill>
            </a:endParaRPr>
          </a:p>
        </p:txBody>
      </p:sp>
    </p:spTree>
    <p:extLst>
      <p:ext uri="{BB962C8B-B14F-4D97-AF65-F5344CB8AC3E}">
        <p14:creationId xmlns:p14="http://schemas.microsoft.com/office/powerpoint/2010/main" val="4090624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661</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1_Office Theme</vt:lpstr>
      <vt:lpstr>100 series lessons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 series lessons</dc:title>
  <dc:creator>Gregg Fischer</dc:creator>
  <cp:lastModifiedBy>Gregg Fischer</cp:lastModifiedBy>
  <cp:revision>10</cp:revision>
  <dcterms:created xsi:type="dcterms:W3CDTF">2014-09-16T21:48:31Z</dcterms:created>
  <dcterms:modified xsi:type="dcterms:W3CDTF">2014-12-03T20:54:32Z</dcterms:modified>
</cp:coreProperties>
</file>