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1" r:id="rId3"/>
    <p:sldId id="311" r:id="rId4"/>
    <p:sldId id="329" r:id="rId5"/>
    <p:sldId id="330" r:id="rId6"/>
    <p:sldId id="310" r:id="rId7"/>
    <p:sldId id="323" r:id="rId8"/>
    <p:sldId id="331" r:id="rId9"/>
    <p:sldId id="293" r:id="rId10"/>
    <p:sldId id="295" r:id="rId11"/>
    <p:sldId id="332" r:id="rId12"/>
    <p:sldId id="333" r:id="rId13"/>
    <p:sldId id="334" r:id="rId14"/>
    <p:sldId id="316" r:id="rId15"/>
    <p:sldId id="335" r:id="rId16"/>
    <p:sldId id="336" r:id="rId17"/>
    <p:sldId id="319" r:id="rId18"/>
    <p:sldId id="320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79" autoAdjust="0"/>
  </p:normalViewPr>
  <p:slideViewPr>
    <p:cSldViewPr>
      <p:cViewPr>
        <p:scale>
          <a:sx n="70" d="100"/>
          <a:sy n="70" d="100"/>
        </p:scale>
        <p:origin x="-116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E7A78D7-C904-4659-8203-65A69A12F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07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BFF0E51-22C6-479C-A926-4EB241B92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38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1662 w 43200"/>
                <a:gd name="T1" fmla="*/ 535 h 43200"/>
                <a:gd name="T2" fmla="*/ 961 w 43200"/>
                <a:gd name="T3" fmla="*/ 7 h 43200"/>
                <a:gd name="T4" fmla="*/ 831 w 43200"/>
                <a:gd name="T5" fmla="*/ 535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>
          <a:xfrm>
            <a:off x="5616575" y="6416675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10/2010</a:t>
            </a:r>
            <a:endParaRPr lang="en-US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           T505.19</a:t>
            </a:r>
            <a:endParaRPr lang="en-US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56438" y="6308725"/>
            <a:ext cx="1905000" cy="381000"/>
          </a:xfrm>
        </p:spPr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63900430-B625-42BE-ADA1-5F43818B4610}" type="slidenum">
              <a:rPr lang="en-US"/>
              <a:pPr lvl="1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9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           T505.19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10ACEF4-AFA9-49E1-A6B1-447A5C67B267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202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           T505.19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2BCF7E2-F047-4313-B426-F7D57CC45B90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591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32363" y="6416675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           T505.19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45238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57006EE-EAF2-4F1C-8AAE-BB88874791B6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814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           T505.19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CCC9752-67EB-4F3C-BDAB-47A7B0913883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61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10/2010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           T505.19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EFE80D6-D8FF-4667-874F-77F71F8BFFF3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235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10/2010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           T505.19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CEF697E-36AE-43AC-8D49-A44B266AFC90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775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10/2010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           T505.19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409D046-F3C4-41D6-8B34-1EB0FB8897D9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081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67288" y="638175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10/2010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           T505.19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27875" y="6345238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3C91445-7660-4AE7-9AFC-5C77AFAC1C4D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666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10/2010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           T505.19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5E69835-E73D-4FCE-9B84-B624AF53D797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24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10/2010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           T505.19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F5A7347-0F6B-4B39-8C39-41AA79E00420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826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2599 w 43200"/>
                <a:gd name="T1" fmla="*/ 861 h 43200"/>
                <a:gd name="T2" fmla="*/ 1299 w 43200"/>
                <a:gd name="T3" fmla="*/ 0 h 43200"/>
                <a:gd name="T4" fmla="*/ 1299 w 43200"/>
                <a:gd name="T5" fmla="*/ 861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smtClean="0"/>
              <a:t>10/2010</a:t>
            </a:r>
            <a:endParaRPr lang="en-US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iteenchallenge.org              T505.19</a:t>
            </a:r>
            <a:endParaRPr lang="en-US"/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sz="1400">
                <a:latin typeface="+mj-lt"/>
              </a:defRPr>
            </a:lvl2pPr>
          </a:lstStyle>
          <a:p>
            <a:pPr lvl="1">
              <a:defRPr/>
            </a:pPr>
            <a:fld id="{AA25CBEA-8740-43A1-A261-7725C4B265CA}" type="slidenum">
              <a:rPr lang="en-US"/>
              <a:pPr lvl="1"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10/2010</a:t>
            </a:r>
            <a:endParaRPr lang="en-US" sz="1400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943EA48-F32D-48AC-B923-67C8435AE267}" type="slidenum">
              <a:rPr lang="en-US"/>
              <a:pPr lvl="1">
                <a:defRPr/>
              </a:pPr>
              <a:t>1</a:t>
            </a:fld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512763"/>
            <a:ext cx="8742363" cy="133191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Counseling in the PSNC Classes </a:t>
            </a:r>
            <a:r>
              <a:rPr lang="es-ES" sz="4000" i="1" dirty="0"/>
              <a:t>La consejería en las clases de EPNC </a:t>
            </a:r>
            <a:endParaRPr lang="en-US" sz="4000" i="1" dirty="0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2168525"/>
            <a:ext cx="5638800" cy="1038225"/>
          </a:xfrm>
        </p:spPr>
        <p:txBody>
          <a:bodyPr/>
          <a:lstStyle/>
          <a:p>
            <a:pPr marL="457200" lvl="1" indent="0" algn="ctr" eaLnBrk="1" hangingPunct="1">
              <a:buFontTx/>
              <a:buNone/>
            </a:pPr>
            <a:r>
              <a:rPr lang="en-US" sz="3200" smtClean="0">
                <a:latin typeface="Arial" charset="0"/>
              </a:rPr>
              <a:t>By </a:t>
            </a:r>
            <a:r>
              <a:rPr lang="en-US" sz="3200" i="1" smtClean="0">
                <a:latin typeface="Arial" charset="0"/>
              </a:rPr>
              <a:t>Por</a:t>
            </a:r>
            <a:r>
              <a:rPr lang="en-US" sz="3200" smtClean="0">
                <a:latin typeface="Arial" charset="0"/>
              </a:rPr>
              <a:t> Dave Batty</a:t>
            </a:r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/>
              <a:t>iteenchallenge.org              T505.19</a:t>
            </a:r>
            <a:endParaRPr lang="en-US" sz="1400" dirty="0" smtClean="0"/>
          </a:p>
        </p:txBody>
      </p:sp>
      <p:pic>
        <p:nvPicPr>
          <p:cNvPr id="133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6225"/>
            <a:ext cx="36576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4508500"/>
            <a:ext cx="3138488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508500"/>
            <a:ext cx="29845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  <p:bldP spid="410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10/2010</a:t>
            </a:r>
            <a:endParaRPr 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DD64446-53DE-4BA8-A470-24FD7D40A82A}" type="slidenum">
              <a:rPr lang="en-US"/>
              <a:pPr lvl="1">
                <a:defRPr/>
              </a:pPr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188913"/>
            <a:ext cx="8475662" cy="226853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E. Documenting your counseling in the </a:t>
            </a:r>
            <a:br>
              <a:rPr lang="en-US" sz="3200" dirty="0" smtClean="0"/>
            </a:br>
            <a:r>
              <a:rPr lang="en-US" sz="3200" dirty="0" smtClean="0"/>
              <a:t>	PSNC classes                                </a:t>
            </a:r>
            <a:r>
              <a:rPr lang="es-ES" sz="3200" i="1" dirty="0"/>
              <a:t>Documente su consejería en las clases de EPNC </a:t>
            </a:r>
            <a:endParaRPr lang="en-US" sz="3200" i="1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2312988"/>
            <a:ext cx="8893175" cy="4110037"/>
          </a:xfrm>
        </p:spPr>
        <p:txBody>
          <a:bodyPr/>
          <a:lstStyle/>
          <a:p>
            <a:pPr marL="0" indent="0" eaLnBrk="1" hangingPunct="1">
              <a:spcAft>
                <a:spcPct val="2500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1. Some of these conversations may be very brief, but if done carefully, you can have a great impact in a short time.</a:t>
            </a: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Algunas de estas conversaciones podrían ser muy breves, pero si se hacen con cuidado, se puede tener un gran impacto en un corto tiempo.</a:t>
            </a:r>
            <a:endParaRPr lang="en-US" sz="2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spcAft>
                <a:spcPct val="2500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2. Either make a note on the Daily Checklist for Teachers, or write a separate note to follow up on after class is done. </a:t>
            </a:r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Puede hacer una nota en la Lista de revisión diaria para los maestros, o escribir una nota aparte para seguir el contacto después de la clase.</a:t>
            </a:r>
            <a:endParaRPr lang="en-US" sz="2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iteenchallenge.org              T505.19</a:t>
            </a:r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10/2010</a:t>
            </a:r>
            <a:endParaRPr 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AD1181CB-EBC0-45A3-A211-BF29BCE03DCC}" type="slidenum">
              <a:rPr lang="en-US"/>
              <a:pPr lvl="1">
                <a:defRPr/>
              </a:pPr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188913"/>
            <a:ext cx="8475662" cy="226853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E. Documenting your counseling in the </a:t>
            </a:r>
            <a:br>
              <a:rPr lang="en-US" sz="3200" dirty="0" smtClean="0"/>
            </a:br>
            <a:r>
              <a:rPr lang="en-US" sz="3200" dirty="0" smtClean="0"/>
              <a:t>	PSNC classes                                </a:t>
            </a:r>
            <a:r>
              <a:rPr lang="es-ES" sz="3200" i="1" dirty="0"/>
              <a:t>Documente su consejería en las clases de EPNC </a:t>
            </a:r>
            <a:endParaRPr lang="en-US" sz="3200" i="1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2312988"/>
            <a:ext cx="8893175" cy="4110037"/>
          </a:xfrm>
        </p:spPr>
        <p:txBody>
          <a:bodyPr/>
          <a:lstStyle/>
          <a:p>
            <a:pPr marL="0" indent="0" eaLnBrk="1" hangingPunct="1">
              <a:spcAft>
                <a:spcPct val="25000"/>
              </a:spcAft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Even if the issue is not related to the major theme of what they are studying, make a note if a significant issue surfaces in your conversations. </a:t>
            </a:r>
            <a:r>
              <a:rPr lang="en-US" sz="2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</a:t>
            </a:r>
            <a:r>
              <a:rPr lang="es-ES" sz="26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Aunque </a:t>
            </a:r>
            <a:r>
              <a:rPr lang="es-ES" sz="2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asunto no tenga relación con el tema principal de lo que están estudiando, haga una nota si algún asunto significante sale a la superficie en sus conversaciones. </a:t>
            </a:r>
            <a:endParaRPr lang="es-ES" sz="2600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spcAft>
                <a:spcPct val="25000"/>
              </a:spcAft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pt-BR" sz="2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pt-BR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Put these notes in that student’s PSNC class file, and it can be used when you prepare your next contract for that student. </a:t>
            </a:r>
            <a:r>
              <a:rPr lang="es-ES" sz="2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Ponga estas notas en el archivo de la clase de EPNC de ese estudiante, y así lo puede usar cuando prepare su próximo contrato para ese estudiante.</a:t>
            </a:r>
            <a:endParaRPr lang="en-US" sz="2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iteenchallenge.org              T505.19</a:t>
            </a:r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10/2010</a:t>
            </a:r>
            <a:endParaRPr 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65DA0096-4F44-42D1-95A6-6C7AC1A905EE}" type="slidenum">
              <a:rPr lang="en-US"/>
              <a:pPr lvl="1">
                <a:defRPr/>
              </a:pPr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188913"/>
            <a:ext cx="8475662" cy="226853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E. Documenting your counseling in the </a:t>
            </a:r>
            <a:br>
              <a:rPr lang="en-US" sz="3200" dirty="0" smtClean="0"/>
            </a:br>
            <a:r>
              <a:rPr lang="en-US" sz="3200" dirty="0" smtClean="0"/>
              <a:t>	PSNC classes                                </a:t>
            </a:r>
            <a:r>
              <a:rPr lang="es-ES" sz="3200" i="1" dirty="0"/>
              <a:t>Documente su consejería en las clases de EPNC </a:t>
            </a:r>
            <a:endParaRPr lang="en-US" sz="3200" i="1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2312988"/>
            <a:ext cx="8893175" cy="4110037"/>
          </a:xfrm>
        </p:spPr>
        <p:txBody>
          <a:bodyPr/>
          <a:lstStyle/>
          <a:p>
            <a:pPr marL="0" indent="0" eaLnBrk="1" hangingPunct="1">
              <a:spcAft>
                <a:spcPct val="25000"/>
              </a:spcAft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If the student has another staff assigned as his counselor, you may find it helpful to pass on to that counselor some of these issues that surface in the PSNC classes.</a:t>
            </a: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</a:p>
          <a:p>
            <a:pPr marL="0" indent="0" eaLnBrk="1" hangingPunct="1">
              <a:spcAft>
                <a:spcPct val="25000"/>
              </a:spcAft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s-E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 el estudiante tiene otra persona asignada como su consejero, usted podría encontrar serle de ayuda pasar a ese consejero algunos de estos asuntos que salgan a la superficie en las clases de EPNC.</a:t>
            </a:r>
            <a:endParaRPr lang="en-US" sz="2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iteenchallenge.org              T505.19</a:t>
            </a:r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10/2010</a:t>
            </a:r>
            <a:endParaRPr 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767BE614-DED2-49FD-BA2E-DCC764BE9392}" type="slidenum">
              <a:rPr lang="en-US"/>
              <a:pPr lvl="1">
                <a:defRPr/>
              </a:pPr>
              <a:t>13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188913"/>
            <a:ext cx="8475662" cy="226853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E. Documenting your counseling in the </a:t>
            </a:r>
            <a:br>
              <a:rPr lang="en-US" sz="3200" dirty="0" smtClean="0"/>
            </a:br>
            <a:r>
              <a:rPr lang="en-US" sz="3200" dirty="0" smtClean="0"/>
              <a:t>	PSNC classes                                </a:t>
            </a:r>
            <a:r>
              <a:rPr lang="es-ES" sz="3200" i="1" dirty="0"/>
              <a:t>Documente su consejería en las clases de EPNC </a:t>
            </a:r>
            <a:endParaRPr lang="en-US" sz="3200" i="1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2312988"/>
            <a:ext cx="8893175" cy="4110037"/>
          </a:xfrm>
        </p:spPr>
        <p:txBody>
          <a:bodyPr/>
          <a:lstStyle/>
          <a:p>
            <a:pPr marL="0" indent="0" eaLnBrk="1" hangingPunct="1">
              <a:spcAft>
                <a:spcPct val="25000"/>
              </a:spcAft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When going over the student’s papers that have come to you for grading, you may find other issues that need to be addressed. </a:t>
            </a:r>
          </a:p>
          <a:p>
            <a:pPr marL="0" indent="0" eaLnBrk="1" hangingPunct="1">
              <a:spcAft>
                <a:spcPct val="25000"/>
              </a:spcAft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s-E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 revisar los papeles del estudiante que le lleguen para calificarlos, usted podría encontrar otros asuntos a los que se necesite 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dirigirse.</a:t>
            </a:r>
            <a:r>
              <a:rPr lang="pt-BR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800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spcAft>
                <a:spcPct val="25000"/>
              </a:spcAft>
              <a:buClr>
                <a:srgbClr val="FFCC66"/>
              </a:buClr>
              <a:buFont typeface="Wingdings" pitchFamily="2" charset="2"/>
              <a:buNone/>
              <a:defRPr/>
            </a:pPr>
            <a:endParaRPr lang="en-US" sz="2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iteenchallenge.org              T505.19</a:t>
            </a:r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10/2010</a:t>
            </a:r>
            <a:endParaRPr 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8E71589-4235-42D6-BACD-1A7FCCEBD3FC}" type="slidenum">
              <a:rPr lang="en-US"/>
              <a:pPr lvl="1">
                <a:defRPr/>
              </a:pPr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15888"/>
            <a:ext cx="8750300" cy="20526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F. Elements of effective counseling </a:t>
            </a:r>
            <a:r>
              <a:rPr lang="pt-BR" sz="3200" i="1" dirty="0"/>
              <a:t>Elementos de consejería eficaz </a:t>
            </a:r>
            <a:endParaRPr lang="en-US" sz="3600" i="1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1188"/>
            <a:ext cx="8713787" cy="45386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1. God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dependent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</a:t>
            </a:r>
            <a:r>
              <a:rPr lang="en-US" sz="28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Depende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lang="en-U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Dios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en-US" sz="280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Breaks through delusion 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</a:t>
            </a:r>
            <a:r>
              <a:rPr lang="pt-BR" sz="2800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Rompe el engaño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Helps people see themselves accurately.                      </a:t>
            </a:r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Ayuda </a:t>
            </a:r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que la persona se vea a sí misma acertadamente</a:t>
            </a:r>
            <a:r>
              <a:rPr lang="es-E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3. Identifies problems and hurts from the past that are still affecting them today.                                             </a:t>
            </a:r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Identifica </a:t>
            </a:r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problemas y heridas del pasado que todavía la están afectando hoy.</a:t>
            </a:r>
            <a:endParaRPr lang="en-US" sz="2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iteenchallenge.org              T505.19</a:t>
            </a:r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10/2010</a:t>
            </a:r>
            <a:endParaRPr 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E0102702-4D93-4A81-B305-4312E7CEDC8E}" type="slidenum">
              <a:rPr lang="en-US"/>
              <a:pPr lvl="1">
                <a:defRPr/>
              </a:pPr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15888"/>
            <a:ext cx="8750300" cy="20526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F. Elements of effective counseling </a:t>
            </a:r>
            <a:r>
              <a:rPr lang="pt-BR" sz="3200" i="1" dirty="0"/>
              <a:t>Elementos de consejería eficaz </a:t>
            </a:r>
            <a:endParaRPr lang="en-US" sz="3600" i="1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1188"/>
            <a:ext cx="8713787" cy="4538662"/>
          </a:xfrm>
        </p:spPr>
        <p:txBody>
          <a:bodyPr/>
          <a:lstStyle/>
          <a:p>
            <a:pPr marL="0" indent="0" eaLnBrk="1" hangingPunct="1"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Helps the person take responsibility for own responses—past, present &amp; future.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Ayuda </a:t>
            </a:r>
            <a:r>
              <a:rPr lang="es-E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la persona a tomar responsabilidad de sus propias reacciones—pasadas, presentes y futuras.</a:t>
            </a:r>
            <a:endParaRPr lang="pt-BR" sz="2800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Helps person discover God’s resolution to past hurts and problems.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Ayuda </a:t>
            </a:r>
            <a:r>
              <a:rPr lang="es-E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la persona a descubrir la resolución de Dios para las heridas y los problemas pasados.</a:t>
            </a:r>
            <a:endParaRPr lang="en-US" sz="2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iteenchallenge.org              T505.19</a:t>
            </a:r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10/2010</a:t>
            </a:r>
            <a:endParaRPr 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6FAB378-67BC-4507-9C6E-EDAD1D908C89}" type="slidenum">
              <a:rPr lang="en-US"/>
              <a:pPr lvl="1">
                <a:defRPr/>
              </a:pPr>
              <a:t>16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15888"/>
            <a:ext cx="8750300" cy="20526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F. Elements of effective counseling </a:t>
            </a:r>
            <a:r>
              <a:rPr lang="pt-BR" sz="3200" i="1" dirty="0"/>
              <a:t>Elementos de consejería eficaz </a:t>
            </a:r>
            <a:endParaRPr lang="en-US" sz="3600" i="1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1188"/>
            <a:ext cx="8713787" cy="4538662"/>
          </a:xfrm>
        </p:spPr>
        <p:txBody>
          <a:bodyPr/>
          <a:lstStyle/>
          <a:p>
            <a:pPr marL="0" indent="0" eaLnBrk="1" hangingPunct="1"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Counselor does not make decisions for the person.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</a:t>
            </a:r>
            <a:r>
              <a:rPr lang="es-E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consejero no toma las decisiones por la persona.</a:t>
            </a:r>
            <a:endParaRPr lang="pt-BR" sz="2800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Involves person in community of healing—the body of Christ. James 5:17                                                          </a:t>
            </a:r>
          </a:p>
          <a:p>
            <a:pPr marL="0" indent="0" eaLnBrk="1" hangingPunct="1"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s-E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Involucra a la persona en la comunidad de sanidad—el cuerpo de Cristo.</a:t>
            </a:r>
          </a:p>
          <a:p>
            <a:pPr marL="0" indent="0" eaLnBrk="1" hangingPunct="1"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s-E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Santiago 5:17</a:t>
            </a:r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iteenchallenge.org              T505.19</a:t>
            </a:r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10/2010</a:t>
            </a:r>
            <a:endParaRPr lang="en-US" sz="140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iteenchallenge.org              T505.19</a:t>
            </a:r>
            <a:endParaRPr lang="en-US" sz="14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E164C833-E4F3-40C3-9ED9-590430872DB6}" type="slidenum">
              <a:rPr lang="en-US" smtClean="0"/>
              <a:pPr lvl="1">
                <a:defRPr/>
              </a:pPr>
              <a:t>17</a:t>
            </a:fld>
            <a:endParaRPr lang="en-US">
              <a:latin typeface="+mn-lt"/>
            </a:endParaRPr>
          </a:p>
        </p:txBody>
      </p:sp>
      <p:pic>
        <p:nvPicPr>
          <p:cNvPr id="2970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063" y="1736725"/>
            <a:ext cx="7681912" cy="2547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609600"/>
            <a:ext cx="80803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For more information:                  </a:t>
            </a:r>
            <a:r>
              <a:rPr lang="en-US" i="1" dirty="0" smtClean="0"/>
              <a:t>Para </a:t>
            </a:r>
            <a:r>
              <a:rPr lang="en-US" i="1" dirty="0" err="1"/>
              <a:t>más</a:t>
            </a:r>
            <a:r>
              <a:rPr lang="en-US" i="1" dirty="0"/>
              <a:t> </a:t>
            </a:r>
            <a:r>
              <a:rPr lang="en-US" i="1" dirty="0" err="1"/>
              <a:t>información</a:t>
            </a:r>
            <a:r>
              <a:rPr lang="en-US" i="1" dirty="0"/>
              <a:t> :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276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400" smtClean="0"/>
              <a:t>Global Teen Challenge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smtClean="0"/>
          </a:p>
          <a:p>
            <a:pPr algn="ctr" eaLnBrk="1" hangingPunct="1">
              <a:buFont typeface="Wingdings" pitchFamily="2" charset="2"/>
              <a:buNone/>
            </a:pPr>
            <a:endParaRPr lang="en-US" sz="2400" smtClean="0"/>
          </a:p>
          <a:p>
            <a:pPr algn="ctr" eaLnBrk="1" hangingPunct="1">
              <a:buFont typeface="Wingdings" pitchFamily="2" charset="2"/>
              <a:buNone/>
            </a:pPr>
            <a:endParaRPr lang="en-US" sz="2400" smtClean="0"/>
          </a:p>
          <a:p>
            <a:pPr algn="ctr" eaLnBrk="1" hangingPunct="1">
              <a:buFont typeface="Wingdings" pitchFamily="2" charset="2"/>
              <a:buNone/>
            </a:pPr>
            <a:endParaRPr lang="en-US" sz="24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4400" smtClean="0"/>
              <a:t>www.GlobalTC.org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400" smtClean="0"/>
              <a:t>www.iTeenChallenge.org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4400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10/2010</a:t>
            </a:r>
            <a:endParaRPr lang="en-US" sz="140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3B6F0CD-481B-4E05-9920-AF5690AD2C4F}" type="slidenum">
              <a:rPr lang="en-US"/>
              <a:pPr algn="r" eaLnBrk="1" hangingPunct="1"/>
              <a:t>18</a:t>
            </a:fld>
            <a:endParaRPr lang="en-US"/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iteenchallenge.org              T505.19</a:t>
            </a:r>
            <a:endParaRPr lang="en-US" sz="1400" smtClean="0"/>
          </a:p>
        </p:txBody>
      </p:sp>
      <p:pic>
        <p:nvPicPr>
          <p:cNvPr id="3072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11413"/>
            <a:ext cx="36576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10/2010</a:t>
            </a:r>
            <a:endParaRPr 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CDDD5C3-C16A-4CE2-9A2D-F80AD8AFB5D8}" type="slidenum">
              <a:rPr lang="en-US"/>
              <a:pPr lvl="1">
                <a:defRPr/>
              </a:pPr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0"/>
            <a:ext cx="8605838" cy="1989138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A. The role of the teacher in the PSNC classroom </a:t>
            </a:r>
            <a:r>
              <a:rPr lang="es-ES" sz="3000" i="1" dirty="0"/>
              <a:t>El lugar del maestro en el aula de EPNC </a:t>
            </a:r>
            <a:endParaRPr lang="en-US" sz="3000" i="1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736725"/>
            <a:ext cx="7988300" cy="4683125"/>
          </a:xfrm>
        </p:spPr>
        <p:txBody>
          <a:bodyPr/>
          <a:lstStyle/>
          <a:p>
            <a:pPr marL="0" indent="0" eaLnBrk="1" hangingPunct="1">
              <a:spcAft>
                <a:spcPct val="2500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1. Every interaction with the students in the PSNC classes provides an opportunity to counsel them. </a:t>
            </a:r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Cada interacción con los estudiantes en las clases de EPNC da una oportunidad para aconsejarlos.</a:t>
            </a:r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0" indent="0" eaLnBrk="1" hangingPunct="1">
              <a:spcAft>
                <a:spcPct val="2500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2. The teacher is not just “baby-sitting” watching the students as they do their work.                                  </a:t>
            </a:r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 </a:t>
            </a:r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maestro no sólo está de “niñero” observando a los estudiantes mientras ellos hacen su trabajo.</a:t>
            </a:r>
            <a:endParaRPr lang="en-US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iteenchallenge.org              T505.19</a:t>
            </a:r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10/2010</a:t>
            </a:r>
            <a:endParaRPr 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46A3863-F03A-4712-8956-D87478C27B34}" type="slidenum">
              <a:rPr lang="en-US"/>
              <a:pPr lvl="1">
                <a:defRPr/>
              </a:pPr>
              <a:t>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88913"/>
            <a:ext cx="8353425" cy="226853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B. When does counseling take place in the PSNC classroom?                                                              </a:t>
            </a:r>
            <a:r>
              <a:rPr lang="es-ES" sz="2800" i="1" dirty="0" smtClean="0"/>
              <a:t>¿</a:t>
            </a:r>
            <a:r>
              <a:rPr lang="es-ES" sz="2800" i="1" dirty="0"/>
              <a:t>Cuándo tiene lugar la consejería en el aula de EPNC? </a:t>
            </a:r>
            <a:endParaRPr lang="en-US" sz="2800" i="1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76475"/>
            <a:ext cx="8024812" cy="41433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1. Each student works at his own desk.                             </a:t>
            </a:r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Cada </a:t>
            </a:r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estudiante trabaja en su propio escritorio</a:t>
            </a:r>
            <a:r>
              <a:rPr lang="es-E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--Each student has a flag to put up when they need to talk to the teacher.                                                     </a:t>
            </a: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--</a:t>
            </a:r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Cada estudiante tiene una bandera que levanta cuando necesita hablar con el maestro</a:t>
            </a:r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                         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2. We need to see counseling as much bigger than just a formal “sit down” counseling session.                </a:t>
            </a:r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Es </a:t>
            </a:r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necesario que consideremos la consejería como algo mucho más grande que simplemente una sesión formal de consejería para la que nos sentamos.</a:t>
            </a:r>
            <a:endParaRPr lang="en-US" sz="2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iteenchallenge.org              T505.19</a:t>
            </a:r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10/2010</a:t>
            </a:r>
            <a:endParaRPr 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8C5021A-9C2D-4A53-AA34-EF705ED436D5}" type="slidenum">
              <a:rPr lang="en-US"/>
              <a:pPr lvl="1">
                <a:defRPr/>
              </a:pPr>
              <a:t>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88913"/>
            <a:ext cx="8353425" cy="226853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B. When does counseling take place in the PSNC classroom?                                                              </a:t>
            </a:r>
            <a:r>
              <a:rPr lang="es-ES" sz="2800" i="1" dirty="0" smtClean="0"/>
              <a:t>¿</a:t>
            </a:r>
            <a:r>
              <a:rPr lang="es-ES" sz="2800" i="1" dirty="0"/>
              <a:t>Cuándo tiene lugar la consejería en el aula de EPNC? </a:t>
            </a:r>
            <a:endParaRPr lang="en-US" sz="2800" i="1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76475"/>
            <a:ext cx="8024812" cy="41433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How can we guide them into God’s truth in their lives? —all day long                                            </a:t>
            </a:r>
            <a:r>
              <a:rPr lang="es-E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¿Cómo podemos dirigirlos hacia la verdad de Dios en su vida—todo el día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How can we help them in their personal search for a closer relationship with Jesus?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¿</a:t>
            </a:r>
            <a:r>
              <a:rPr lang="es-E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Cómo podemos ayudarles en su búsqueda personal de una relación más íntima con Jesús?</a:t>
            </a:r>
            <a:endParaRPr lang="en-US" sz="2800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iteenchallenge.org              T505.19</a:t>
            </a:r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10/2010</a:t>
            </a:r>
            <a:endParaRPr 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4A5AB7A-3655-4DCB-8C59-19530F2D22BF}" type="slidenum">
              <a:rPr lang="en-US"/>
              <a:pPr lvl="1">
                <a:defRPr/>
              </a:pPr>
              <a:t>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88913"/>
            <a:ext cx="8353425" cy="226853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B. When does counseling take place in the PSNC classroom?                                                              </a:t>
            </a:r>
            <a:r>
              <a:rPr lang="es-ES" sz="2800" i="1" dirty="0" smtClean="0"/>
              <a:t>¿</a:t>
            </a:r>
            <a:r>
              <a:rPr lang="es-ES" sz="2800" i="1" dirty="0"/>
              <a:t>Cuándo tiene lugar la consejería en el aula de EPNC? </a:t>
            </a:r>
            <a:endParaRPr lang="en-US" sz="2800" i="1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76475"/>
            <a:ext cx="8024812" cy="41433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Remember the 3 Steps to learning                         </a:t>
            </a:r>
            <a:r>
              <a:rPr lang="es-E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Recuerde los 3 Pasos hacia el aprendizaje </a:t>
            </a:r>
            <a:r>
              <a:rPr lang="en-U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Know the facts  </a:t>
            </a:r>
            <a:r>
              <a:rPr lang="en-U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Saber los </a:t>
            </a:r>
            <a:r>
              <a:rPr lang="en-US" sz="28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hechos</a:t>
            </a:r>
            <a:r>
              <a:rPr lang="en-U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2. Relate it to their life </a:t>
            </a:r>
            <a:r>
              <a:rPr lang="pt-BR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Relacionarlo a su vida </a:t>
            </a: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Personal application </a:t>
            </a:r>
            <a:r>
              <a:rPr lang="en-US" sz="28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Aplicación</a:t>
            </a:r>
            <a:r>
              <a:rPr lang="en-U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personal </a:t>
            </a:r>
            <a:endParaRPr lang="en-US" sz="2800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Remember you are a guide, not God</a:t>
            </a:r>
            <a:r>
              <a:rPr lang="en-U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Recuerde </a:t>
            </a:r>
            <a:r>
              <a:rPr lang="es-E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 usted no es Dios, es un guía.</a:t>
            </a:r>
            <a:endParaRPr lang="en-US" sz="2800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iteenchallenge.org              T505.19</a:t>
            </a:r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10/2010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68901360-44A5-4039-9553-57D0E0CEBB40}" type="slidenum">
              <a:rPr lang="en-US"/>
              <a:pPr lvl="1">
                <a:defRPr/>
              </a:pPr>
              <a:t>6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18436" name="Picture 4" descr="DSCF06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iteenchallenge.org              T505.19</a:t>
            </a: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10/2010</a:t>
            </a:r>
            <a:endParaRPr 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D1D85CB-2615-4301-BFE0-2AC3E3F1C830}" type="slidenum">
              <a:rPr lang="en-US"/>
              <a:pPr lvl="1">
                <a:defRPr/>
              </a:pPr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88925"/>
            <a:ext cx="8639175" cy="187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C. How should you interact with the student in the classroom?                                                   </a:t>
            </a:r>
            <a:r>
              <a:rPr lang="es-ES" sz="3000" i="1" dirty="0" smtClean="0"/>
              <a:t>¿</a:t>
            </a:r>
            <a:r>
              <a:rPr lang="es-ES" sz="3000" i="1" dirty="0"/>
              <a:t>Cómo debe interactuar con el estudiante en el aula? </a:t>
            </a:r>
            <a:endParaRPr lang="en-US" sz="3000" i="1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2205038"/>
            <a:ext cx="8785225" cy="3835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1. Get on their eye level, kneel down or pull up a chair. </a:t>
            </a:r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Póngase al nivel de sus ojos, arrodíllese o siéntese en una silla</a:t>
            </a:r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2. Ask questions that allow them to open up.                            </a:t>
            </a:r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Hágale </a:t>
            </a:r>
            <a:r>
              <a:rPr lang="es-E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preguntas y espere que conteste</a:t>
            </a:r>
            <a:r>
              <a:rPr lang="es-E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pt-BR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3.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Listen carefully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</a:t>
            </a:r>
            <a:r>
              <a:rPr lang="en-US" sz="28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Escuche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con </a:t>
            </a:r>
            <a:r>
              <a:rPr lang="en-US" sz="28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atención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2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iteenchallenge.org              T505.19</a:t>
            </a:r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10/2010</a:t>
            </a:r>
            <a:endParaRPr 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7ABDA67D-CC63-459F-A880-076CD0842F35}" type="slidenum">
              <a:rPr lang="en-US"/>
              <a:pPr lvl="1">
                <a:defRPr/>
              </a:pPr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88925"/>
            <a:ext cx="8639175" cy="187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C. How should you interact with the student in the classroom?                                                   </a:t>
            </a:r>
            <a:r>
              <a:rPr lang="es-ES" sz="3000" i="1" dirty="0" smtClean="0"/>
              <a:t>¿</a:t>
            </a:r>
            <a:r>
              <a:rPr lang="es-ES" sz="3000" i="1" dirty="0"/>
              <a:t>Cómo debe interactuar con el estudiante en el aula? </a:t>
            </a:r>
            <a:endParaRPr lang="en-US" sz="3000" i="1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2205038"/>
            <a:ext cx="8785225" cy="3835400"/>
          </a:xfrm>
        </p:spPr>
        <p:txBody>
          <a:bodyPr/>
          <a:lstStyle/>
          <a:p>
            <a:pPr marL="0" indent="0" eaLnBrk="1" hangingPunct="1"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Speak softly—allow limited noise in the classroom          </a:t>
            </a:r>
            <a:r>
              <a:rPr lang="es-E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Hable en voz baja—permita sólo ruido limitado en el aula.</a:t>
            </a:r>
            <a:endParaRPr lang="en-US" sz="2800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If conversation turns to very private issues, you may need to go outside the classroom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 </a:t>
            </a:r>
            <a:r>
              <a:rPr lang="es-E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conversación gira hacia asuntos muy privados, podría ser necesario salir del aula.</a:t>
            </a:r>
            <a:endParaRPr lang="en-US" sz="24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iteenchallenge.org              T505.19</a:t>
            </a:r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10/2010</a:t>
            </a:r>
            <a:endParaRPr 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A2F0998D-86FB-4E1B-A963-C58D2A394F84}" type="slidenum">
              <a:rPr lang="en-US"/>
              <a:pPr lvl="1">
                <a:defRPr/>
              </a:pPr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15888"/>
            <a:ext cx="8462962" cy="23415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D. </a:t>
            </a:r>
            <a:r>
              <a:rPr lang="en-US" sz="2800" dirty="0" smtClean="0"/>
              <a:t>What am I attempting to accomplish in the counseling?                                                         </a:t>
            </a:r>
            <a:r>
              <a:rPr lang="es-ES" sz="2800" i="1" dirty="0" smtClean="0"/>
              <a:t>¿</a:t>
            </a:r>
            <a:r>
              <a:rPr lang="es-ES" sz="2800" i="1" dirty="0"/>
              <a:t>Qué es lo que estoy tratando de lograr con la consejería? </a:t>
            </a:r>
            <a:endParaRPr lang="en-US" sz="2800" i="1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41550"/>
            <a:ext cx="8677275" cy="4178300"/>
          </a:xfrm>
        </p:spPr>
        <p:txBody>
          <a:bodyPr/>
          <a:lstStyle/>
          <a:p>
            <a:pPr marL="0" indent="0" eaLnBrk="1" hangingPunct="1">
              <a:spcAft>
                <a:spcPct val="25000"/>
              </a:spcAft>
              <a:buFont typeface="Wingdings" pitchFamily="2" charset="2"/>
              <a:buNone/>
              <a:defRPr/>
            </a:pPr>
            <a:r>
              <a:rPr lang="en-US" sz="27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1. I want to point them to Jesus as their real Source of help.                                                                            </a:t>
            </a:r>
            <a:r>
              <a:rPr lang="es-ES" sz="27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Quiero </a:t>
            </a:r>
            <a:r>
              <a:rPr lang="es-ES" sz="27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señalarles a Jesús como su verdadera fuente de ayuda</a:t>
            </a:r>
            <a:r>
              <a:rPr lang="es-ES" sz="27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27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spcAft>
                <a:spcPct val="25000"/>
              </a:spcAft>
              <a:buFont typeface="Wingdings" pitchFamily="2" charset="2"/>
              <a:buNone/>
              <a:defRPr/>
            </a:pPr>
            <a:r>
              <a:rPr lang="en-US" sz="27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2. Don’t push for them to give you the “right answers.” </a:t>
            </a:r>
            <a:r>
              <a:rPr lang="es-ES" sz="27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 quiero presionarlos para que den las “respuestas correctas”. </a:t>
            </a:r>
            <a:endParaRPr lang="en-US" sz="27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7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3. Help them move toward personal application of God’s truths.                                                                                    </a:t>
            </a:r>
            <a:r>
              <a:rPr lang="es-ES" sz="27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Quiero </a:t>
            </a:r>
            <a:r>
              <a:rPr lang="es-ES" sz="27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ayudarles a progresar hacia la aplicación personal de las verdades de Dios.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s-ES" sz="27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7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iteenchallenge.org              T505.19</a:t>
            </a:r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c6277e475342a88f9359975c1e8cba7887de4"/>
</p:tagLst>
</file>

<file path=ppt/theme/theme1.xml><?xml version="1.0" encoding="utf-8"?>
<a:theme xmlns:a="http://schemas.openxmlformats.org/drawingml/2006/main" name="Training">
  <a:themeElements>
    <a:clrScheme name="Training 6">
      <a:dk1>
        <a:srgbClr val="000000"/>
      </a:dk1>
      <a:lt1>
        <a:srgbClr val="FFFFFF"/>
      </a:lt1>
      <a:dk2>
        <a:srgbClr val="993300"/>
      </a:dk2>
      <a:lt2>
        <a:srgbClr val="FFCC66"/>
      </a:lt2>
      <a:accent1>
        <a:srgbClr val="FF6633"/>
      </a:accent1>
      <a:accent2>
        <a:srgbClr val="FFFF00"/>
      </a:accent2>
      <a:accent3>
        <a:srgbClr val="CAADAA"/>
      </a:accent3>
      <a:accent4>
        <a:srgbClr val="DADADA"/>
      </a:accent4>
      <a:accent5>
        <a:srgbClr val="FFB8AD"/>
      </a:accent5>
      <a:accent6>
        <a:srgbClr val="E7E700"/>
      </a:accent6>
      <a:hlink>
        <a:srgbClr val="FFFFFF"/>
      </a:hlink>
      <a:folHlink>
        <a:srgbClr val="CC6600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6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FFFFFF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909</TotalTime>
  <Words>1208</Words>
  <Application>Microsoft Office PowerPoint</Application>
  <PresentationFormat>On-screen Show (4:3)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Times New Roman</vt:lpstr>
      <vt:lpstr>Arial</vt:lpstr>
      <vt:lpstr>Wingdings</vt:lpstr>
      <vt:lpstr>Training</vt:lpstr>
      <vt:lpstr>Counseling in the PSNC Classes La consejería en las clases de EPNC </vt:lpstr>
      <vt:lpstr>A. The role of the teacher in the PSNC classroom El lugar del maestro en el aula de EPNC </vt:lpstr>
      <vt:lpstr>B. When does counseling take place in the PSNC classroom?                                                              ¿Cuándo tiene lugar la consejería en el aula de EPNC? </vt:lpstr>
      <vt:lpstr>B. When does counseling take place in the PSNC classroom?                                                              ¿Cuándo tiene lugar la consejería en el aula de EPNC? </vt:lpstr>
      <vt:lpstr>B. When does counseling take place in the PSNC classroom?                                                              ¿Cuándo tiene lugar la consejería en el aula de EPNC? </vt:lpstr>
      <vt:lpstr>PowerPoint Presentation</vt:lpstr>
      <vt:lpstr>C. How should you interact with the student in the classroom?                                                   ¿Cómo debe interactuar con el estudiante en el aula? </vt:lpstr>
      <vt:lpstr>C. How should you interact with the student in the classroom?                                                   ¿Cómo debe interactuar con el estudiante en el aula? </vt:lpstr>
      <vt:lpstr>D. What am I attempting to accomplish in the counseling?                                                         ¿Qué es lo que estoy tratando de lograr con la consejería? </vt:lpstr>
      <vt:lpstr>E. Documenting your counseling in the   PSNC classes                                Documente su consejería en las clases de EPNC </vt:lpstr>
      <vt:lpstr>E. Documenting your counseling in the   PSNC classes                                Documente su consejería en las clases de EPNC </vt:lpstr>
      <vt:lpstr>E. Documenting your counseling in the   PSNC classes                                Documente su consejería en las clases de EPNC </vt:lpstr>
      <vt:lpstr>E. Documenting your counseling in the   PSNC classes                                Documente su consejería en las clases de EPNC </vt:lpstr>
      <vt:lpstr>F. Elements of effective counseling Elementos de consejería eficaz </vt:lpstr>
      <vt:lpstr>F. Elements of effective counseling Elementos de consejería eficaz </vt:lpstr>
      <vt:lpstr>F. Elements of effective counseling Elementos de consejería eficaz </vt:lpstr>
      <vt:lpstr>PowerPoint Presentation</vt:lpstr>
      <vt:lpstr>For more information:                  Para más información 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Gregg</dc:creator>
  <cp:lastModifiedBy>Gregg</cp:lastModifiedBy>
  <cp:revision>52</cp:revision>
  <cp:lastPrinted>1601-01-01T00:00:00Z</cp:lastPrinted>
  <dcterms:created xsi:type="dcterms:W3CDTF">1601-01-01T00:00:00Z</dcterms:created>
  <dcterms:modified xsi:type="dcterms:W3CDTF">2013-04-03T15:41:47Z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