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2" r:id="rId6"/>
    <p:sldId id="260" r:id="rId7"/>
    <p:sldId id="270" r:id="rId8"/>
    <p:sldId id="269" r:id="rId9"/>
    <p:sldId id="268" r:id="rId10"/>
    <p:sldId id="267" r:id="rId11"/>
    <p:sldId id="261" r:id="rId12"/>
    <p:sldId id="262" r:id="rId13"/>
    <p:sldId id="263" r:id="rId14"/>
    <p:sldId id="265" r:id="rId15"/>
    <p:sldId id="264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5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8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DC567-1959-4B84-932D-15003EFEE10F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C4789-27CE-4D73-B583-EFF8A0D7E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7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2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1"/>
            <a:ext cx="533400" cy="365125"/>
          </a:xfrm>
        </p:spPr>
        <p:txBody>
          <a:bodyPr/>
          <a:lstStyle/>
          <a:p>
            <a:fld id="{65460337-05D4-4374-91EC-60620DCAE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4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1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Addiction Basics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1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5460337-05D4-4374-91EC-60620DCAE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" y="990600"/>
            <a:ext cx="8229600" cy="2167128"/>
          </a:xfrm>
        </p:spPr>
        <p:txBody>
          <a:bodyPr/>
          <a:lstStyle/>
          <a:p>
            <a:r>
              <a:rPr lang="ru-RU" dirty="0" smtClean="0"/>
              <a:t>ОСНОВЫ ЗАВИСИМОСТИ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By Dave Batty</a:t>
            </a:r>
            <a:endParaRPr lang="en-US" sz="2800" dirty="0"/>
          </a:p>
        </p:txBody>
      </p:sp>
      <p:pic>
        <p:nvPicPr>
          <p:cNvPr id="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231133"/>
            <a:ext cx="3505200" cy="260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429000" y="4038601"/>
            <a:ext cx="518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Teen Challenge Staff Training Course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T507.02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iTeenChallenge.org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70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4.	</a:t>
            </a:r>
            <a:r>
              <a:rPr lang="en-US" dirty="0">
                <a:effectLst/>
              </a:rPr>
              <a:t> 4 </a:t>
            </a:r>
            <a:r>
              <a:rPr lang="ru-RU" dirty="0">
                <a:effectLst/>
              </a:rPr>
              <a:t>стадии зависимости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79637"/>
            <a:ext cx="7467600" cy="4678363"/>
          </a:xfrm>
        </p:spPr>
        <p:txBody>
          <a:bodyPr>
            <a:normAutofit/>
          </a:bodyPr>
          <a:lstStyle/>
          <a:p>
            <a:pPr marL="870966" lvl="1" indent="-514350">
              <a:buFont typeface="+mj-lt"/>
              <a:buAutoNum type="alphaUcPeriod"/>
            </a:pPr>
            <a:r>
              <a:rPr lang="ru-RU" sz="2800" dirty="0"/>
              <a:t>Эксперимент</a:t>
            </a:r>
          </a:p>
          <a:p>
            <a:pPr marL="870966" lvl="1" indent="-514350">
              <a:buFont typeface="+mj-lt"/>
              <a:buAutoNum type="alphaUcPeriod"/>
            </a:pPr>
            <a:r>
              <a:rPr lang="ru-RU" sz="2800" dirty="0" smtClean="0"/>
              <a:t>Социальное использование</a:t>
            </a:r>
            <a:r>
              <a:rPr lang="en-US" sz="3200" dirty="0"/>
              <a:t> </a:t>
            </a:r>
            <a:endParaRPr lang="ru-RU" sz="3200" dirty="0"/>
          </a:p>
          <a:p>
            <a:pPr marL="870966" lvl="1" indent="-514350">
              <a:buFont typeface="+mj-lt"/>
              <a:buAutoNum type="alphaUcPeriod"/>
            </a:pPr>
            <a:r>
              <a:rPr lang="ru-RU" sz="2800" dirty="0"/>
              <a:t>Злоупотребление (ежедневное применение</a:t>
            </a:r>
            <a:r>
              <a:rPr lang="ru-RU" sz="2800" dirty="0" smtClean="0"/>
              <a:t>)</a:t>
            </a:r>
            <a:r>
              <a:rPr lang="ru-RU" sz="3200" dirty="0"/>
              <a:t> </a:t>
            </a:r>
          </a:p>
          <a:p>
            <a:pPr marL="870966" lvl="1" indent="-514350">
              <a:buFont typeface="+mj-lt"/>
              <a:buAutoNum type="alphaUcPeriod"/>
            </a:pPr>
            <a:r>
              <a:rPr lang="ru-RU" sz="2800" dirty="0"/>
              <a:t>Принимает, чтобы чувствовать себя </a:t>
            </a:r>
            <a:r>
              <a:rPr lang="ru-RU" sz="2800" dirty="0" smtClean="0"/>
              <a:t>нормально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	</a:t>
            </a:r>
            <a:r>
              <a:rPr lang="ru-RU" dirty="0">
                <a:effectLst/>
              </a:rPr>
              <a:t>Зависимость – это смерть в рассрочку </a:t>
            </a:r>
            <a:endParaRPr lang="en-US" dirty="0"/>
          </a:p>
        </p:txBody>
      </p:sp>
      <p:pic>
        <p:nvPicPr>
          <p:cNvPr id="3" name="Picture 2" descr="grave B&amp;W-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3956" y="2364739"/>
            <a:ext cx="4831645" cy="421762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6.	</a:t>
            </a:r>
            <a:r>
              <a:rPr lang="ru-RU" dirty="0"/>
              <a:t>Каков процесс реальных изменений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667000"/>
            <a:ext cx="2057400" cy="137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зависимый</a:t>
            </a:r>
            <a:endParaRPr lang="en-US" sz="22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81200" y="2514600"/>
            <a:ext cx="2895600" cy="1422400"/>
          </a:xfrm>
          <a:prstGeom prst="rect">
            <a:avLst/>
          </a:prstGeom>
        </p:spPr>
        <p:txBody>
          <a:bodyPr vert="horz" lIns="91440">
            <a:normAutofit fontScale="92500" lnSpcReduction="10000"/>
          </a:bodyPr>
          <a:lstStyle/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&gt;&gt;     </a:t>
            </a:r>
            <a:r>
              <a:rPr lang="ru-RU" sz="3600" dirty="0"/>
              <a:t>бывший зависимый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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81600" y="2514600"/>
            <a:ext cx="3810000" cy="1320800"/>
          </a:xfrm>
          <a:prstGeom prst="rect">
            <a:avLst/>
          </a:prstGeom>
        </p:spPr>
        <p:txBody>
          <a:bodyPr vert="horz" lIns="91440">
            <a:normAutofit fontScale="92500"/>
          </a:bodyPr>
          <a:lstStyle/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&gt;&gt;     </a:t>
            </a:r>
            <a:r>
              <a:rPr lang="ru-RU" sz="3600" dirty="0"/>
              <a:t>не зависимый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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4292600"/>
            <a:ext cx="8229600" cy="1676400"/>
          </a:xfrm>
          <a:prstGeom prst="rect">
            <a:avLst/>
          </a:prstGeom>
        </p:spPr>
        <p:txBody>
          <a:bodyPr vert="horz" lIns="91440">
            <a:normAutofit fontScale="85000" lnSpcReduction="20000"/>
          </a:bodyPr>
          <a:lstStyle/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ru-RU" sz="3600" dirty="0"/>
              <a:t>Для реальных изменений необходимо преобразовать всю свою жизнь, а не только бросить наркотики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981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7.	</a:t>
            </a:r>
            <a:r>
              <a:rPr lang="ru-RU" dirty="0"/>
              <a:t>Каковы ключи для преодоления зависимости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398963"/>
          </a:xfrm>
        </p:spPr>
        <p:txBody>
          <a:bodyPr>
            <a:normAutofit/>
          </a:bodyPr>
          <a:lstStyle/>
          <a:p>
            <a:pPr marL="1099566" lvl="1" indent="-742950">
              <a:buFont typeface="+mj-lt"/>
              <a:buAutoNum type="alphaUcPeriod"/>
            </a:pPr>
            <a:r>
              <a:rPr lang="ru-RU" sz="3800" u="sng" dirty="0">
                <a:solidFill>
                  <a:schemeClr val="tx2">
                    <a:lumMod val="50000"/>
                  </a:schemeClr>
                </a:solidFill>
              </a:rPr>
              <a:t>Взаимоотношения</a:t>
            </a:r>
            <a:r>
              <a:rPr lang="ru-RU" sz="2800" dirty="0"/>
              <a:t> с </a:t>
            </a:r>
            <a:r>
              <a:rPr lang="ru-RU" sz="2800" dirty="0" smtClean="0"/>
              <a:t>Иисусом</a:t>
            </a:r>
            <a:r>
              <a:rPr lang="en-US" sz="3200" dirty="0"/>
              <a:t> </a:t>
            </a:r>
            <a:endParaRPr lang="ru-RU" sz="3200" dirty="0"/>
          </a:p>
          <a:p>
            <a:pPr marL="1099566" lvl="1" indent="-742950">
              <a:buFont typeface="+mj-lt"/>
              <a:buAutoNum type="alphaUcPeriod"/>
            </a:pPr>
            <a:r>
              <a:rPr lang="ru-RU" sz="3800" u="sng" dirty="0">
                <a:solidFill>
                  <a:schemeClr val="tx2">
                    <a:lumMod val="50000"/>
                  </a:schemeClr>
                </a:solidFill>
              </a:rPr>
              <a:t>Обновление</a:t>
            </a:r>
            <a:r>
              <a:rPr lang="ru-RU" sz="2800" dirty="0"/>
              <a:t> </a:t>
            </a:r>
            <a:r>
              <a:rPr lang="ru-RU" sz="2800" dirty="0" smtClean="0"/>
              <a:t>разума</a:t>
            </a:r>
            <a:endParaRPr lang="ru-RU" sz="3200" dirty="0"/>
          </a:p>
          <a:p>
            <a:pPr marL="870966" lvl="1" indent="-514350">
              <a:buFont typeface="+mj-lt"/>
              <a:buAutoNum type="alphaUcPeriod"/>
            </a:pPr>
            <a:r>
              <a:rPr lang="ru-RU" sz="2800" dirty="0"/>
              <a:t>Отложить </a:t>
            </a:r>
            <a:r>
              <a:rPr lang="ru-RU" sz="3800" u="sng" dirty="0">
                <a:solidFill>
                  <a:schemeClr val="tx2">
                    <a:lumMod val="50000"/>
                  </a:schemeClr>
                </a:solidFill>
              </a:rPr>
              <a:t>старое</a:t>
            </a:r>
            <a:r>
              <a:rPr lang="ru-RU" sz="2800" dirty="0"/>
              <a:t> и облечься в </a:t>
            </a:r>
            <a:r>
              <a:rPr lang="ru-RU" sz="3800" u="sng" dirty="0">
                <a:solidFill>
                  <a:schemeClr val="tx2">
                    <a:lumMod val="50000"/>
                  </a:schemeClr>
                </a:solidFill>
              </a:rPr>
              <a:t>новый </a:t>
            </a:r>
            <a:r>
              <a:rPr lang="ru-RU" sz="2800" dirty="0"/>
              <a:t>образ жизни</a:t>
            </a:r>
          </a:p>
          <a:p>
            <a:endParaRPr lang="en-US" sz="32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981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7.	</a:t>
            </a:r>
            <a:r>
              <a:rPr lang="ru-RU" dirty="0"/>
              <a:t> Каковы ключи для преодоления зависимости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87637"/>
            <a:ext cx="8229600" cy="3078163"/>
          </a:xfrm>
        </p:spPr>
        <p:txBody>
          <a:bodyPr>
            <a:normAutofit fontScale="92500" lnSpcReduction="10000"/>
          </a:bodyPr>
          <a:lstStyle/>
          <a:p>
            <a:pPr marL="742950" lvl="1" indent="-742950">
              <a:buClr>
                <a:schemeClr val="accent1"/>
              </a:buClr>
              <a:buSzPct val="70000"/>
              <a:buFont typeface="+mj-lt"/>
              <a:buAutoNum type="alphaUcPeriod" startAt="4"/>
            </a:pPr>
            <a:r>
              <a:rPr lang="ru-RU" sz="3700" u="sng" dirty="0">
                <a:solidFill>
                  <a:schemeClr val="tx2">
                    <a:lumMod val="50000"/>
                  </a:schemeClr>
                </a:solidFill>
              </a:rPr>
              <a:t>Зависимость от Бога </a:t>
            </a:r>
            <a:r>
              <a:rPr lang="ru-RU" sz="4000" dirty="0"/>
              <a:t>– это процесс постоянно возрастающей потребности в </a:t>
            </a:r>
            <a:r>
              <a:rPr lang="ru-RU" sz="3700" u="sng" dirty="0">
                <a:solidFill>
                  <a:schemeClr val="tx2">
                    <a:lumMod val="50000"/>
                  </a:schemeClr>
                </a:solidFill>
              </a:rPr>
              <a:t>Боге</a:t>
            </a:r>
            <a:r>
              <a:rPr lang="ru-RU" sz="4000" dirty="0"/>
              <a:t> для восполнения повседневных </a:t>
            </a:r>
            <a:r>
              <a:rPr lang="ru-RU" sz="4000" dirty="0" smtClean="0"/>
              <a:t>нужд</a:t>
            </a:r>
            <a:r>
              <a:rPr lang="en-US" sz="3800" dirty="0" smtClean="0"/>
              <a:t>.</a:t>
            </a:r>
          </a:p>
          <a:p>
            <a:pPr>
              <a:buNone/>
            </a:pPr>
            <a:endParaRPr lang="en-US" sz="3200" dirty="0" smtClean="0"/>
          </a:p>
          <a:p>
            <a:endParaRPr lang="en-US" sz="32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8.	</a:t>
            </a:r>
            <a:r>
              <a:rPr lang="ru-RU" dirty="0" smtClean="0"/>
              <a:t>Вопросы для обсуждения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622800"/>
          </a:xfrm>
        </p:spPr>
        <p:txBody>
          <a:bodyPr/>
          <a:lstStyle/>
          <a:p>
            <a:pPr algn="ctr"/>
            <a:r>
              <a:rPr lang="en-US" dirty="0" smtClean="0"/>
              <a:t>www.Globaltc.org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www.iTeenChallenge.org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1.	</a:t>
            </a:r>
            <a:r>
              <a:rPr lang="ru-RU" dirty="0">
                <a:effectLst/>
              </a:rPr>
              <a:t>История освобождения от зависимостей</a:t>
            </a:r>
            <a:r>
              <a:rPr lang="en-US" dirty="0">
                <a:effectLst/>
              </a:rPr>
              <a:t> </a:t>
            </a:r>
            <a:r>
              <a:rPr lang="ru-RU" dirty="0" smtClean="0">
                <a:effectLst/>
              </a:rPr>
              <a:t>в </a:t>
            </a:r>
            <a:r>
              <a:rPr lang="en-US" dirty="0" smtClean="0">
                <a:effectLst/>
              </a:rPr>
              <a:t>«</a:t>
            </a:r>
            <a:r>
              <a:rPr lang="ru-RU" dirty="0">
                <a:effectLst/>
              </a:rPr>
              <a:t>Тин </a:t>
            </a:r>
            <a:r>
              <a:rPr lang="ru-RU" dirty="0" err="1">
                <a:effectLst/>
              </a:rPr>
              <a:t>Челлендж</a:t>
            </a:r>
            <a:r>
              <a:rPr lang="en-US" dirty="0" smtClean="0">
                <a:effectLst/>
              </a:rPr>
              <a:t>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79837"/>
          </a:xfrm>
        </p:spPr>
        <p:txBody>
          <a:bodyPr/>
          <a:lstStyle/>
          <a:p>
            <a:pPr>
              <a:spcAft>
                <a:spcPts val="1500"/>
              </a:spcAft>
            </a:pPr>
            <a:r>
              <a:rPr lang="ru-RU" sz="3200" dirty="0"/>
              <a:t>Лечение наркомании</a:t>
            </a:r>
            <a:r>
              <a:rPr lang="en-US" sz="3200" dirty="0"/>
              <a:t> 50 </a:t>
            </a:r>
            <a:r>
              <a:rPr lang="ru-RU" sz="3200" dirty="0"/>
              <a:t>лет назад</a:t>
            </a:r>
            <a:r>
              <a:rPr lang="en-US" sz="3200" dirty="0"/>
              <a:t>, </a:t>
            </a:r>
            <a:r>
              <a:rPr lang="ru-RU" sz="3200" dirty="0"/>
              <a:t>когда начался ТЧ</a:t>
            </a:r>
            <a:r>
              <a:rPr lang="en-US" sz="3200" dirty="0"/>
              <a:t> – </a:t>
            </a:r>
            <a:r>
              <a:rPr lang="ru-RU" sz="3200" dirty="0"/>
              <a:t>надежды на излечение практически нет</a:t>
            </a:r>
            <a:endParaRPr lang="en-US" sz="3200" dirty="0" smtClean="0"/>
          </a:p>
          <a:p>
            <a:pPr marL="320040" lvl="1" indent="-320040"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ru-RU" sz="3200" dirty="0"/>
              <a:t>Решение проблемы, основанное на вере, не принимается профессионалами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	</a:t>
            </a:r>
            <a:r>
              <a:rPr lang="ru-RU" dirty="0">
                <a:effectLst/>
              </a:rPr>
              <a:t>Определение зависимости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1800"/>
            <a:ext cx="8229600" cy="4876800"/>
          </a:xfrm>
        </p:spPr>
        <p:txBody>
          <a:bodyPr>
            <a:normAutofit/>
          </a:bodyPr>
          <a:lstStyle/>
          <a:p>
            <a:pPr marL="320040" lvl="1" indent="-320040">
              <a:lnSpc>
                <a:spcPct val="110000"/>
              </a:lnSpc>
              <a:spcAft>
                <a:spcPts val="1500"/>
              </a:spcAft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ru-RU" sz="3200" u="sng" dirty="0">
                <a:solidFill>
                  <a:schemeClr val="tx2">
                    <a:lumMod val="50000"/>
                  </a:schemeClr>
                </a:solidFill>
              </a:rPr>
              <a:t>Химическая </a:t>
            </a:r>
            <a:r>
              <a:rPr lang="ru-RU" sz="3200" u="sng" dirty="0" smtClean="0">
                <a:solidFill>
                  <a:schemeClr val="tx2">
                    <a:lumMod val="50000"/>
                  </a:schemeClr>
                </a:solidFill>
              </a:rPr>
              <a:t>зависимость </a:t>
            </a:r>
            <a:r>
              <a:rPr lang="en-US" sz="3200" dirty="0" smtClean="0"/>
              <a:t>– </a:t>
            </a:r>
            <a:r>
              <a:rPr lang="ru-RU" sz="3200" dirty="0"/>
              <a:t>это процесс постоянно возрастающей потребности в </a:t>
            </a:r>
            <a:r>
              <a:rPr lang="ru-RU" sz="3200" u="sng" dirty="0">
                <a:solidFill>
                  <a:schemeClr val="tx2">
                    <a:lumMod val="50000"/>
                  </a:schemeClr>
                </a:solidFill>
              </a:rPr>
              <a:t>химических веществах </a:t>
            </a:r>
            <a:r>
              <a:rPr lang="ru-RU" sz="3200" dirty="0"/>
              <a:t>для восполнения повседневных нужд</a:t>
            </a:r>
            <a:r>
              <a:rPr lang="en-US" sz="3200" dirty="0"/>
              <a:t> </a:t>
            </a:r>
            <a:endParaRPr lang="ru-RU" sz="3200" dirty="0" smtClean="0"/>
          </a:p>
          <a:p>
            <a:pPr marL="0" lvl="1" indent="0" algn="r">
              <a:lnSpc>
                <a:spcPct val="110000"/>
              </a:lnSpc>
              <a:spcAft>
                <a:spcPts val="1500"/>
              </a:spcAft>
              <a:buClr>
                <a:schemeClr val="accent1"/>
              </a:buClr>
              <a:buSzPct val="70000"/>
              <a:buNone/>
            </a:pPr>
            <a:r>
              <a:rPr lang="en-US" sz="2400" dirty="0" smtClean="0"/>
              <a:t>– </a:t>
            </a:r>
            <a:r>
              <a:rPr lang="ru-RU" sz="2400" dirty="0"/>
              <a:t>Джеффри </a:t>
            </a:r>
            <a:r>
              <a:rPr lang="ru-RU" sz="2400" dirty="0" err="1"/>
              <a:t>ВанВондеран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	</a:t>
            </a:r>
            <a:endParaRPr lang="en-US" sz="2400" dirty="0" smtClean="0"/>
          </a:p>
          <a:p>
            <a:pPr marL="320040" lvl="1" indent="-320040"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ru-RU" sz="2800" dirty="0"/>
              <a:t>«Ничто не должно обладать мною»</a:t>
            </a:r>
            <a:r>
              <a:rPr lang="en-US" sz="3200" dirty="0" smtClean="0"/>
              <a:t>  </a:t>
            </a:r>
            <a:br>
              <a:rPr lang="en-US" sz="3200" dirty="0" smtClean="0"/>
            </a:br>
            <a:r>
              <a:rPr lang="en-US" sz="3200" dirty="0" smtClean="0"/>
              <a:t>					</a:t>
            </a:r>
            <a:r>
              <a:rPr lang="en-US" sz="2400" dirty="0" smtClean="0"/>
              <a:t>1 </a:t>
            </a:r>
            <a:r>
              <a:rPr lang="ru-RU" sz="2400" dirty="0" smtClean="0"/>
              <a:t>Коринфянам</a:t>
            </a:r>
            <a:r>
              <a:rPr lang="en-US" sz="2400" dirty="0" smtClean="0"/>
              <a:t> 6:12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2540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3.	</a:t>
            </a:r>
            <a:r>
              <a:rPr lang="ru-RU" dirty="0">
                <a:effectLst/>
              </a:rPr>
              <a:t>Проблемы, контролирующие жизнь – не только наркотическая зависимость – приносят </a:t>
            </a:r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</a:rPr>
              <a:t>урон</a:t>
            </a:r>
            <a:endParaRPr lang="en-US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16200"/>
            <a:ext cx="8229600" cy="4241800"/>
          </a:xfrm>
        </p:spPr>
        <p:txBody>
          <a:bodyPr>
            <a:normAutofit/>
          </a:bodyPr>
          <a:lstStyle/>
          <a:p>
            <a:pPr marL="870966" lvl="1" indent="-514350">
              <a:buFont typeface="+mj-lt"/>
              <a:buAutoNum type="alphaUcPeriod"/>
            </a:pPr>
            <a:r>
              <a:rPr lang="ru-RU" sz="2800" dirty="0"/>
              <a:t>Ложные убеждения</a:t>
            </a:r>
            <a:r>
              <a:rPr lang="en-US" sz="2800" dirty="0"/>
              <a:t>/</a:t>
            </a:r>
            <a:r>
              <a:rPr lang="ru-RU" sz="2800" dirty="0"/>
              <a:t>заблуждение</a:t>
            </a:r>
            <a:r>
              <a:rPr lang="en-US" sz="2800" dirty="0"/>
              <a:t>/</a:t>
            </a:r>
            <a:r>
              <a:rPr lang="ru-RU" sz="2800" dirty="0" smtClean="0"/>
              <a:t>отрицание</a:t>
            </a:r>
            <a:endParaRPr lang="ru-RU" sz="3200" dirty="0"/>
          </a:p>
          <a:p>
            <a:pPr marL="870966" lvl="1" indent="-514350">
              <a:buFont typeface="+mj-lt"/>
              <a:buAutoNum type="alphaUcPeriod"/>
            </a:pPr>
            <a:r>
              <a:rPr lang="ru-RU" sz="2800" dirty="0"/>
              <a:t>Параллельные </a:t>
            </a:r>
            <a:r>
              <a:rPr lang="ru-RU" sz="2800" dirty="0" smtClean="0"/>
              <a:t>зависимости</a:t>
            </a:r>
            <a:endParaRPr lang="ru-RU" sz="3200" dirty="0"/>
          </a:p>
          <a:p>
            <a:pPr marL="870966" lvl="1" indent="-514350">
              <a:buFont typeface="+mj-lt"/>
              <a:buAutoNum type="alphaUcPeriod"/>
            </a:pPr>
            <a:r>
              <a:rPr lang="ru-RU" sz="2800" dirty="0"/>
              <a:t>Симптомы в противовес корня проблемы</a:t>
            </a:r>
          </a:p>
          <a:p>
            <a:pPr marL="870966" lvl="1" indent="-514350">
              <a:buFont typeface="+mj-lt"/>
              <a:buAutoNum type="alphaUcPeriod"/>
            </a:pPr>
            <a:r>
              <a:rPr lang="ru-RU" sz="3000" b="1" u="sng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Глубокий урон </a:t>
            </a:r>
            <a:r>
              <a:rPr lang="ru-RU" sz="2800" dirty="0"/>
              <a:t>из-за насилия и пренебрежения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2600"/>
            <a:ext cx="8229600" cy="1016000"/>
          </a:xfrm>
        </p:spPr>
        <p:txBody>
          <a:bodyPr>
            <a:normAutofit/>
          </a:bodyPr>
          <a:lstStyle/>
          <a:p>
            <a:r>
              <a:rPr lang="ru-RU" sz="3600" dirty="0">
                <a:effectLst/>
              </a:rPr>
              <a:t>Как человек попадает в зависимость</a:t>
            </a:r>
            <a:r>
              <a:rPr lang="en-US" sz="4000" b="1" dirty="0" smtClean="0">
                <a:solidFill>
                  <a:schemeClr val="tx2">
                    <a:lumMod val="90000"/>
                  </a:schemeClr>
                </a:solidFill>
              </a:rPr>
              <a:t>?</a:t>
            </a:r>
            <a:endParaRPr lang="en-US" sz="4000" b="1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24580" name="Picture 4" descr="Painter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1" y="1701800"/>
            <a:ext cx="4921541" cy="5181600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70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4.	</a:t>
            </a:r>
            <a:r>
              <a:rPr lang="en-US" dirty="0">
                <a:effectLst/>
              </a:rPr>
              <a:t>4 </a:t>
            </a:r>
            <a:r>
              <a:rPr lang="ru-RU" dirty="0">
                <a:effectLst/>
              </a:rPr>
              <a:t>стадии зависимости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79637"/>
            <a:ext cx="7772400" cy="1046163"/>
          </a:xfrm>
        </p:spPr>
        <p:txBody>
          <a:bodyPr>
            <a:normAutofit/>
          </a:bodyPr>
          <a:lstStyle/>
          <a:p>
            <a:pPr marL="514350" lvl="1" indent="-514350">
              <a:spcAft>
                <a:spcPts val="1500"/>
              </a:spcAft>
              <a:buClr>
                <a:schemeClr val="accent1"/>
              </a:buClr>
              <a:buSzPct val="70000"/>
              <a:buFont typeface="+mj-lt"/>
              <a:buAutoNum type="alphaUcPeriod"/>
            </a:pPr>
            <a:r>
              <a:rPr lang="ru-RU" sz="3200" dirty="0"/>
              <a:t>Эксперимент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3733800"/>
            <a:ext cx="5486400" cy="21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14400" y="4648200"/>
            <a:ext cx="5486400" cy="21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0" y="5562600"/>
            <a:ext cx="5486400" cy="21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24600" y="3022600"/>
            <a:ext cx="266700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/>
              <a:t>Кайф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ru-RU" sz="2200" dirty="0" smtClean="0"/>
              <a:t>Обычное состояние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ru-RU" sz="3200" dirty="0" smtClean="0"/>
              <a:t>Депрессия</a:t>
            </a:r>
            <a:endParaRPr lang="en-US" sz="3200" dirty="0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2324100" y="4076700"/>
            <a:ext cx="9144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V="1">
            <a:off x="2514600" y="4114800"/>
            <a:ext cx="9144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70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4.	</a:t>
            </a:r>
            <a:r>
              <a:rPr lang="en-US" dirty="0">
                <a:effectLst/>
              </a:rPr>
              <a:t> 4 </a:t>
            </a:r>
            <a:r>
              <a:rPr lang="ru-RU" dirty="0">
                <a:effectLst/>
              </a:rPr>
              <a:t>стадии зависимости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79637"/>
            <a:ext cx="7772400" cy="1147763"/>
          </a:xfrm>
        </p:spPr>
        <p:txBody>
          <a:bodyPr>
            <a:normAutofit/>
          </a:bodyPr>
          <a:lstStyle/>
          <a:p>
            <a:pPr marL="514350" lvl="1" indent="-514350">
              <a:spcAft>
                <a:spcPts val="1500"/>
              </a:spcAft>
              <a:buClr>
                <a:schemeClr val="accent1"/>
              </a:buClr>
              <a:buSzPct val="70000"/>
              <a:buFont typeface="+mj-lt"/>
              <a:buAutoNum type="alphaUcPeriod" startAt="2"/>
            </a:pPr>
            <a:r>
              <a:rPr lang="ru-RU" sz="3200" dirty="0"/>
              <a:t>Социальное использование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3733800"/>
            <a:ext cx="5486400" cy="21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14400" y="4648200"/>
            <a:ext cx="5486400" cy="21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14400" y="5562600"/>
            <a:ext cx="5486400" cy="21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00800" y="3386653"/>
            <a:ext cx="26670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/>
              <a:t>Кайф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ru-RU" sz="2200" dirty="0"/>
              <a:t>Обычное состояние</a:t>
            </a:r>
            <a:endParaRPr lang="en-US" sz="2200" dirty="0"/>
          </a:p>
          <a:p>
            <a:pPr>
              <a:lnSpc>
                <a:spcPct val="150000"/>
              </a:lnSpc>
            </a:pPr>
            <a:r>
              <a:rPr lang="ru-RU" sz="2400" dirty="0"/>
              <a:t>Депрессия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2324100" y="4076700"/>
            <a:ext cx="9144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V="1">
            <a:off x="2514600" y="4114800"/>
            <a:ext cx="9144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3924300" y="4076701"/>
            <a:ext cx="9144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4114800" y="4114801"/>
            <a:ext cx="9144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4305300" y="4076700"/>
            <a:ext cx="9144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4495800" y="4114800"/>
            <a:ext cx="9144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70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4.	</a:t>
            </a:r>
            <a:r>
              <a:rPr lang="en-US" dirty="0">
                <a:effectLst/>
              </a:rPr>
              <a:t> 4 </a:t>
            </a:r>
            <a:r>
              <a:rPr lang="ru-RU" dirty="0">
                <a:effectLst/>
              </a:rPr>
              <a:t>стадии зависимости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79637"/>
            <a:ext cx="7772400" cy="1147763"/>
          </a:xfrm>
        </p:spPr>
        <p:txBody>
          <a:bodyPr>
            <a:normAutofit fontScale="92500" lnSpcReduction="10000"/>
          </a:bodyPr>
          <a:lstStyle/>
          <a:p>
            <a:pPr marL="514350" lvl="1" indent="-514350">
              <a:spcAft>
                <a:spcPts val="1500"/>
              </a:spcAft>
              <a:buClr>
                <a:schemeClr val="accent1"/>
              </a:buClr>
              <a:buSzPct val="70000"/>
              <a:buFont typeface="+mj-lt"/>
              <a:buAutoNum type="alphaUcPeriod" startAt="3"/>
            </a:pPr>
            <a:r>
              <a:rPr lang="ru-RU" sz="3200" dirty="0"/>
              <a:t>Злоупотребление (ежедневное применение)</a:t>
            </a:r>
            <a:endParaRPr lang="en-US" sz="3200" dirty="0" smtClean="0"/>
          </a:p>
          <a:p>
            <a:endParaRPr lang="en-US" sz="3200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3733800"/>
            <a:ext cx="5486400" cy="21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14400" y="4648200"/>
            <a:ext cx="5486400" cy="21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14400" y="5562600"/>
            <a:ext cx="5486400" cy="21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00800" y="3386653"/>
            <a:ext cx="27432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/>
              <a:t>Кайф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ru-RU" sz="2200" dirty="0"/>
              <a:t>Обычное состояние</a:t>
            </a:r>
            <a:endParaRPr lang="en-US" sz="2200" dirty="0"/>
          </a:p>
          <a:p>
            <a:pPr>
              <a:lnSpc>
                <a:spcPct val="150000"/>
              </a:lnSpc>
            </a:pPr>
            <a:r>
              <a:rPr lang="ru-RU" sz="2400" dirty="0"/>
              <a:t>Депрессия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1257300" y="4076700"/>
            <a:ext cx="9144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V="1">
            <a:off x="1447800" y="4114800"/>
            <a:ext cx="9144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1638300" y="4076700"/>
            <a:ext cx="9144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1828800" y="4114800"/>
            <a:ext cx="9144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2019300" y="4178300"/>
            <a:ext cx="9144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2209800" y="4216400"/>
            <a:ext cx="9144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2400300" y="4279900"/>
            <a:ext cx="9144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V="1">
            <a:off x="2590800" y="4318000"/>
            <a:ext cx="9144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2781300" y="4381500"/>
            <a:ext cx="9144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V="1">
            <a:off x="2971800" y="4419600"/>
            <a:ext cx="9144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238499" y="4584700"/>
            <a:ext cx="9144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3428999" y="4622800"/>
            <a:ext cx="9144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70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4.	</a:t>
            </a:r>
            <a:r>
              <a:rPr lang="en-US" dirty="0">
                <a:effectLst/>
              </a:rPr>
              <a:t> 4 </a:t>
            </a:r>
            <a:r>
              <a:rPr lang="ru-RU" dirty="0">
                <a:effectLst/>
              </a:rPr>
              <a:t>стадии зависимости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79637"/>
            <a:ext cx="7772400" cy="944563"/>
          </a:xfrm>
        </p:spPr>
        <p:txBody>
          <a:bodyPr>
            <a:normAutofit fontScale="92500"/>
          </a:bodyPr>
          <a:lstStyle/>
          <a:p>
            <a:pPr marL="514350" lvl="1" indent="-514350">
              <a:spcAft>
                <a:spcPts val="1500"/>
              </a:spcAft>
              <a:buClr>
                <a:schemeClr val="accent1"/>
              </a:buClr>
              <a:buSzPct val="70000"/>
              <a:buFont typeface="+mj-lt"/>
              <a:buAutoNum type="alphaUcPeriod" startAt="4"/>
            </a:pPr>
            <a:r>
              <a:rPr lang="ru-RU" sz="2800" dirty="0"/>
              <a:t>Принимает, чтобы чувствовать себя </a:t>
            </a:r>
            <a:r>
              <a:rPr lang="ru-RU" sz="2800" dirty="0" smtClean="0"/>
              <a:t>нормально</a:t>
            </a:r>
            <a:endParaRPr lang="en-US" sz="3200" dirty="0" smtClean="0"/>
          </a:p>
          <a:p>
            <a:endParaRPr lang="en-US" sz="3200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3733800"/>
            <a:ext cx="5486400" cy="21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14400" y="4648200"/>
            <a:ext cx="5486400" cy="21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14400" y="5562600"/>
            <a:ext cx="5486400" cy="21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00800" y="3386653"/>
            <a:ext cx="27432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/>
              <a:t>Кайф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ru-RU" sz="2200" dirty="0"/>
              <a:t>Обычное состояние</a:t>
            </a:r>
            <a:endParaRPr lang="en-US" sz="2200" dirty="0"/>
          </a:p>
          <a:p>
            <a:pPr>
              <a:lnSpc>
                <a:spcPct val="150000"/>
              </a:lnSpc>
            </a:pPr>
            <a:r>
              <a:rPr lang="ru-RU" sz="2400" dirty="0"/>
              <a:t>Депрессия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2324100" y="4991099"/>
            <a:ext cx="9144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V="1">
            <a:off x="2514600" y="5029199"/>
            <a:ext cx="9144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2705100" y="4991099"/>
            <a:ext cx="9144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2895600" y="5029199"/>
            <a:ext cx="9144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3086100" y="4991101"/>
            <a:ext cx="9144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3276600" y="5029201"/>
            <a:ext cx="9144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3467099" y="5194299"/>
            <a:ext cx="9144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V="1">
            <a:off x="3657599" y="5232399"/>
            <a:ext cx="9144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211</TotalTime>
  <Words>246</Words>
  <Application>Microsoft Office PowerPoint</Application>
  <PresentationFormat>On-screen Show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Deluxe</vt:lpstr>
      <vt:lpstr>ОСНОВЫ ЗАВИСИМОСТИ</vt:lpstr>
      <vt:lpstr>1. История освобождения от зависимостей в «Тин Челлендж»</vt:lpstr>
      <vt:lpstr>2. Определение зависимости </vt:lpstr>
      <vt:lpstr>3. Проблемы, контролирующие жизнь – не только наркотическая зависимость – приносят урон</vt:lpstr>
      <vt:lpstr>Как человек попадает в зависимость?</vt:lpstr>
      <vt:lpstr>4. 4 стадии зависимости</vt:lpstr>
      <vt:lpstr>4.  4 стадии зависимости</vt:lpstr>
      <vt:lpstr>4.  4 стадии зависимости</vt:lpstr>
      <vt:lpstr>4.  4 стадии зависимости</vt:lpstr>
      <vt:lpstr>4.  4 стадии зависимости</vt:lpstr>
      <vt:lpstr>5. Зависимость – это смерть в рассрочку </vt:lpstr>
      <vt:lpstr>6. Каков процесс реальных изменений?</vt:lpstr>
      <vt:lpstr>7. Каковы ключи для преодоления зависимости?</vt:lpstr>
      <vt:lpstr>7.  Каковы ключи для преодоления зависимости?</vt:lpstr>
      <vt:lpstr>8. Вопросы для обсуждения</vt:lpstr>
      <vt:lpstr>www.Globaltc.org  www.iTeenChallenge.org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Addiction Basics</dc:title>
  <dc:creator>Gregg Fischer</dc:creator>
  <cp:lastModifiedBy>Gregg</cp:lastModifiedBy>
  <cp:revision>22</cp:revision>
  <dcterms:created xsi:type="dcterms:W3CDTF">2009-06-30T20:14:21Z</dcterms:created>
  <dcterms:modified xsi:type="dcterms:W3CDTF">2013-02-05T21:59:06Z</dcterms:modified>
</cp:coreProperties>
</file>