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16"/>
  </p:notesMasterIdLst>
  <p:handoutMasterIdLst>
    <p:handoutMasterId r:id="rId17"/>
  </p:handoutMasterIdLst>
  <p:sldIdLst>
    <p:sldId id="274" r:id="rId2"/>
    <p:sldId id="263" r:id="rId3"/>
    <p:sldId id="264" r:id="rId4"/>
    <p:sldId id="265" r:id="rId5"/>
    <p:sldId id="266" r:id="rId6"/>
    <p:sldId id="267" r:id="rId7"/>
    <p:sldId id="268" r:id="rId8"/>
    <p:sldId id="259" r:id="rId9"/>
    <p:sldId id="269" r:id="rId10"/>
    <p:sldId id="271" r:id="rId11"/>
    <p:sldId id="272" r:id="rId12"/>
    <p:sldId id="260" r:id="rId13"/>
    <p:sldId id="276" r:id="rId14"/>
    <p:sldId id="275" r:id="rId15"/>
  </p:sldIdLst>
  <p:sldSz cx="9144000" cy="6858000" type="screen4x3"/>
  <p:notesSz cx="6858000" cy="9144000"/>
  <p:custDataLst>
    <p:tags r:id="rId18"/>
  </p:custDataLst>
  <p:defaultTextStyle>
    <a:defPPr>
      <a:defRPr lang="en-GB"/>
    </a:defPPr>
    <a:lvl1pPr algn="l" defTabSz="457200" rtl="0" fontAlgn="base">
      <a:lnSpc>
        <a:spcPct val="66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defTabSz="457200" rtl="0" fontAlgn="base">
      <a:lnSpc>
        <a:spcPct val="66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defTabSz="457200" rtl="0" fontAlgn="base">
      <a:lnSpc>
        <a:spcPct val="66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defTabSz="457200" rtl="0" fontAlgn="base">
      <a:lnSpc>
        <a:spcPct val="66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defTabSz="457200" rtl="0" fontAlgn="base">
      <a:lnSpc>
        <a:spcPct val="66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0000"/>
    <a:srgbClr val="FFFF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6" autoAdjust="0"/>
    <p:restoredTop sz="94558" autoAdjust="0"/>
  </p:normalViewPr>
  <p:slideViewPr>
    <p:cSldViewPr>
      <p:cViewPr varScale="1">
        <p:scale>
          <a:sx n="75" d="100"/>
          <a:sy n="75" d="100"/>
        </p:scale>
        <p:origin x="-1014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79DA2B1-B3EF-468C-AF65-14E8DC41CC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038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1507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1508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1509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1510" name="AutoShape 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1511" name="AutoShape 6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62275" cy="447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cs typeface="Lucida Sans Unicode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62275" cy="447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cs typeface="Lucida Sans Unicode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514" name="Rectangle 9"/>
          <p:cNvSpPr>
            <a:spLocks noGrp="1" noChangeArrowheads="1"/>
          </p:cNvSpPr>
          <p:nvPr>
            <p:ph type="sldImg"/>
          </p:nvPr>
        </p:nvSpPr>
        <p:spPr bwMode="auto">
          <a:xfrm>
            <a:off x="1143000" y="685800"/>
            <a:ext cx="4562475" cy="341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3082" name="Rectangle 10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6875" cy="4105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ftr"/>
          </p:nvPr>
        </p:nvSpPr>
        <p:spPr bwMode="auto">
          <a:xfrm>
            <a:off x="0" y="8685213"/>
            <a:ext cx="2962275" cy="447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cs typeface="Lucida Sans Unicode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2275" cy="447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cs typeface="Lucida Sans Unicode" pitchFamily="34" charset="0"/>
              </a:defRPr>
            </a:lvl1pPr>
          </a:lstStyle>
          <a:p>
            <a:pPr>
              <a:defRPr/>
            </a:pPr>
            <a:fld id="{6DB102D0-3744-4779-8075-3FD989E6B54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984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E71A1C3D-ABE1-47F1-B9F6-D51CB631D1FD}" type="slidenum">
              <a:rPr lang="en-GB" smtClean="0">
                <a:solidFill>
                  <a:srgbClr val="000000"/>
                </a:solidFill>
                <a:ea typeface="Lucida Sans Unicode" pitchFamily="34" charset="0"/>
              </a:rPr>
              <a:pPr eaLnBrk="1" hangingPunct="1"/>
              <a:t>1</a:t>
            </a:fld>
            <a:endParaRPr lang="en-GB" smtClean="0">
              <a:solidFill>
                <a:srgbClr val="000000"/>
              </a:solidFill>
              <a:ea typeface="Lucida Sans Unicode" pitchFamily="34" charset="0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2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8222E158-7701-4588-84BD-B91F7499EF7A}" type="slidenum">
              <a:rPr lang="en-GB" smtClean="0">
                <a:solidFill>
                  <a:srgbClr val="000000"/>
                </a:solidFill>
                <a:ea typeface="Lucida Sans Unicode" pitchFamily="34" charset="0"/>
              </a:rPr>
              <a:pPr eaLnBrk="1" hangingPunct="1"/>
              <a:t>10</a:t>
            </a:fld>
            <a:endParaRPr lang="en-GB" smtClean="0">
              <a:solidFill>
                <a:srgbClr val="000000"/>
              </a:solidFill>
              <a:ea typeface="Lucida Sans Unicode" pitchFamily="34" charset="0"/>
            </a:endParaRPr>
          </a:p>
        </p:txBody>
      </p:sp>
      <p:sp>
        <p:nvSpPr>
          <p:cNvPr id="31747" name="Rectangle 2"/>
          <p:cNvSpPr>
            <a:spLocks noGrp="1" noChangeArrowheads="1" noTextEdit="1"/>
          </p:cNvSpPr>
          <p:nvPr>
            <p:ph type="sldImg"/>
          </p:nvPr>
        </p:nvSpPr>
        <p:spPr>
          <a:xfrm>
            <a:off x="1144588" y="685800"/>
            <a:ext cx="4559300" cy="3419475"/>
          </a:xfrm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3AC0F678-9EF5-4703-9B38-875EB2CB46DA}" type="slidenum">
              <a:rPr lang="en-GB" smtClean="0">
                <a:solidFill>
                  <a:srgbClr val="000000"/>
                </a:solidFill>
                <a:ea typeface="Lucida Sans Unicode" pitchFamily="34" charset="0"/>
              </a:rPr>
              <a:pPr eaLnBrk="1" hangingPunct="1"/>
              <a:t>11</a:t>
            </a:fld>
            <a:endParaRPr lang="en-GB" smtClean="0">
              <a:solidFill>
                <a:srgbClr val="000000"/>
              </a:solidFill>
              <a:ea typeface="Lucida Sans Unicode" pitchFamily="34" charset="0"/>
            </a:endParaRPr>
          </a:p>
        </p:txBody>
      </p:sp>
      <p:sp>
        <p:nvSpPr>
          <p:cNvPr id="32771" name="Rectangle 2"/>
          <p:cNvSpPr>
            <a:spLocks noGrp="1" noChangeArrowheads="1" noTextEdit="1"/>
          </p:cNvSpPr>
          <p:nvPr>
            <p:ph type="sldImg"/>
          </p:nvPr>
        </p:nvSpPr>
        <p:spPr>
          <a:xfrm>
            <a:off x="1144588" y="685800"/>
            <a:ext cx="4559300" cy="3419475"/>
          </a:xfrm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CFA1B9B5-0DE8-4DF9-A9D4-6344B355DA7F}" type="slidenum">
              <a:rPr lang="en-GB" smtClean="0">
                <a:solidFill>
                  <a:srgbClr val="000000"/>
                </a:solidFill>
                <a:ea typeface="Lucida Sans Unicode" pitchFamily="34" charset="0"/>
              </a:rPr>
              <a:pPr eaLnBrk="1" hangingPunct="1"/>
              <a:t>12</a:t>
            </a:fld>
            <a:endParaRPr lang="en-GB" smtClean="0">
              <a:solidFill>
                <a:srgbClr val="000000"/>
              </a:solidFill>
              <a:ea typeface="Lucida Sans Unicode" pitchFamily="34" charset="0"/>
            </a:endParaRPr>
          </a:p>
        </p:txBody>
      </p:sp>
      <p:sp>
        <p:nvSpPr>
          <p:cNvPr id="3379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68825" cy="34258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3796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78463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F9DE1723-7C74-4F0D-87D5-C11CA914DD2A}" type="slidenum">
              <a:rPr lang="en-GB" smtClean="0">
                <a:solidFill>
                  <a:srgbClr val="000000"/>
                </a:solidFill>
                <a:ea typeface="Lucida Sans Unicode" pitchFamily="34" charset="0"/>
              </a:rPr>
              <a:pPr eaLnBrk="1" hangingPunct="1"/>
              <a:t>13</a:t>
            </a:fld>
            <a:endParaRPr lang="en-GB" smtClean="0">
              <a:solidFill>
                <a:srgbClr val="000000"/>
              </a:solidFill>
              <a:ea typeface="Lucida Sans Unicode" pitchFamily="34" charset="0"/>
            </a:endParaRPr>
          </a:p>
        </p:txBody>
      </p:sp>
      <p:sp>
        <p:nvSpPr>
          <p:cNvPr id="34819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68825" cy="34258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4820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78463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244399BD-A630-41B7-9C73-B5D99A73D34A}" type="slidenum">
              <a:rPr lang="en-GB" smtClean="0">
                <a:solidFill>
                  <a:srgbClr val="000000"/>
                </a:solidFill>
                <a:ea typeface="Lucida Sans Unicode" pitchFamily="34" charset="0"/>
              </a:rPr>
              <a:pPr eaLnBrk="1" hangingPunct="1"/>
              <a:t>14</a:t>
            </a:fld>
            <a:endParaRPr lang="en-GB" smtClean="0">
              <a:solidFill>
                <a:srgbClr val="000000"/>
              </a:solidFill>
              <a:ea typeface="Lucida Sans Unicode" pitchFamily="34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93738"/>
            <a:ext cx="4567237" cy="3427412"/>
          </a:xfrm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FBA2E889-8CB2-4317-B666-A03B6B724283}" type="slidenum">
              <a:rPr lang="en-GB" smtClean="0">
                <a:solidFill>
                  <a:srgbClr val="000000"/>
                </a:solidFill>
                <a:ea typeface="Lucida Sans Unicode" pitchFamily="34" charset="0"/>
              </a:rPr>
              <a:pPr eaLnBrk="1" hangingPunct="1"/>
              <a:t>2</a:t>
            </a:fld>
            <a:endParaRPr lang="en-GB" smtClean="0">
              <a:solidFill>
                <a:srgbClr val="000000"/>
              </a:solidFill>
              <a:ea typeface="Lucida Sans Unicode" pitchFamily="34" charset="0"/>
            </a:endParaRPr>
          </a:p>
        </p:txBody>
      </p:sp>
      <p:sp>
        <p:nvSpPr>
          <p:cNvPr id="23555" name="Rectangle 2"/>
          <p:cNvSpPr>
            <a:spLocks noGrp="1" noChangeArrowheads="1" noTextEdit="1"/>
          </p:cNvSpPr>
          <p:nvPr>
            <p:ph type="sldImg"/>
          </p:nvPr>
        </p:nvSpPr>
        <p:spPr>
          <a:xfrm>
            <a:off x="1144588" y="685800"/>
            <a:ext cx="4559300" cy="3419475"/>
          </a:xfrm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0EA699C9-3C2A-41A4-8EA6-1E55587054F3}" type="slidenum">
              <a:rPr lang="en-GB" smtClean="0">
                <a:solidFill>
                  <a:srgbClr val="000000"/>
                </a:solidFill>
                <a:ea typeface="Lucida Sans Unicode" pitchFamily="34" charset="0"/>
              </a:rPr>
              <a:pPr eaLnBrk="1" hangingPunct="1"/>
              <a:t>3</a:t>
            </a:fld>
            <a:endParaRPr lang="en-GB" smtClean="0">
              <a:solidFill>
                <a:srgbClr val="000000"/>
              </a:solidFill>
              <a:ea typeface="Lucida Sans Unicode" pitchFamily="34" charset="0"/>
            </a:endParaRPr>
          </a:p>
        </p:txBody>
      </p:sp>
      <p:sp>
        <p:nvSpPr>
          <p:cNvPr id="24579" name="Rectangle 2"/>
          <p:cNvSpPr>
            <a:spLocks noGrp="1" noChangeArrowheads="1" noTextEdit="1"/>
          </p:cNvSpPr>
          <p:nvPr>
            <p:ph type="sldImg"/>
          </p:nvPr>
        </p:nvSpPr>
        <p:spPr>
          <a:xfrm>
            <a:off x="1144588" y="685800"/>
            <a:ext cx="4559300" cy="3419475"/>
          </a:xfrm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3A434A38-4A9F-4841-BE30-A0306486EAF9}" type="slidenum">
              <a:rPr lang="en-GB" smtClean="0">
                <a:solidFill>
                  <a:srgbClr val="000000"/>
                </a:solidFill>
                <a:ea typeface="Lucida Sans Unicode" pitchFamily="34" charset="0"/>
              </a:rPr>
              <a:pPr eaLnBrk="1" hangingPunct="1"/>
              <a:t>4</a:t>
            </a:fld>
            <a:endParaRPr lang="en-GB" smtClean="0">
              <a:solidFill>
                <a:srgbClr val="000000"/>
              </a:solidFill>
              <a:ea typeface="Lucida Sans Unicode" pitchFamily="34" charset="0"/>
            </a:endParaRPr>
          </a:p>
        </p:txBody>
      </p:sp>
      <p:sp>
        <p:nvSpPr>
          <p:cNvPr id="25603" name="Rectangle 2"/>
          <p:cNvSpPr>
            <a:spLocks noGrp="1" noChangeArrowheads="1" noTextEdit="1"/>
          </p:cNvSpPr>
          <p:nvPr>
            <p:ph type="sldImg"/>
          </p:nvPr>
        </p:nvSpPr>
        <p:spPr>
          <a:xfrm>
            <a:off x="1144588" y="685800"/>
            <a:ext cx="4559300" cy="3419475"/>
          </a:xfrm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A0FE5D89-83E6-4F9F-9677-0851F1918E4B}" type="slidenum">
              <a:rPr lang="en-GB" smtClean="0">
                <a:solidFill>
                  <a:srgbClr val="000000"/>
                </a:solidFill>
                <a:ea typeface="Lucida Sans Unicode" pitchFamily="34" charset="0"/>
              </a:rPr>
              <a:pPr eaLnBrk="1" hangingPunct="1"/>
              <a:t>5</a:t>
            </a:fld>
            <a:endParaRPr lang="en-GB" smtClean="0">
              <a:solidFill>
                <a:srgbClr val="000000"/>
              </a:solidFill>
              <a:ea typeface="Lucida Sans Unicode" pitchFamily="34" charset="0"/>
            </a:endParaRPr>
          </a:p>
        </p:txBody>
      </p:sp>
      <p:sp>
        <p:nvSpPr>
          <p:cNvPr id="26627" name="Rectangle 2"/>
          <p:cNvSpPr>
            <a:spLocks noGrp="1" noChangeArrowheads="1" noTextEdit="1"/>
          </p:cNvSpPr>
          <p:nvPr>
            <p:ph type="sldImg"/>
          </p:nvPr>
        </p:nvSpPr>
        <p:spPr>
          <a:xfrm>
            <a:off x="1144588" y="685800"/>
            <a:ext cx="4559300" cy="3419475"/>
          </a:xfrm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D73E314B-9F5E-42B5-BAAA-E284A8022703}" type="slidenum">
              <a:rPr lang="en-GB" smtClean="0">
                <a:solidFill>
                  <a:srgbClr val="000000"/>
                </a:solidFill>
                <a:ea typeface="Lucida Sans Unicode" pitchFamily="34" charset="0"/>
              </a:rPr>
              <a:pPr eaLnBrk="1" hangingPunct="1"/>
              <a:t>6</a:t>
            </a:fld>
            <a:endParaRPr lang="en-GB" smtClean="0">
              <a:solidFill>
                <a:srgbClr val="000000"/>
              </a:solidFill>
              <a:ea typeface="Lucida Sans Unicode" pitchFamily="34" charset="0"/>
            </a:endParaRPr>
          </a:p>
        </p:txBody>
      </p:sp>
      <p:sp>
        <p:nvSpPr>
          <p:cNvPr id="27651" name="Rectangle 2"/>
          <p:cNvSpPr>
            <a:spLocks noGrp="1" noChangeArrowheads="1" noTextEdit="1"/>
          </p:cNvSpPr>
          <p:nvPr>
            <p:ph type="sldImg"/>
          </p:nvPr>
        </p:nvSpPr>
        <p:spPr>
          <a:xfrm>
            <a:off x="1144588" y="685800"/>
            <a:ext cx="4559300" cy="3419475"/>
          </a:xfrm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002F37C4-EFC3-422D-B808-5CDF5221F91A}" type="slidenum">
              <a:rPr lang="en-GB" smtClean="0">
                <a:solidFill>
                  <a:srgbClr val="000000"/>
                </a:solidFill>
                <a:ea typeface="Lucida Sans Unicode" pitchFamily="34" charset="0"/>
              </a:rPr>
              <a:pPr eaLnBrk="1" hangingPunct="1"/>
              <a:t>7</a:t>
            </a:fld>
            <a:endParaRPr lang="en-GB" smtClean="0">
              <a:solidFill>
                <a:srgbClr val="000000"/>
              </a:solidFill>
              <a:ea typeface="Lucida Sans Unicode" pitchFamily="34" charset="0"/>
            </a:endParaRPr>
          </a:p>
        </p:txBody>
      </p:sp>
      <p:sp>
        <p:nvSpPr>
          <p:cNvPr id="28675" name="Rectangle 2"/>
          <p:cNvSpPr>
            <a:spLocks noGrp="1" noChangeArrowheads="1" noTextEdit="1"/>
          </p:cNvSpPr>
          <p:nvPr>
            <p:ph type="sldImg"/>
          </p:nvPr>
        </p:nvSpPr>
        <p:spPr>
          <a:xfrm>
            <a:off x="1144588" y="685800"/>
            <a:ext cx="4559300" cy="3419475"/>
          </a:xfrm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C68E8151-83A1-471B-92B1-E45406F37FF6}" type="slidenum">
              <a:rPr lang="en-GB" smtClean="0">
                <a:solidFill>
                  <a:srgbClr val="000000"/>
                </a:solidFill>
                <a:ea typeface="Lucida Sans Unicode" pitchFamily="34" charset="0"/>
              </a:rPr>
              <a:pPr eaLnBrk="1" hangingPunct="1"/>
              <a:t>8</a:t>
            </a:fld>
            <a:endParaRPr lang="en-GB" smtClean="0">
              <a:solidFill>
                <a:srgbClr val="000000"/>
              </a:solidFill>
              <a:ea typeface="Lucida Sans Unicode" pitchFamily="34" charset="0"/>
            </a:endParaRPr>
          </a:p>
        </p:txBody>
      </p:sp>
      <p:sp>
        <p:nvSpPr>
          <p:cNvPr id="29699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9700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78463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81845128-F2F5-4F4F-837C-243992E50ED3}" type="slidenum">
              <a:rPr lang="en-GB" smtClean="0">
                <a:solidFill>
                  <a:srgbClr val="000000"/>
                </a:solidFill>
                <a:ea typeface="Lucida Sans Unicode" pitchFamily="34" charset="0"/>
              </a:rPr>
              <a:pPr eaLnBrk="1" hangingPunct="1"/>
              <a:t>9</a:t>
            </a:fld>
            <a:endParaRPr lang="en-GB" smtClean="0">
              <a:solidFill>
                <a:srgbClr val="000000"/>
              </a:solidFill>
              <a:ea typeface="Lucida Sans Unicode" pitchFamily="34" charset="0"/>
            </a:endParaRPr>
          </a:p>
        </p:txBody>
      </p:sp>
      <p:sp>
        <p:nvSpPr>
          <p:cNvPr id="30723" name="Rectangle 2"/>
          <p:cNvSpPr>
            <a:spLocks noGrp="1" noChangeArrowheads="1" noTextEdit="1"/>
          </p:cNvSpPr>
          <p:nvPr>
            <p:ph type="sldImg"/>
          </p:nvPr>
        </p:nvSpPr>
        <p:spPr>
          <a:xfrm>
            <a:off x="1144588" y="685800"/>
            <a:ext cx="4559300" cy="3419475"/>
          </a:xfrm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540250" y="3527425"/>
            <a:ext cx="46038" cy="4445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5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153" indent="0" algn="ctr">
              <a:buNone/>
            </a:lvl2pPr>
            <a:lvl3pPr marL="914305" indent="0" algn="ctr">
              <a:buNone/>
            </a:lvl3pPr>
            <a:lvl4pPr marL="1371458" indent="0" algn="ctr">
              <a:buNone/>
            </a:lvl4pPr>
            <a:lvl5pPr marL="1828610" indent="0" algn="ctr">
              <a:buNone/>
            </a:lvl5pPr>
            <a:lvl6pPr marL="2285763" indent="0" algn="ctr">
              <a:buNone/>
            </a:lvl6pPr>
            <a:lvl7pPr marL="2742915" indent="0" algn="ctr">
              <a:buNone/>
            </a:lvl7pPr>
            <a:lvl8pPr marL="3200068" indent="0" algn="ctr">
              <a:buNone/>
            </a:lvl8pPr>
            <a:lvl9pPr marL="365722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12-2011</a:t>
            </a:r>
            <a:endParaRPr lang="en-GB"/>
          </a:p>
        </p:txBody>
      </p:sp>
      <p:sp>
        <p:nvSpPr>
          <p:cNvPr id="8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23550-3F25-4EF2-BB1D-1F413C3A11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T101.05                                                     iteenchallenge.org             </a:t>
            </a:r>
          </a:p>
        </p:txBody>
      </p:sp>
    </p:spTree>
    <p:extLst>
      <p:ext uri="{BB962C8B-B14F-4D97-AF65-F5344CB8AC3E}">
        <p14:creationId xmlns:p14="http://schemas.microsoft.com/office/powerpoint/2010/main" val="3675072964"/>
      </p:ext>
    </p:extLst>
  </p:cSld>
  <p:clrMapOvr>
    <a:masterClrMapping/>
  </p:clrMapOvr>
  <p:transition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12-2011</a:t>
            </a:r>
            <a:endParaRPr lang="en-GB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T101.05                                                     iteenchallenge.org             </a:t>
            </a:r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BAB7B-E696-4D38-96EF-B42336BBA75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0198968"/>
      </p:ext>
    </p:extLst>
  </p:cSld>
  <p:clrMapOvr>
    <a:masterClrMapping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12-2011</a:t>
            </a:r>
            <a:endParaRPr lang="en-GB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T101.05                                                     iteenchallenge.org             </a:t>
            </a:r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E3F77-2AFE-4434-B3D8-3EF3EAFD3E1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09605"/>
      </p:ext>
    </p:extLst>
  </p:cSld>
  <p:clrMapOvr>
    <a:masterClrMapping/>
  </p:clrMapOvr>
  <p:transition>
    <p:pull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0075" cy="1133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3838" cy="45164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3438" y="1600200"/>
            <a:ext cx="4033837" cy="21812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3438" y="3933825"/>
            <a:ext cx="4033837" cy="21828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5791200" y="6202363"/>
            <a:ext cx="2590800" cy="3857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12-2011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>
          <a:xfrm>
            <a:off x="381000" y="6202363"/>
            <a:ext cx="4648200" cy="3857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T101.05                                                     iteenchallenge.org             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37CC4-506B-4A04-AD28-52C4DFFB33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2401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1" y="1524000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12-2011</a:t>
            </a:r>
            <a:endParaRPr lang="en-GB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T101.05                                                     iteenchallenge.org             </a:t>
            </a:r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A1BF2-F49D-4667-ABFC-6FAC27BB28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858300"/>
      </p:ext>
    </p:extLst>
  </p:cSld>
  <p:clrMapOvr>
    <a:masterClrMapping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4918075"/>
            <a:ext cx="7924800" cy="3175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12-2011</a:t>
            </a: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T101.05                                                     iteenchallenge.org            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66C0B-F2A5-4EF8-96B8-8500BD6711D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7265521"/>
      </p:ext>
    </p:extLst>
  </p:cSld>
  <p:clrMapOvr>
    <a:masterClrMapping/>
  </p:clrMapOvr>
  <p:transition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12-2011</a:t>
            </a:r>
            <a:endParaRPr lang="en-GB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T101.05                                                     iteenchallenge.org             </a:t>
            </a:r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290F5-13D4-4CA1-9F63-26D2623A133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5268623"/>
      </p:ext>
    </p:extLst>
  </p:cSld>
  <p:clrMapOvr>
    <a:masterClrMapping/>
  </p:clrMapOvr>
  <p:transition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63563" y="2181225"/>
            <a:ext cx="3748087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754563" y="2181225"/>
            <a:ext cx="3749675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4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5544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4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56024-93C7-4DD7-AB48-76C98F81E9B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T101.05                                                     iteenchallenge.org             </a:t>
            </a:r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12-2011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8345979"/>
      </p:ext>
    </p:extLst>
  </p:cSld>
  <p:clrMapOvr>
    <a:masterClrMapping/>
  </p:clrMapOvr>
  <p:transition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12-2011</a:t>
            </a:r>
            <a:endParaRPr lang="en-GB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T101.05                                                     iteenchallenge.org             </a:t>
            </a:r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31A33-AC3F-4487-9019-175EEEC19C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197406"/>
      </p:ext>
    </p:extLst>
  </p:cSld>
  <p:clrMapOvr>
    <a:masterClrMapping/>
  </p:clrMapOvr>
  <p:transition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>
          <a:xfrm>
            <a:off x="6172200" y="6202363"/>
            <a:ext cx="2209800" cy="3857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12-2011</a:t>
            </a:r>
            <a:endParaRPr lang="en-GB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762000" y="6202363"/>
            <a:ext cx="4572000" cy="3857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T101.05                                                     iteenchallenge.org             </a:t>
            </a:r>
            <a:endParaRPr lang="en-GB" dirty="0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E270D-0F39-4059-84DD-F32C5174EE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509054"/>
      </p:ext>
    </p:extLst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1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tIns="9143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12-2011</a:t>
            </a:r>
            <a:endParaRPr lang="en-GB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T101.05                                                     iteenchallenge.org             </a:t>
            </a:r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679B9-A095-48C5-96AE-A523FBEC9F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9576077"/>
      </p:ext>
    </p:extLst>
  </p:cSld>
  <p:clrMapOvr>
    <a:masterClrMapping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tIns="9143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1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1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12-2011</a:t>
            </a:r>
            <a:endParaRPr lang="en-GB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T101.05                                                     iteenchallenge.org             </a:t>
            </a:r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6B747-385B-4004-9A0B-FE9B73F5DF2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817224"/>
      </p:ext>
    </p:extLst>
  </p:cSld>
  <p:clrMapOvr>
    <a:masterClrMapping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6248400" y="6202363"/>
            <a:ext cx="2133600" cy="385762"/>
          </a:xfrm>
          <a:prstGeom prst="rect">
            <a:avLst/>
          </a:prstGeom>
        </p:spPr>
        <p:txBody>
          <a:bodyPr vert="horz" lIns="91430" tIns="45715" rIns="91430" bIns="45715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12-2011</a:t>
            </a:r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28600" y="6202363"/>
            <a:ext cx="4800600" cy="385762"/>
          </a:xfrm>
          <a:prstGeom prst="rect">
            <a:avLst/>
          </a:prstGeom>
        </p:spPr>
        <p:txBody>
          <a:bodyPr vert="horz" lIns="91430" tIns="45715" rIns="91430" bIns="45715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GB"/>
              <a:t>T101.05                                                     iteenchallenge.org             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F50258E-7208-4FE6-846B-195AE9849F4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lIns="91430" tIns="45715" rIns="91430" bIns="45715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1" r:id="rId1"/>
    <p:sldLayoutId id="2147483764" r:id="rId2"/>
    <p:sldLayoutId id="2147483772" r:id="rId3"/>
    <p:sldLayoutId id="2147483765" r:id="rId4"/>
    <p:sldLayoutId id="2147483773" r:id="rId5"/>
    <p:sldLayoutId id="2147483766" r:id="rId6"/>
    <p:sldLayoutId id="2147483774" r:id="rId7"/>
    <p:sldLayoutId id="2147483767" r:id="rId8"/>
    <p:sldLayoutId id="2147483768" r:id="rId9"/>
    <p:sldLayoutId id="2147483769" r:id="rId10"/>
    <p:sldLayoutId id="2147483770" r:id="rId11"/>
    <p:sldLayoutId id="2147483775" r:id="rId12"/>
  </p:sldLayoutIdLst>
  <p:transition>
    <p:pull dir="d"/>
  </p:transition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14726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829452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244178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658904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8175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7013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7938" indent="-227013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2575" indent="-227013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28610" indent="-228577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472" indent="-182861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5763" indent="-182861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055" indent="-182861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6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lobaltc.org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7.png"/><Relationship Id="rId4" Type="http://schemas.openxmlformats.org/officeDocument/2006/relationships/hyperlink" Target="http://www.iteenchallenge.org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8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tx2"/>
                </a:solidFill>
              </a:rPr>
              <a:t>12-2011</a:t>
            </a:r>
            <a:endParaRPr lang="en-GB" smtClean="0">
              <a:solidFill>
                <a:schemeClr val="tx2"/>
              </a:solidFill>
            </a:endParaRPr>
          </a:p>
        </p:txBody>
      </p:sp>
      <p:sp>
        <p:nvSpPr>
          <p:cNvPr id="7171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700088" y="6124575"/>
            <a:ext cx="7673975" cy="384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GB" smtClean="0">
                <a:solidFill>
                  <a:schemeClr val="tx2"/>
                </a:solidFill>
              </a:rPr>
              <a:t>T101.05                                                     iteenchallenge.org             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6E14F823-E8C1-4ECD-8B51-C2A9AFB88DF0}" type="slidenum">
              <a:rPr lang="en-GB" smtClean="0">
                <a:solidFill>
                  <a:schemeClr val="tx2"/>
                </a:solidFill>
                <a:ea typeface="Lucida Sans Unicode" pitchFamily="34" charset="0"/>
                <a:cs typeface="Lucida Sans Unicode" pitchFamily="34" charset="0"/>
              </a:rPr>
              <a:pPr eaLnBrk="1" hangingPunct="1"/>
              <a:t>1</a:t>
            </a:fld>
            <a:endParaRPr lang="en-GB" smtClean="0">
              <a:solidFill>
                <a:schemeClr val="tx2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207963" y="536575"/>
            <a:ext cx="8710612" cy="1435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buClr>
                <a:srgbClr val="FFFFFF"/>
              </a:buCl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  <a:defRPr/>
            </a:pPr>
            <a:r>
              <a:rPr lang="en-GB" sz="4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VALORES FUNDAMENTAIS </a:t>
            </a:r>
          </a:p>
          <a:p>
            <a:pPr algn="ctr">
              <a:lnSpc>
                <a:spcPct val="140000"/>
              </a:lnSpc>
              <a:buClr>
                <a:srgbClr val="FFFFFF"/>
              </a:buCl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  <a:defRPr/>
            </a:pPr>
            <a:r>
              <a:rPr lang="en-GB" sz="4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DO DESAFIO JOVEM</a:t>
            </a: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2667000"/>
            <a:ext cx="3057525" cy="2971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10" descr="Z GTC-clear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2667000"/>
            <a:ext cx="5475288" cy="3048000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999"/>
              </a:srgbClr>
            </a:outerShdw>
          </a:effectLst>
          <a:extLst/>
        </p:spPr>
      </p:pic>
      <p:sp>
        <p:nvSpPr>
          <p:cNvPr id="2" name="TextBox 1"/>
          <p:cNvSpPr txBox="1"/>
          <p:nvPr/>
        </p:nvSpPr>
        <p:spPr>
          <a:xfrm>
            <a:off x="2057400" y="2362200"/>
            <a:ext cx="5257800" cy="6619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Introdução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763000" cy="4876800"/>
          </a:xfrm>
        </p:spPr>
        <p:txBody>
          <a:bodyPr/>
          <a:lstStyle/>
          <a:p>
            <a:pPr marL="990600" lvl="1" indent="-533400" eaLnBrk="1" hangingPunct="1">
              <a:buClr>
                <a:schemeClr val="bg1"/>
              </a:buClr>
              <a:buFont typeface="Arial" charset="0"/>
              <a:buAutoNum type="alphaLcPeriod" startAt="3"/>
            </a:pPr>
            <a:r>
              <a:rPr lang="en-US" sz="3200" dirty="0" err="1" smtClean="0">
                <a:solidFill>
                  <a:schemeClr val="bg1"/>
                </a:solidFill>
              </a:rPr>
              <a:t>Porque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somos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seguidores</a:t>
            </a:r>
            <a:r>
              <a:rPr lang="en-US" sz="3200" dirty="0" smtClean="0">
                <a:solidFill>
                  <a:schemeClr val="bg1"/>
                </a:solidFill>
              </a:rPr>
              <a:t> de Jesus, </a:t>
            </a:r>
            <a:r>
              <a:rPr lang="en-US" sz="3200" dirty="0" err="1" smtClean="0">
                <a:solidFill>
                  <a:schemeClr val="bg1"/>
                </a:solidFill>
              </a:rPr>
              <a:t>queremos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u="sng" dirty="0" err="1" smtClean="0">
                <a:solidFill>
                  <a:srgbClr val="C00000"/>
                </a:solidFill>
              </a:rPr>
              <a:t>valorizar</a:t>
            </a:r>
            <a:r>
              <a:rPr lang="en-US" sz="3200" dirty="0" smtClean="0">
                <a:solidFill>
                  <a:schemeClr val="bg1"/>
                </a:solidFill>
              </a:rPr>
              <a:t> o </a:t>
            </a:r>
            <a:r>
              <a:rPr lang="en-US" sz="3200" dirty="0" err="1" smtClean="0">
                <a:solidFill>
                  <a:schemeClr val="bg1"/>
                </a:solidFill>
              </a:rPr>
              <a:t>que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Ele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valoriza</a:t>
            </a:r>
            <a:r>
              <a:rPr lang="en-US" sz="3200" dirty="0" smtClean="0">
                <a:solidFill>
                  <a:schemeClr val="bg1"/>
                </a:solidFill>
              </a:rPr>
              <a:t>.</a:t>
            </a:r>
          </a:p>
          <a:p>
            <a:pPr marL="990600" lvl="1" indent="-533400" eaLnBrk="1" hangingPunct="1">
              <a:buClr>
                <a:schemeClr val="bg1"/>
              </a:buClr>
              <a:buFont typeface="Arial" charset="0"/>
              <a:buAutoNum type="alphaLcPeriod" startAt="3"/>
            </a:pPr>
            <a:r>
              <a:rPr lang="en-US" sz="3200" dirty="0" err="1" smtClean="0">
                <a:solidFill>
                  <a:schemeClr val="bg1"/>
                </a:solidFill>
              </a:rPr>
              <a:t>Porque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somos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seguidores</a:t>
            </a:r>
            <a:r>
              <a:rPr lang="en-US" sz="3200" dirty="0" smtClean="0">
                <a:solidFill>
                  <a:schemeClr val="bg1"/>
                </a:solidFill>
              </a:rPr>
              <a:t> de Jesus, </a:t>
            </a:r>
            <a:r>
              <a:rPr lang="en-US" sz="3200" dirty="0" err="1" smtClean="0">
                <a:solidFill>
                  <a:schemeClr val="bg1"/>
                </a:solidFill>
              </a:rPr>
              <a:t>esses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valores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baseiam</a:t>
            </a:r>
            <a:r>
              <a:rPr lang="en-US" sz="3200" dirty="0" smtClean="0">
                <a:solidFill>
                  <a:schemeClr val="bg1"/>
                </a:solidFill>
              </a:rPr>
              <a:t>-se </a:t>
            </a:r>
            <a:r>
              <a:rPr lang="en-US" sz="3200" dirty="0" err="1" smtClean="0">
                <a:solidFill>
                  <a:schemeClr val="bg1"/>
                </a:solidFill>
              </a:rPr>
              <a:t>na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u="sng" dirty="0" err="1" smtClean="0">
                <a:solidFill>
                  <a:srgbClr val="C00000"/>
                </a:solidFill>
              </a:rPr>
              <a:t>Palavra</a:t>
            </a:r>
            <a:r>
              <a:rPr lang="en-US" sz="3200" dirty="0" smtClean="0">
                <a:solidFill>
                  <a:srgbClr val="00CC00"/>
                </a:solidFill>
              </a:rPr>
              <a:t> </a:t>
            </a:r>
            <a:r>
              <a:rPr lang="en-US" sz="3200" u="sng" dirty="0" smtClean="0">
                <a:solidFill>
                  <a:srgbClr val="C00000"/>
                </a:solidFill>
              </a:rPr>
              <a:t>de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u="sng" dirty="0" smtClean="0">
                <a:solidFill>
                  <a:srgbClr val="C00000"/>
                </a:solidFill>
              </a:rPr>
              <a:t>Deus</a:t>
            </a:r>
            <a:r>
              <a:rPr lang="en-US" sz="3200" dirty="0" smtClean="0">
                <a:solidFill>
                  <a:schemeClr val="bg1"/>
                </a:solidFill>
              </a:rPr>
              <a:t>.</a:t>
            </a:r>
          </a:p>
          <a:p>
            <a:pPr marL="990600" lvl="1" indent="-533400" eaLnBrk="1" hangingPunct="1">
              <a:buClr>
                <a:schemeClr val="bg1"/>
              </a:buClr>
              <a:buFont typeface="Arial" charset="0"/>
              <a:buAutoNum type="alphaLcPeriod" startAt="3"/>
            </a:pPr>
            <a:r>
              <a:rPr lang="en-US" sz="3200" dirty="0" err="1" smtClean="0">
                <a:solidFill>
                  <a:schemeClr val="bg1"/>
                </a:solidFill>
              </a:rPr>
              <a:t>Porque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somos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seguidores</a:t>
            </a:r>
            <a:r>
              <a:rPr lang="en-US" sz="3200" dirty="0" smtClean="0">
                <a:solidFill>
                  <a:schemeClr val="bg1"/>
                </a:solidFill>
              </a:rPr>
              <a:t> de Jesus, </a:t>
            </a:r>
            <a:r>
              <a:rPr lang="en-US" sz="3200" dirty="0" err="1" smtClean="0">
                <a:solidFill>
                  <a:schemeClr val="bg1"/>
                </a:solidFill>
              </a:rPr>
              <a:t>esses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são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os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valores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que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sentimos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que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Ele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nos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está</a:t>
            </a:r>
            <a:r>
              <a:rPr lang="en-US" sz="3200" dirty="0" smtClean="0">
                <a:solidFill>
                  <a:schemeClr val="bg1"/>
                </a:solidFill>
              </a:rPr>
              <a:t> a </a:t>
            </a:r>
            <a:r>
              <a:rPr lang="en-US" sz="3200" dirty="0" err="1" smtClean="0">
                <a:solidFill>
                  <a:schemeClr val="bg1"/>
                </a:solidFill>
              </a:rPr>
              <a:t>dirigir</a:t>
            </a:r>
            <a:r>
              <a:rPr lang="en-US" sz="3200" dirty="0" smtClean="0">
                <a:solidFill>
                  <a:schemeClr val="bg1"/>
                </a:solidFill>
              </a:rPr>
              <a:t> a </a:t>
            </a:r>
            <a:r>
              <a:rPr lang="en-US" sz="3200" u="sng" dirty="0" err="1" smtClean="0">
                <a:solidFill>
                  <a:srgbClr val="C00000"/>
                </a:solidFill>
              </a:rPr>
              <a:t>abraçar</a:t>
            </a:r>
            <a:r>
              <a:rPr lang="en-US" sz="3200" dirty="0" smtClean="0">
                <a:solidFill>
                  <a:schemeClr val="bg1"/>
                </a:solidFill>
              </a:rPr>
              <a:t>.</a:t>
            </a:r>
          </a:p>
          <a:p>
            <a:pPr marL="990600" lvl="1" indent="-533400" eaLnBrk="1" hangingPunct="1">
              <a:buClr>
                <a:schemeClr val="bg1"/>
              </a:buClr>
              <a:buFont typeface="Arial" charset="0"/>
              <a:buAutoNum type="alphaLcPeriod" startAt="3"/>
            </a:pPr>
            <a:r>
              <a:rPr lang="en-US" sz="3200" dirty="0" err="1" smtClean="0">
                <a:solidFill>
                  <a:schemeClr val="bg1"/>
                </a:solidFill>
              </a:rPr>
              <a:t>Sentimos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que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essas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qualidades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são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u="sng" dirty="0" err="1" smtClean="0">
                <a:solidFill>
                  <a:srgbClr val="C00000"/>
                </a:solidFill>
              </a:rPr>
              <a:t>centrais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para</a:t>
            </a:r>
            <a:r>
              <a:rPr lang="en-US" sz="3200" dirty="0" smtClean="0">
                <a:solidFill>
                  <a:schemeClr val="bg1"/>
                </a:solidFill>
              </a:rPr>
              <a:t> o </a:t>
            </a:r>
            <a:r>
              <a:rPr lang="en-US" sz="3200" dirty="0" err="1" smtClean="0">
                <a:solidFill>
                  <a:schemeClr val="bg1"/>
                </a:solidFill>
              </a:rPr>
              <a:t>ministério</a:t>
            </a:r>
            <a:r>
              <a:rPr lang="en-US" sz="3200" dirty="0" smtClean="0">
                <a:solidFill>
                  <a:schemeClr val="bg1"/>
                </a:solidFill>
              </a:rPr>
              <a:t> do Desafio Jovem.</a:t>
            </a:r>
            <a:r>
              <a:rPr lang="en-US" sz="3200" dirty="0" smtClean="0"/>
              <a:t> </a:t>
            </a:r>
          </a:p>
          <a:p>
            <a:pPr marL="609600" indent="-609600" eaLnBrk="1" hangingPunct="1"/>
            <a:endParaRPr lang="en-US" dirty="0" smtClean="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D396614C-0C43-446C-A1D6-DDC79E90CAC5}" type="slidenum">
              <a:rPr lang="en-GB" smtClean="0">
                <a:solidFill>
                  <a:schemeClr val="tx2"/>
                </a:solidFill>
                <a:ea typeface="Lucida Sans Unicode" pitchFamily="34" charset="0"/>
                <a:cs typeface="Lucida Sans Unicode" pitchFamily="34" charset="0"/>
              </a:rPr>
              <a:pPr eaLnBrk="1" hangingPunct="1"/>
              <a:t>10</a:t>
            </a:fld>
            <a:endParaRPr lang="en-GB" smtClean="0">
              <a:solidFill>
                <a:schemeClr val="tx2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6389" name="Date Placeholder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tx2"/>
                </a:solidFill>
              </a:rPr>
              <a:t>12-2011</a:t>
            </a:r>
            <a:endParaRPr lang="en-GB" smtClean="0">
              <a:solidFill>
                <a:schemeClr val="tx2"/>
              </a:solidFill>
            </a:endParaRPr>
          </a:p>
        </p:txBody>
      </p:sp>
      <p:sp>
        <p:nvSpPr>
          <p:cNvPr id="16390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mtClean="0">
                <a:solidFill>
                  <a:schemeClr val="tx2"/>
                </a:solidFill>
              </a:rPr>
              <a:t>T101.05                                                     iteenchallenge.org           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600" dirty="0" smtClean="0"/>
              <a:t>5.</a:t>
            </a:r>
            <a:r>
              <a:rPr lang="pt-BR" sz="3600" dirty="0"/>
              <a:t> </a:t>
            </a:r>
            <a:r>
              <a:rPr lang="pt-BR" sz="3600" b="1" u="sng" dirty="0" smtClean="0">
                <a:solidFill>
                  <a:schemeClr val="bg1"/>
                </a:solidFill>
              </a:rPr>
              <a:t>Porque é que o Desafio Jovem adoptou esses sete valores fundamentais?</a:t>
            </a:r>
            <a:endParaRPr lang="en-US" sz="3600" b="1" u="sng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382000" cy="4495800"/>
          </a:xfrm>
        </p:spPr>
        <p:txBody>
          <a:bodyPr/>
          <a:lstStyle/>
          <a:p>
            <a:pPr marL="990600" lvl="1" indent="-533400" eaLnBrk="1" hangingPunct="1">
              <a:buClr>
                <a:schemeClr val="bg1"/>
              </a:buClr>
              <a:buFont typeface="Arial" charset="0"/>
              <a:buAutoNum type="alphaLcPeriod"/>
            </a:pPr>
            <a:r>
              <a:rPr lang="en-US" sz="3200" b="1" dirty="0" err="1" smtClean="0">
                <a:solidFill>
                  <a:schemeClr val="bg1"/>
                </a:solidFill>
              </a:rPr>
              <a:t>Entenda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que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esses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são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valores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que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u="sng" dirty="0" smtClean="0">
                <a:solidFill>
                  <a:srgbClr val="C00000"/>
                </a:solidFill>
              </a:rPr>
              <a:t>Deus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quer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que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você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tenha</a:t>
            </a:r>
            <a:r>
              <a:rPr lang="en-US" sz="3200" b="1" dirty="0" smtClean="0">
                <a:solidFill>
                  <a:schemeClr val="bg1"/>
                </a:solidFill>
              </a:rPr>
              <a:t>.</a:t>
            </a:r>
          </a:p>
          <a:p>
            <a:pPr marL="990600" lvl="1" indent="-533400" eaLnBrk="1" hangingPunct="1">
              <a:buClr>
                <a:schemeClr val="bg1"/>
              </a:buClr>
              <a:buFont typeface="Arial" charset="0"/>
              <a:buAutoNum type="alphaLcPeriod"/>
            </a:pPr>
            <a:r>
              <a:rPr lang="en-US" sz="3200" b="1" dirty="0" err="1" smtClean="0">
                <a:solidFill>
                  <a:schemeClr val="bg1"/>
                </a:solidFill>
              </a:rPr>
              <a:t>Deixe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que</a:t>
            </a:r>
            <a:r>
              <a:rPr lang="en-US" sz="3200" b="1" dirty="0" smtClean="0">
                <a:solidFill>
                  <a:schemeClr val="bg1"/>
                </a:solidFill>
              </a:rPr>
              <a:t> a </a:t>
            </a:r>
            <a:r>
              <a:rPr lang="en-US" sz="3200" b="1" dirty="0" err="1" smtClean="0">
                <a:solidFill>
                  <a:schemeClr val="bg1"/>
                </a:solidFill>
              </a:rPr>
              <a:t>Palavra</a:t>
            </a:r>
            <a:r>
              <a:rPr lang="en-US" sz="3200" b="1" dirty="0" smtClean="0">
                <a:solidFill>
                  <a:schemeClr val="bg1"/>
                </a:solidFill>
              </a:rPr>
              <a:t> de Deus e o </a:t>
            </a:r>
            <a:r>
              <a:rPr lang="en-US" sz="3200" b="1" dirty="0" err="1" smtClean="0">
                <a:solidFill>
                  <a:schemeClr val="bg1"/>
                </a:solidFill>
              </a:rPr>
              <a:t>Espírito</a:t>
            </a:r>
            <a:r>
              <a:rPr lang="en-US" sz="3200" b="1" dirty="0" smtClean="0">
                <a:solidFill>
                  <a:schemeClr val="bg1"/>
                </a:solidFill>
              </a:rPr>
              <a:t> de Deus </a:t>
            </a:r>
            <a:r>
              <a:rPr lang="en-US" sz="3200" b="1" u="sng" dirty="0" err="1" smtClean="0">
                <a:solidFill>
                  <a:srgbClr val="C00000"/>
                </a:solidFill>
              </a:rPr>
              <a:t>personalizem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esses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valores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na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sua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vida</a:t>
            </a:r>
            <a:r>
              <a:rPr lang="en-US" sz="3200" b="1" dirty="0" smtClean="0">
                <a:solidFill>
                  <a:schemeClr val="bg1"/>
                </a:solidFill>
              </a:rPr>
              <a:t>.</a:t>
            </a:r>
          </a:p>
          <a:p>
            <a:pPr marL="990600" lvl="1" indent="-533400" eaLnBrk="1" hangingPunct="1">
              <a:buClr>
                <a:schemeClr val="bg1"/>
              </a:buClr>
              <a:buFont typeface="Arial" charset="0"/>
              <a:buAutoNum type="alphaLcPeriod"/>
            </a:pPr>
            <a:r>
              <a:rPr lang="en-US" sz="3200" b="1" dirty="0" err="1" smtClean="0">
                <a:solidFill>
                  <a:schemeClr val="bg1"/>
                </a:solidFill>
              </a:rPr>
              <a:t>Escolha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fazer</a:t>
            </a:r>
            <a:r>
              <a:rPr lang="en-US" sz="3200" b="1" dirty="0" smtClean="0">
                <a:solidFill>
                  <a:schemeClr val="bg1"/>
                </a:solidFill>
              </a:rPr>
              <a:t> deles </a:t>
            </a:r>
            <a:r>
              <a:rPr lang="en-US" sz="3200" b="1" dirty="0" err="1" smtClean="0">
                <a:solidFill>
                  <a:schemeClr val="bg1"/>
                </a:solidFill>
              </a:rPr>
              <a:t>uma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grande</a:t>
            </a:r>
            <a:r>
              <a:rPr lang="en-US" sz="3200" b="1" dirty="0" smtClean="0">
                <a:solidFill>
                  <a:schemeClr val="bg1"/>
                </a:solidFill>
              </a:rPr>
              <a:t> parte das </a:t>
            </a:r>
            <a:r>
              <a:rPr lang="en-US" sz="3200" b="1" dirty="0" err="1" smtClean="0">
                <a:solidFill>
                  <a:schemeClr val="bg1"/>
                </a:solidFill>
              </a:rPr>
              <a:t>suas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u="sng" dirty="0" err="1" smtClean="0">
                <a:solidFill>
                  <a:srgbClr val="C00000"/>
                </a:solidFill>
              </a:rPr>
              <a:t>decisões</a:t>
            </a:r>
            <a:r>
              <a:rPr lang="en-US" sz="3200" b="1" dirty="0" smtClean="0">
                <a:solidFill>
                  <a:schemeClr val="bg1"/>
                </a:solidFill>
              </a:rPr>
              <a:t> e </a:t>
            </a:r>
            <a:r>
              <a:rPr lang="en-US" sz="3200" b="1" u="sng" dirty="0" err="1" smtClean="0">
                <a:solidFill>
                  <a:srgbClr val="C00000"/>
                </a:solidFill>
              </a:rPr>
              <a:t>ações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diárias</a:t>
            </a:r>
            <a:r>
              <a:rPr lang="en-US" sz="3200" b="1" dirty="0" smtClean="0">
                <a:solidFill>
                  <a:schemeClr val="bg1"/>
                </a:solidFill>
              </a:rPr>
              <a:t>.</a:t>
            </a:r>
          </a:p>
          <a:p>
            <a:pPr marL="990600" lvl="1" indent="-533400" eaLnBrk="1" hangingPunct="1">
              <a:buClr>
                <a:schemeClr val="bg1"/>
              </a:buClr>
              <a:buFont typeface="Arial" charset="0"/>
              <a:buNone/>
            </a:pPr>
            <a:endParaRPr lang="en-US" sz="3200" b="1" dirty="0" smtClean="0">
              <a:solidFill>
                <a:schemeClr val="bg1"/>
              </a:solidFill>
            </a:endParaRP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A789275B-DCCF-41AD-AA6D-DC36F5BB2031}" type="slidenum">
              <a:rPr lang="en-GB" smtClean="0">
                <a:solidFill>
                  <a:schemeClr val="tx2"/>
                </a:solidFill>
                <a:ea typeface="Lucida Sans Unicode" pitchFamily="34" charset="0"/>
                <a:cs typeface="Lucida Sans Unicode" pitchFamily="34" charset="0"/>
              </a:rPr>
              <a:pPr eaLnBrk="1" hangingPunct="1"/>
              <a:t>11</a:t>
            </a:fld>
            <a:endParaRPr lang="en-GB" smtClean="0">
              <a:solidFill>
                <a:schemeClr val="tx2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7413" name="Date Placeholder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tx2"/>
                </a:solidFill>
              </a:rPr>
              <a:t>12-2011</a:t>
            </a:r>
            <a:endParaRPr lang="en-GB" smtClean="0">
              <a:solidFill>
                <a:schemeClr val="tx2"/>
              </a:solidFill>
            </a:endParaRPr>
          </a:p>
        </p:txBody>
      </p:sp>
      <p:sp>
        <p:nvSpPr>
          <p:cNvPr id="17414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mtClean="0">
                <a:solidFill>
                  <a:schemeClr val="tx2"/>
                </a:solidFill>
              </a:rPr>
              <a:t>T101.05                                                     iteenchallenge.org           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u="sng" dirty="0" smtClean="0">
                <a:solidFill>
                  <a:schemeClr val="bg1"/>
                </a:solidFill>
              </a:rPr>
              <a:t>6. Como é que esses valores fundamentais se tornam seus?</a:t>
            </a:r>
            <a:endParaRPr lang="en-US" b="1" u="sng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C9FA483A-07BB-461D-A29A-C0FA975F7F0A}" type="slidenum">
              <a:rPr lang="en-GB" smtClean="0">
                <a:solidFill>
                  <a:schemeClr val="tx2"/>
                </a:solidFill>
                <a:ea typeface="Lucida Sans Unicode" pitchFamily="34" charset="0"/>
                <a:cs typeface="Lucida Sans Unicode" pitchFamily="34" charset="0"/>
              </a:rPr>
              <a:pPr eaLnBrk="1" hangingPunct="1"/>
              <a:t>12</a:t>
            </a:fld>
            <a:endParaRPr lang="en-GB" smtClean="0">
              <a:solidFill>
                <a:schemeClr val="tx2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3315" name="Text Box 1"/>
          <p:cNvSpPr txBox="1">
            <a:spLocks noChangeArrowheads="1"/>
          </p:cNvSpPr>
          <p:nvPr/>
        </p:nvSpPr>
        <p:spPr bwMode="auto">
          <a:xfrm>
            <a:off x="457200" y="228600"/>
            <a:ext cx="8686800" cy="1371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566738" indent="-566738">
              <a:lnSpc>
                <a:spcPct val="100000"/>
              </a:lnSpc>
              <a:buClr>
                <a:schemeClr val="bg1"/>
              </a:buClr>
              <a:buFont typeface="Arial" charset="0"/>
              <a:buAutoNum type="arabicPeriod" startAt="7"/>
              <a:tabLst>
                <a:tab pos="0" algn="l"/>
                <a:tab pos="63182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pt-BR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	</a:t>
            </a: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Examinaremos estas perguntas sobre os valores fundamentais do Desafio Jovem.</a:t>
            </a:r>
            <a:endParaRPr lang="en-GB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85800" y="1752600"/>
            <a:ext cx="84582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457200" indent="-457200" eaLnBrk="0" hangingPunct="0">
              <a:tabLst>
                <a:tab pos="0" algn="l"/>
                <a:tab pos="457200" algn="l"/>
                <a:tab pos="974725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74725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74725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74725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74725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74725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74725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74725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74725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5000"/>
              </a:spcBef>
              <a:spcAft>
                <a:spcPts val="1800"/>
              </a:spcAft>
              <a:buClr>
                <a:schemeClr val="bg1"/>
              </a:buClr>
              <a:buFont typeface="Arial" charset="0"/>
              <a:buAutoNum type="alphaLcPeriod"/>
            </a:pPr>
            <a:r>
              <a:rPr lang="en-GB" sz="3200" b="1">
                <a:solidFill>
                  <a:srgbClr val="FFFFFF"/>
                </a:solidFill>
                <a:cs typeface="Times New Roman" pitchFamily="18" charset="0"/>
              </a:rPr>
              <a:t>Como é que esses valores funda-mentais são definidos?</a:t>
            </a:r>
          </a:p>
          <a:p>
            <a:pPr eaLnBrk="1" hangingPunct="1">
              <a:lnSpc>
                <a:spcPct val="100000"/>
              </a:lnSpc>
              <a:spcBef>
                <a:spcPct val="25000"/>
              </a:spcBef>
              <a:spcAft>
                <a:spcPts val="1800"/>
              </a:spcAft>
              <a:buClr>
                <a:schemeClr val="bg1"/>
              </a:buClr>
              <a:buFont typeface="Arial" charset="0"/>
              <a:buAutoNum type="alphaLcPeriod"/>
            </a:pPr>
            <a:r>
              <a:rPr lang="en-GB" sz="3200" b="1">
                <a:solidFill>
                  <a:srgbClr val="FFFFFF"/>
                </a:solidFill>
                <a:cs typeface="Times New Roman" pitchFamily="18" charset="0"/>
              </a:rPr>
              <a:t>Como é que a Bíblia ensina esses valores fundamentais?</a:t>
            </a:r>
          </a:p>
          <a:p>
            <a:pPr eaLnBrk="1" hangingPunct="1">
              <a:lnSpc>
                <a:spcPct val="100000"/>
              </a:lnSpc>
              <a:spcBef>
                <a:spcPct val="25000"/>
              </a:spcBef>
              <a:spcAft>
                <a:spcPts val="1800"/>
              </a:spcAft>
              <a:buClr>
                <a:schemeClr val="bg1"/>
              </a:buClr>
              <a:buFont typeface="Arial" charset="0"/>
              <a:buAutoNum type="alphaLcPeriod"/>
            </a:pPr>
            <a:r>
              <a:rPr lang="en-GB" sz="3200" b="1">
                <a:solidFill>
                  <a:srgbClr val="FFFFFF"/>
                </a:solidFill>
                <a:cs typeface="Times New Roman" pitchFamily="18" charset="0"/>
              </a:rPr>
              <a:t>Como é que desenvolve esses valores?</a:t>
            </a:r>
          </a:p>
          <a:p>
            <a:pPr eaLnBrk="1" hangingPunct="1">
              <a:lnSpc>
                <a:spcPct val="100000"/>
              </a:lnSpc>
              <a:spcBef>
                <a:spcPct val="25000"/>
              </a:spcBef>
              <a:spcAft>
                <a:spcPts val="1800"/>
              </a:spcAft>
              <a:buClr>
                <a:schemeClr val="bg1"/>
              </a:buClr>
              <a:buFont typeface="Arial" charset="0"/>
              <a:buAutoNum type="alphaLcPeriod"/>
            </a:pPr>
            <a:r>
              <a:rPr lang="en-GB" sz="3200" b="1">
                <a:solidFill>
                  <a:srgbClr val="FFFFFF"/>
                </a:solidFill>
                <a:cs typeface="Times New Roman" pitchFamily="18" charset="0"/>
              </a:rPr>
              <a:t>Como pode aplicar esses valores num ambiente do Desafio Jovem?</a:t>
            </a:r>
            <a:endParaRPr lang="en-GB" sz="3200" b="1">
              <a:solidFill>
                <a:srgbClr val="FFFFFF"/>
              </a:solidFill>
            </a:endParaRPr>
          </a:p>
          <a:p>
            <a:pPr eaLnBrk="1" hangingPunct="1">
              <a:lnSpc>
                <a:spcPct val="76000"/>
              </a:lnSpc>
              <a:spcAft>
                <a:spcPts val="1800"/>
              </a:spcAft>
              <a:buClr>
                <a:schemeClr val="bg1"/>
              </a:buClr>
              <a:buFont typeface="Arial" charset="0"/>
              <a:buAutoNum type="alphaLcPeriod"/>
            </a:pPr>
            <a:endParaRPr lang="en-GB" sz="3000" b="1">
              <a:solidFill>
                <a:srgbClr val="FFFFFF"/>
              </a:solidFill>
              <a:cs typeface="Times New Roman" pitchFamily="18" charset="0"/>
            </a:endParaRPr>
          </a:p>
        </p:txBody>
      </p:sp>
      <p:sp>
        <p:nvSpPr>
          <p:cNvPr id="18437" name="Date Placeholder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tx2"/>
                </a:solidFill>
              </a:rPr>
              <a:t>12-2011</a:t>
            </a:r>
            <a:endParaRPr lang="en-GB" smtClean="0">
              <a:solidFill>
                <a:schemeClr val="tx2"/>
              </a:solidFill>
            </a:endParaRPr>
          </a:p>
        </p:txBody>
      </p:sp>
      <p:sp>
        <p:nvSpPr>
          <p:cNvPr id="18438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mtClean="0">
                <a:solidFill>
                  <a:schemeClr val="tx2"/>
                </a:solidFill>
              </a:rPr>
              <a:t>T101.05                                                     iteenchallenge.org            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7" dur="5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CC04FA82-4D1B-4F8C-B992-0F2DAE661DAE}" type="slidenum">
              <a:rPr lang="en-GB" smtClean="0">
                <a:solidFill>
                  <a:schemeClr val="tx2"/>
                </a:solidFill>
                <a:ea typeface="Lucida Sans Unicode" pitchFamily="34" charset="0"/>
                <a:cs typeface="Lucida Sans Unicode" pitchFamily="34" charset="0"/>
              </a:rPr>
              <a:pPr eaLnBrk="1" hangingPunct="1"/>
              <a:t>13</a:t>
            </a:fld>
            <a:endParaRPr lang="en-GB" smtClean="0">
              <a:solidFill>
                <a:schemeClr val="tx2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3315" name="Text Box 1"/>
          <p:cNvSpPr txBox="1">
            <a:spLocks noChangeArrowheads="1"/>
          </p:cNvSpPr>
          <p:nvPr/>
        </p:nvSpPr>
        <p:spPr bwMode="auto">
          <a:xfrm>
            <a:off x="457200" y="228600"/>
            <a:ext cx="8686800" cy="1371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566738" indent="-566738">
              <a:lnSpc>
                <a:spcPct val="100000"/>
              </a:lnSpc>
              <a:buClr>
                <a:schemeClr val="bg1"/>
              </a:buClr>
              <a:buFont typeface="Arial" charset="0"/>
              <a:buAutoNum type="arabicPeriod" startAt="7"/>
              <a:tabLst>
                <a:tab pos="0" algn="l"/>
                <a:tab pos="63182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Examinaremos estas perguntas sobre os valores fundamentais do Desafio Jovem.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85800" y="1752600"/>
            <a:ext cx="84582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457200" indent="-457200" eaLnBrk="0" hangingPunct="0">
              <a:tabLst>
                <a:tab pos="0" algn="l"/>
                <a:tab pos="457200" algn="l"/>
                <a:tab pos="974725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74725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74725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74725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74725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74725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74725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74725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74725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76000"/>
              </a:lnSpc>
              <a:spcAft>
                <a:spcPts val="1800"/>
              </a:spcAft>
              <a:buClr>
                <a:schemeClr val="bg1"/>
              </a:buClr>
              <a:buFont typeface="Arial" charset="0"/>
              <a:buAutoNum type="alphaLcPeriod"/>
            </a:pPr>
            <a:endParaRPr lang="en-US" sz="3000" b="1">
              <a:solidFill>
                <a:srgbClr val="FFFFFF"/>
              </a:solidFill>
              <a:cs typeface="Times New Roman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57200" y="1600200"/>
            <a:ext cx="8305800" cy="478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609600" indent="-609600">
              <a:lnSpc>
                <a:spcPct val="100000"/>
              </a:lnSpc>
              <a:spcBef>
                <a:spcPts val="1000"/>
              </a:spcBef>
              <a:buClr>
                <a:schemeClr val="bg1"/>
              </a:buClr>
              <a:buFontTx/>
              <a:buAutoNum type="alphaLcPeriod" startAt="5"/>
            </a:pPr>
            <a:r>
              <a:rPr lang="en-GB" sz="2800" b="1"/>
              <a:t>Como é que os alunos com um passado de adição às drogas vêm esses valores fundamentais?</a:t>
            </a:r>
          </a:p>
          <a:p>
            <a:pPr marL="609600" indent="-609600">
              <a:lnSpc>
                <a:spcPct val="100000"/>
              </a:lnSpc>
              <a:spcBef>
                <a:spcPts val="1000"/>
              </a:spcBef>
              <a:buClr>
                <a:schemeClr val="bg1"/>
              </a:buClr>
              <a:buFontTx/>
              <a:buAutoNum type="alphaLcPeriod" startAt="5"/>
            </a:pPr>
            <a:r>
              <a:rPr lang="en-GB" sz="2800" b="1"/>
              <a:t>Como pode ajudar os alunos do Desafio Jovem a desenvolverem esses valores?</a:t>
            </a:r>
          </a:p>
          <a:p>
            <a:pPr marL="609600" indent="-609600">
              <a:lnSpc>
                <a:spcPct val="100000"/>
              </a:lnSpc>
              <a:spcBef>
                <a:spcPts val="1000"/>
              </a:spcBef>
              <a:buClr>
                <a:schemeClr val="bg1"/>
              </a:buClr>
              <a:buFontTx/>
              <a:buAutoNum type="alphaLcPeriod" startAt="5"/>
            </a:pPr>
            <a:r>
              <a:rPr lang="en-GB" sz="2800" b="1"/>
              <a:t>Quais têm sido as suas experiências ao aplicar esses valores?  Que perguntas você tem sobre esses valores?</a:t>
            </a:r>
          </a:p>
          <a:p>
            <a:pPr marL="609600" indent="-609600">
              <a:lnSpc>
                <a:spcPct val="100000"/>
              </a:lnSpc>
              <a:spcBef>
                <a:spcPts val="1000"/>
              </a:spcBef>
              <a:buClr>
                <a:schemeClr val="bg1"/>
              </a:buClr>
              <a:buFontTx/>
              <a:buAutoNum type="alphaLcPeriod" startAt="5"/>
            </a:pPr>
            <a:r>
              <a:rPr lang="en-GB" sz="2800" b="1"/>
              <a:t>Onde pode começar a desenvolver hoje esses valores fundamentais na sua vida?</a:t>
            </a:r>
          </a:p>
        </p:txBody>
      </p:sp>
      <p:sp>
        <p:nvSpPr>
          <p:cNvPr id="19462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tx2"/>
                </a:solidFill>
              </a:rPr>
              <a:t>12-2011</a:t>
            </a:r>
            <a:endParaRPr lang="en-GB" smtClean="0">
              <a:solidFill>
                <a:schemeClr val="tx2"/>
              </a:solidFill>
            </a:endParaRPr>
          </a:p>
        </p:txBody>
      </p:sp>
      <p:sp>
        <p:nvSpPr>
          <p:cNvPr id="19463" name="Footer Placeholder 6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mtClean="0">
                <a:solidFill>
                  <a:schemeClr val="tx2"/>
                </a:solidFill>
              </a:rPr>
              <a:t>T101.05                                                     iteenchallenge.org            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7" dur="5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423863" y="1425575"/>
            <a:ext cx="8491537" cy="4699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3300" b="1" smtClean="0">
                <a:solidFill>
                  <a:schemeClr val="tx2"/>
                </a:solidFill>
              </a:rPr>
              <a:t>Global Teen Challenge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300" b="1" smtClean="0">
                <a:solidFill>
                  <a:schemeClr val="tx2"/>
                </a:solidFill>
              </a:rPr>
              <a:t>	www.globaltc.org</a:t>
            </a:r>
            <a:endParaRPr lang="en-US" sz="3300" b="1" smtClean="0">
              <a:solidFill>
                <a:schemeClr val="tx2"/>
              </a:solidFill>
              <a:hlinkClick r:id="rId3"/>
            </a:endParaRPr>
          </a:p>
          <a:p>
            <a:pPr eaLnBrk="1" hangingPunct="1">
              <a:buFont typeface="Wingdings" pitchFamily="2" charset="2"/>
              <a:buNone/>
            </a:pPr>
            <a:endParaRPr lang="en-US" sz="3300" b="1" smtClean="0">
              <a:solidFill>
                <a:schemeClr val="tx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3300" b="1" smtClean="0">
                <a:solidFill>
                  <a:schemeClr val="tx2"/>
                </a:solidFill>
              </a:rPr>
              <a:t>Materiais de treinamento para este curso estão disponíveis no seguinte endereço:</a:t>
            </a:r>
            <a:endParaRPr lang="en-US" sz="3300" b="1" smtClean="0">
              <a:solidFill>
                <a:schemeClr val="tx2"/>
              </a:solidFill>
              <a:hlinkClick r:id="rId4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3300" b="1" smtClean="0">
                <a:solidFill>
                  <a:schemeClr val="tx2"/>
                </a:solidFill>
              </a:rPr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300" b="1" smtClean="0">
                <a:solidFill>
                  <a:schemeClr val="tx2"/>
                </a:solidFill>
              </a:rPr>
              <a:t>www.iTeenChallenge.org </a:t>
            </a:r>
          </a:p>
          <a:p>
            <a:pPr eaLnBrk="1" hangingPunct="1">
              <a:buFont typeface="Wingdings" pitchFamily="2" charset="2"/>
              <a:buNone/>
            </a:pPr>
            <a:endParaRPr lang="en-US" sz="3300" smtClean="0"/>
          </a:p>
        </p:txBody>
      </p:sp>
      <p:pic>
        <p:nvPicPr>
          <p:cNvPr id="20483" name="Rectangle 2"/>
          <p:cNvPicPr>
            <a:picLocks noGrp="1" noChangeArrowheads="1"/>
          </p:cNvPicPr>
          <p:nvPr>
            <p:ph type="title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103188"/>
            <a:ext cx="8601075" cy="1603375"/>
          </a:xfrm>
        </p:spPr>
      </p:pic>
      <p:sp>
        <p:nvSpPr>
          <p:cNvPr id="20484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tx2"/>
                </a:solidFill>
              </a:rPr>
              <a:t>12-2011</a:t>
            </a:r>
            <a:endParaRPr lang="en-GB" dirty="0" smtClean="0">
              <a:solidFill>
                <a:schemeClr val="tx2"/>
              </a:solidFill>
            </a:endParaRPr>
          </a:p>
        </p:txBody>
      </p:sp>
      <p:sp>
        <p:nvSpPr>
          <p:cNvPr id="2048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53B0CD19-0A00-46F5-AF34-43A3AA210E5B}" type="slidenum">
              <a:rPr lang="en-GB" smtClean="0">
                <a:solidFill>
                  <a:schemeClr val="tx2"/>
                </a:solidFill>
              </a:rPr>
              <a:pPr eaLnBrk="1" hangingPunct="1"/>
              <a:t>14</a:t>
            </a:fld>
            <a:endParaRPr lang="en-GB" smtClean="0">
              <a:solidFill>
                <a:schemeClr val="tx2"/>
              </a:solidFill>
            </a:endParaRPr>
          </a:p>
        </p:txBody>
      </p:sp>
      <p:sp>
        <p:nvSpPr>
          <p:cNvPr id="20486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tx2"/>
                </a:solidFill>
              </a:rPr>
              <a:t>T101.05                                                     iteenchallenge.org             </a:t>
            </a:r>
          </a:p>
        </p:txBody>
      </p:sp>
      <p:pic>
        <p:nvPicPr>
          <p:cNvPr id="20487" name="Picture 6" descr="Z GTC-clear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762000"/>
            <a:ext cx="3657600" cy="203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19200"/>
            <a:ext cx="7543800" cy="1371600"/>
          </a:xfrm>
        </p:spPr>
        <p:txBody>
          <a:bodyPr/>
          <a:lstStyle/>
          <a:p>
            <a:pPr marL="990600" lvl="1" indent="-533400" eaLnBrk="1" hangingPunct="1">
              <a:spcBef>
                <a:spcPct val="20000"/>
              </a:spcBef>
              <a:buClr>
                <a:schemeClr val="bg1"/>
              </a:buClr>
              <a:buFont typeface="Arial" charset="0"/>
              <a:buAutoNum type="alphaLcPeriod"/>
            </a:pPr>
            <a:r>
              <a:rPr lang="en-US" sz="3600" b="1" dirty="0" err="1" smtClean="0">
                <a:solidFill>
                  <a:schemeClr val="bg1"/>
                </a:solidFill>
                <a:latin typeface="Times New Roman" pitchFamily="18" charset="0"/>
              </a:rPr>
              <a:t>Algo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itchFamily="18" charset="0"/>
              </a:rPr>
              <a:t>que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itchFamily="18" charset="0"/>
              </a:rPr>
              <a:t>elas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itchFamily="18" charset="0"/>
              </a:rPr>
              <a:t>pensam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itchFamily="18" charset="0"/>
              </a:rPr>
              <a:t>que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</a:rPr>
              <a:t> tem </a:t>
            </a:r>
            <a:r>
              <a:rPr lang="en-US" sz="3600" b="1" u="sng" dirty="0" smtClean="0">
                <a:solidFill>
                  <a:srgbClr val="C00000"/>
                </a:solidFill>
                <a:latin typeface="Times New Roman" pitchFamily="18" charset="0"/>
              </a:rPr>
              <a:t>valor</a:t>
            </a:r>
            <a:endParaRPr lang="en-US" sz="3600" b="1" dirty="0" smtClean="0">
              <a:solidFill>
                <a:srgbClr val="C00000"/>
              </a:solidFill>
              <a:latin typeface="Times New Roman" pitchFamily="18" charset="0"/>
            </a:endParaRPr>
          </a:p>
          <a:p>
            <a:pPr marL="990600" lvl="1" indent="-533400" eaLnBrk="1" hangingPunct="1">
              <a:spcBef>
                <a:spcPct val="20000"/>
              </a:spcBef>
              <a:buClr>
                <a:schemeClr val="bg1"/>
              </a:buClr>
              <a:buFont typeface="Arial" charset="0"/>
              <a:buAutoNum type="alphaLcPeriod"/>
            </a:pPr>
            <a:r>
              <a:rPr lang="en-US" sz="3600" b="1" dirty="0" err="1" smtClean="0">
                <a:solidFill>
                  <a:schemeClr val="bg1"/>
                </a:solidFill>
                <a:latin typeface="Times New Roman" pitchFamily="18" charset="0"/>
              </a:rPr>
              <a:t>Coisas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itchFamily="18" charset="0"/>
              </a:rPr>
              <a:t>como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600" b="1" u="sng" dirty="0" err="1" smtClean="0">
                <a:solidFill>
                  <a:srgbClr val="C00000"/>
                </a:solidFill>
                <a:latin typeface="Times New Roman" pitchFamily="18" charset="0"/>
              </a:rPr>
              <a:t>ouro</a:t>
            </a:r>
            <a:endParaRPr lang="en-US" sz="3600" b="1" dirty="0" smtClean="0">
              <a:solidFill>
                <a:srgbClr val="C00000"/>
              </a:solidFill>
              <a:latin typeface="Times New Roman" pitchFamily="18" charset="0"/>
            </a:endParaRPr>
          </a:p>
          <a:p>
            <a:pPr marL="990600" lvl="1" indent="-533400" eaLnBrk="1" hangingPunct="1">
              <a:spcBef>
                <a:spcPct val="20000"/>
              </a:spcBef>
              <a:buClr>
                <a:schemeClr val="bg1"/>
              </a:buClr>
              <a:buFont typeface="Arial" charset="0"/>
              <a:buNone/>
            </a:pP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</a:rPr>
              <a:t> 	</a:t>
            </a:r>
          </a:p>
          <a:p>
            <a:pPr marL="990600" lvl="1" indent="-533400" eaLnBrk="1" hangingPunct="1">
              <a:spcBef>
                <a:spcPct val="20000"/>
              </a:spcBef>
              <a:buClr>
                <a:schemeClr val="bg1"/>
              </a:buClr>
              <a:buFont typeface="Arial" charset="0"/>
              <a:buNone/>
            </a:pPr>
            <a:r>
              <a:rPr lang="en-US" sz="3600" b="1" u="sng" dirty="0" smtClean="0">
                <a:solidFill>
                  <a:srgbClr val="C00000"/>
                </a:solidFill>
                <a:latin typeface="Times New Roman" pitchFamily="18" charset="0"/>
              </a:rPr>
              <a:t>diamantes</a:t>
            </a:r>
            <a:endParaRPr lang="en-US" sz="3600" b="1" dirty="0" smtClean="0">
              <a:solidFill>
                <a:srgbClr val="C00000"/>
              </a:solidFill>
              <a:latin typeface="Times New Roman" pitchFamily="18" charset="0"/>
            </a:endParaRPr>
          </a:p>
          <a:p>
            <a:pPr marL="990600" lvl="1" indent="-533400" eaLnBrk="1" hangingPunct="1">
              <a:spcBef>
                <a:spcPct val="20000"/>
              </a:spcBef>
              <a:buClr>
                <a:schemeClr val="bg1"/>
              </a:buClr>
              <a:buFont typeface="Arial" charset="0"/>
              <a:buNone/>
            </a:pP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</a:rPr>
              <a:t> 	</a:t>
            </a:r>
          </a:p>
          <a:p>
            <a:pPr marL="990600" lvl="1" indent="-533400" eaLnBrk="1" hangingPunct="1">
              <a:spcBef>
                <a:spcPct val="20000"/>
              </a:spcBef>
              <a:buClr>
                <a:schemeClr val="bg1"/>
              </a:buClr>
              <a:buFont typeface="Arial" charset="0"/>
              <a:buNone/>
            </a:pP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</a:rPr>
              <a:t>e </a:t>
            </a:r>
            <a:r>
              <a:rPr lang="en-US" sz="3600" b="1" u="sng" dirty="0" err="1" smtClean="0">
                <a:solidFill>
                  <a:srgbClr val="C00000"/>
                </a:solidFill>
                <a:latin typeface="Times New Roman" pitchFamily="18" charset="0"/>
              </a:rPr>
              <a:t>antiguidades</a:t>
            </a:r>
            <a:endParaRPr lang="en-US" sz="3600" b="1" dirty="0" smtClean="0">
              <a:solidFill>
                <a:srgbClr val="C00000"/>
              </a:solidFill>
              <a:latin typeface="Times New Roman" pitchFamily="18" charset="0"/>
            </a:endParaRPr>
          </a:p>
          <a:p>
            <a:pPr marL="609600" indent="-609600" eaLnBrk="1" hangingPunct="1">
              <a:spcBef>
                <a:spcPct val="20000"/>
              </a:spcBef>
              <a:buFont typeface="Times New Roman" pitchFamily="18" charset="0"/>
              <a:buChar char="•"/>
            </a:pPr>
            <a:endParaRPr lang="en-US" sz="36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marL="609600" indent="-609600" eaLnBrk="1" hangingPunct="1">
              <a:spcBef>
                <a:spcPct val="20000"/>
              </a:spcBef>
              <a:buFont typeface="Times New Roman" pitchFamily="18" charset="0"/>
              <a:buChar char="•"/>
            </a:pPr>
            <a:endParaRPr lang="en-US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25618" name="Picture 18" descr="308304~1927-Model-T-Ford-Posters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67400" y="4724400"/>
            <a:ext cx="1981200" cy="1485900"/>
          </a:xfrm>
        </p:spPr>
      </p:pic>
      <p:sp>
        <p:nvSpPr>
          <p:cNvPr id="8196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B0B47A83-44F0-42EF-B0B8-ED9CA534B2B9}" type="slidenum">
              <a:rPr lang="en-GB" smtClean="0">
                <a:solidFill>
                  <a:schemeClr val="tx2"/>
                </a:solidFill>
                <a:ea typeface="Lucida Sans Unicode" pitchFamily="34" charset="0"/>
                <a:cs typeface="Lucida Sans Unicode" pitchFamily="34" charset="0"/>
              </a:rPr>
              <a:pPr eaLnBrk="1" hangingPunct="1"/>
              <a:t>2</a:t>
            </a:fld>
            <a:endParaRPr lang="en-GB" smtClean="0">
              <a:solidFill>
                <a:schemeClr val="tx2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pic>
        <p:nvPicPr>
          <p:cNvPr id="25608" name="Picture 8" descr="39197167_gol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133600"/>
            <a:ext cx="1828800" cy="156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6" name="Picture 16" descr="diamon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117850"/>
            <a:ext cx="1905000" cy="168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9" name="Date Placeholder 7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tx2"/>
                </a:solidFill>
              </a:rPr>
              <a:t>12-2011</a:t>
            </a:r>
            <a:endParaRPr lang="en-GB" smtClean="0">
              <a:solidFill>
                <a:schemeClr val="tx2"/>
              </a:solidFill>
            </a:endParaRPr>
          </a:p>
        </p:txBody>
      </p:sp>
      <p:sp>
        <p:nvSpPr>
          <p:cNvPr id="8200" name="Footer Placeholder 8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mtClean="0">
                <a:solidFill>
                  <a:schemeClr val="tx2"/>
                </a:solidFill>
              </a:rPr>
              <a:t>T101.05                                                     iteenchallenge.org           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0075" cy="868362"/>
          </a:xfrm>
        </p:spPr>
        <p:txBody>
          <a:bodyPr>
            <a:normAutofit fontScale="90000"/>
          </a:bodyPr>
          <a:lstStyle/>
          <a:p>
            <a:r>
              <a:rPr lang="pt-PT" sz="4400" b="1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1. O que é que as pessoas valorizam?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1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8686800" cy="2819400"/>
          </a:xfrm>
        </p:spPr>
        <p:txBody>
          <a:bodyPr/>
          <a:lstStyle/>
          <a:p>
            <a:pPr marL="914400" lvl="1" indent="-347663" eaLnBrk="1" hangingPunct="1">
              <a:spcBef>
                <a:spcPct val="20000"/>
              </a:spcBef>
              <a:buClr>
                <a:schemeClr val="bg1"/>
              </a:buClr>
              <a:buFont typeface="Arial" charset="0"/>
              <a:buNone/>
            </a:pPr>
            <a:r>
              <a:rPr lang="en-US" sz="3200" b="1" smtClean="0">
                <a:solidFill>
                  <a:schemeClr val="bg1"/>
                </a:solidFill>
                <a:latin typeface="Times New Roman" pitchFamily="18" charset="0"/>
              </a:rPr>
              <a:t>c.  Coisas que contribuem para as suas </a:t>
            </a:r>
            <a:r>
              <a:rPr lang="en-US" sz="3200" b="1" u="sng" smtClean="0">
                <a:solidFill>
                  <a:srgbClr val="C00000"/>
                </a:solidFill>
                <a:latin typeface="Times New Roman" pitchFamily="18" charset="0"/>
              </a:rPr>
              <a:t>actividades</a:t>
            </a:r>
            <a:r>
              <a:rPr lang="en-US" sz="3200" b="1" smtClean="0">
                <a:solidFill>
                  <a:schemeClr val="bg1"/>
                </a:solidFill>
                <a:latin typeface="Times New Roman" pitchFamily="18" charset="0"/>
              </a:rPr>
              <a:t> e </a:t>
            </a:r>
            <a:r>
              <a:rPr lang="en-US" sz="3200" b="1" u="sng" smtClean="0">
                <a:solidFill>
                  <a:srgbClr val="C00000"/>
                </a:solidFill>
                <a:latin typeface="Times New Roman" pitchFamily="18" charset="0"/>
              </a:rPr>
              <a:t>alvos</a:t>
            </a:r>
          </a:p>
          <a:p>
            <a:pPr marL="392113" indent="-392113" eaLnBrk="1" hangingPunct="1">
              <a:spcBef>
                <a:spcPct val="20000"/>
              </a:spcBef>
              <a:buFont typeface="Times New Roman" pitchFamily="18" charset="0"/>
              <a:buNone/>
            </a:pPr>
            <a:r>
              <a:rPr lang="en-US" smtClean="0">
                <a:solidFill>
                  <a:schemeClr val="bg1"/>
                </a:solidFill>
                <a:latin typeface="Times New Roman" pitchFamily="18" charset="0"/>
              </a:rPr>
              <a:t>		</a:t>
            </a:r>
            <a:r>
              <a:rPr lang="en-US" sz="2800" b="1" smtClean="0">
                <a:solidFill>
                  <a:schemeClr val="bg1"/>
                </a:solidFill>
                <a:latin typeface="Times New Roman" pitchFamily="18" charset="0"/>
              </a:rPr>
              <a:t>Por exemplo um corredor, um nadador, e um 			soldado valorizam tipos diferentes de 					calçado.</a:t>
            </a:r>
            <a:r>
              <a:rPr lang="en-US" sz="2800" b="1" smtClean="0">
                <a:latin typeface="Times New Roman" pitchFamily="18" charset="0"/>
              </a:rPr>
              <a:t> </a:t>
            </a:r>
            <a:endParaRPr lang="en-US" b="1" smtClean="0">
              <a:latin typeface="Times New Roman" pitchFamily="18" charset="0"/>
            </a:endParaRPr>
          </a:p>
        </p:txBody>
      </p:sp>
      <p:pic>
        <p:nvPicPr>
          <p:cNvPr id="30725" name="Picture 5" descr="trail_running_shoes_review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3733800"/>
            <a:ext cx="2181225" cy="2181225"/>
          </a:xfrm>
          <a:solidFill>
            <a:schemeClr val="accent2"/>
          </a:solidFill>
        </p:spPr>
      </p:pic>
      <p:pic>
        <p:nvPicPr>
          <p:cNvPr id="30738" name="Picture 18" descr="boots-R5052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72200" y="3581400"/>
            <a:ext cx="2182813" cy="2182813"/>
          </a:xfrm>
          <a:solidFill>
            <a:srgbClr val="0000FF">
              <a:alpha val="81175"/>
            </a:srgbClr>
          </a:solidFill>
        </p:spPr>
      </p:pic>
      <p:sp>
        <p:nvSpPr>
          <p:cNvPr id="9222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FDE2C82F-B864-4F3A-B5F1-71FBE97B41D8}" type="slidenum">
              <a:rPr lang="en-GB" smtClean="0">
                <a:solidFill>
                  <a:schemeClr val="tx2"/>
                </a:solidFill>
                <a:ea typeface="Lucida Sans Unicode" pitchFamily="34" charset="0"/>
                <a:cs typeface="Lucida Sans Unicode" pitchFamily="34" charset="0"/>
              </a:rPr>
              <a:pPr eaLnBrk="1" hangingPunct="1"/>
              <a:t>3</a:t>
            </a:fld>
            <a:endParaRPr lang="en-GB" smtClean="0">
              <a:solidFill>
                <a:schemeClr val="tx2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pic>
        <p:nvPicPr>
          <p:cNvPr id="30735" name="Picture 15" descr="72972,1217989037,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191000"/>
            <a:ext cx="2590800" cy="206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4" name="Date Placeholder 7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tx2"/>
                </a:solidFill>
              </a:rPr>
              <a:t>12-2011</a:t>
            </a:r>
            <a:endParaRPr lang="en-GB" smtClean="0">
              <a:solidFill>
                <a:schemeClr val="tx2"/>
              </a:solidFill>
            </a:endParaRPr>
          </a:p>
        </p:txBody>
      </p:sp>
      <p:sp>
        <p:nvSpPr>
          <p:cNvPr id="9225" name="Footer Placeholder 8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mtClean="0">
                <a:solidFill>
                  <a:schemeClr val="tx2"/>
                </a:solidFill>
              </a:rPr>
              <a:t>T101.05                                                     iteenchallenge.org           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0075" cy="944562"/>
          </a:xfrm>
        </p:spPr>
        <p:txBody>
          <a:bodyPr/>
          <a:lstStyle/>
          <a:p>
            <a:r>
              <a:rPr lang="pt-PT" sz="4000" b="1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1. O que é que as pessoas valorizam?</a:t>
            </a: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0075" cy="5029200"/>
          </a:xfrm>
        </p:spPr>
        <p:txBody>
          <a:bodyPr/>
          <a:lstStyle/>
          <a:p>
            <a:pPr marL="990600" lvl="1" indent="-533400" eaLnBrk="1" hangingPunct="1">
              <a:buClr>
                <a:schemeClr val="bg1"/>
              </a:buClr>
              <a:buFont typeface="Arial" charset="0"/>
              <a:buAutoNum type="alphaLcPeriod"/>
            </a:pPr>
            <a:r>
              <a:rPr lang="en-US" sz="3200" dirty="0" smtClean="0">
                <a:solidFill>
                  <a:schemeClr val="bg1"/>
                </a:solidFill>
              </a:rPr>
              <a:t>Uma </a:t>
            </a:r>
            <a:r>
              <a:rPr lang="en-US" sz="3200" u="sng" dirty="0" err="1" smtClean="0">
                <a:solidFill>
                  <a:srgbClr val="C00000"/>
                </a:solidFill>
              </a:rPr>
              <a:t>prioridade</a:t>
            </a:r>
            <a:r>
              <a:rPr lang="en-US" sz="3200" dirty="0" smtClean="0">
                <a:solidFill>
                  <a:schemeClr val="bg1"/>
                </a:solidFill>
              </a:rPr>
              <a:t> – </a:t>
            </a:r>
            <a:r>
              <a:rPr lang="en-US" sz="3200" dirty="0" err="1" smtClean="0">
                <a:solidFill>
                  <a:schemeClr val="bg1"/>
                </a:solidFill>
              </a:rPr>
              <a:t>algo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que</a:t>
            </a:r>
            <a:r>
              <a:rPr lang="en-US" sz="3200" dirty="0" smtClean="0">
                <a:solidFill>
                  <a:schemeClr val="bg1"/>
                </a:solidFill>
              </a:rPr>
              <a:t> é </a:t>
            </a:r>
            <a:r>
              <a:rPr lang="en-US" sz="3200" dirty="0" err="1" smtClean="0">
                <a:solidFill>
                  <a:schemeClr val="bg1"/>
                </a:solidFill>
              </a:rPr>
              <a:t>importante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para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uma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pessoa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L="990600" lvl="1" indent="-533400" eaLnBrk="1" hangingPunct="1">
              <a:buClr>
                <a:schemeClr val="bg1"/>
              </a:buClr>
              <a:buFont typeface="Arial" charset="0"/>
              <a:buAutoNum type="alphaLcPeriod"/>
            </a:pPr>
            <a:r>
              <a:rPr lang="en-US" sz="3200" dirty="0" smtClean="0">
                <a:solidFill>
                  <a:schemeClr val="bg1"/>
                </a:solidFill>
              </a:rPr>
              <a:t>Uma </a:t>
            </a:r>
            <a:r>
              <a:rPr lang="en-US" sz="3200" u="sng" dirty="0" err="1" smtClean="0">
                <a:solidFill>
                  <a:srgbClr val="C00000"/>
                </a:solidFill>
              </a:rPr>
              <a:t>influência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chave</a:t>
            </a:r>
            <a:r>
              <a:rPr lang="en-US" sz="3200" dirty="0" smtClean="0">
                <a:solidFill>
                  <a:schemeClr val="bg1"/>
                </a:solidFill>
              </a:rPr>
              <a:t>– </a:t>
            </a:r>
            <a:r>
              <a:rPr lang="en-US" sz="3200" dirty="0" err="1" smtClean="0">
                <a:solidFill>
                  <a:schemeClr val="bg1"/>
                </a:solidFill>
              </a:rPr>
              <a:t>algo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que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dá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orientação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às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decisões</a:t>
            </a:r>
            <a:r>
              <a:rPr lang="en-US" sz="3200" dirty="0" smtClean="0">
                <a:solidFill>
                  <a:schemeClr val="bg1"/>
                </a:solidFill>
              </a:rPr>
              <a:t> e </a:t>
            </a:r>
            <a:r>
              <a:rPr lang="en-US" sz="3200" dirty="0" err="1" smtClean="0">
                <a:solidFill>
                  <a:schemeClr val="bg1"/>
                </a:solidFill>
              </a:rPr>
              <a:t>ações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diárias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L="990600" lvl="1" indent="-533400" eaLnBrk="1" hangingPunct="1">
              <a:buClr>
                <a:schemeClr val="bg1"/>
              </a:buClr>
              <a:buFont typeface="Arial" charset="0"/>
              <a:buAutoNum type="alphaLcPeriod"/>
            </a:pPr>
            <a:r>
              <a:rPr lang="en-US" sz="3200" dirty="0" smtClean="0">
                <a:solidFill>
                  <a:schemeClr val="bg1"/>
                </a:solidFill>
              </a:rPr>
              <a:t>Uma </a:t>
            </a:r>
            <a:r>
              <a:rPr lang="en-US" sz="3200" dirty="0" err="1" smtClean="0">
                <a:solidFill>
                  <a:schemeClr val="bg1"/>
                </a:solidFill>
              </a:rPr>
              <a:t>questão</a:t>
            </a:r>
            <a:r>
              <a:rPr lang="en-US" sz="3200" dirty="0" smtClean="0">
                <a:solidFill>
                  <a:schemeClr val="bg1"/>
                </a:solidFill>
              </a:rPr>
              <a:t> do </a:t>
            </a:r>
            <a:r>
              <a:rPr lang="en-US" sz="3200" u="sng" dirty="0" err="1" smtClean="0">
                <a:solidFill>
                  <a:srgbClr val="C00000"/>
                </a:solidFill>
              </a:rPr>
              <a:t>coração</a:t>
            </a:r>
            <a:r>
              <a:rPr lang="en-US" sz="3200" dirty="0" smtClean="0">
                <a:solidFill>
                  <a:schemeClr val="bg1"/>
                </a:solidFill>
              </a:rPr>
              <a:t> – </a:t>
            </a:r>
            <a:r>
              <a:rPr lang="en-US" sz="3200" dirty="0" err="1" smtClean="0">
                <a:solidFill>
                  <a:schemeClr val="bg1"/>
                </a:solidFill>
              </a:rPr>
              <a:t>algo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que</a:t>
            </a:r>
            <a:r>
              <a:rPr lang="en-US" sz="3200" dirty="0" smtClean="0">
                <a:solidFill>
                  <a:schemeClr val="bg1"/>
                </a:solidFill>
              </a:rPr>
              <a:t> é </a:t>
            </a:r>
            <a:r>
              <a:rPr lang="en-US" sz="3200" dirty="0" err="1" smtClean="0">
                <a:solidFill>
                  <a:schemeClr val="bg1"/>
                </a:solidFill>
              </a:rPr>
              <a:t>uma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convição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pessoal</a:t>
            </a:r>
            <a:r>
              <a:rPr lang="en-US" sz="3200" dirty="0" smtClean="0">
                <a:solidFill>
                  <a:schemeClr val="bg1"/>
                </a:solidFill>
              </a:rPr>
              <a:t>, </a:t>
            </a:r>
            <a:r>
              <a:rPr lang="en-US" sz="3200" dirty="0" err="1" smtClean="0">
                <a:solidFill>
                  <a:schemeClr val="bg1"/>
                </a:solidFill>
              </a:rPr>
              <a:t>algo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sobre</a:t>
            </a:r>
            <a:r>
              <a:rPr lang="en-US" sz="3200" dirty="0" smtClean="0">
                <a:solidFill>
                  <a:schemeClr val="bg1"/>
                </a:solidFill>
              </a:rPr>
              <a:t> o </a:t>
            </a:r>
            <a:r>
              <a:rPr lang="en-US" sz="3200" dirty="0" err="1" smtClean="0">
                <a:solidFill>
                  <a:schemeClr val="bg1"/>
                </a:solidFill>
              </a:rPr>
              <a:t>qual</a:t>
            </a:r>
            <a:r>
              <a:rPr lang="en-US" sz="3200" dirty="0" smtClean="0">
                <a:solidFill>
                  <a:schemeClr val="bg1"/>
                </a:solidFill>
              </a:rPr>
              <a:t> a </a:t>
            </a:r>
            <a:r>
              <a:rPr lang="en-US" sz="3200" dirty="0" err="1" smtClean="0">
                <a:solidFill>
                  <a:schemeClr val="bg1"/>
                </a:solidFill>
              </a:rPr>
              <a:t>pessoa</a:t>
            </a:r>
            <a:r>
              <a:rPr lang="en-US" sz="3200" dirty="0" smtClean="0">
                <a:solidFill>
                  <a:schemeClr val="bg1"/>
                </a:solidFill>
              </a:rPr>
              <a:t> tem </a:t>
            </a:r>
            <a:r>
              <a:rPr lang="en-US" sz="3200" dirty="0" err="1" smtClean="0">
                <a:solidFill>
                  <a:schemeClr val="bg1"/>
                </a:solidFill>
              </a:rPr>
              <a:t>uma</a:t>
            </a:r>
            <a:r>
              <a:rPr lang="en-US" sz="3200" dirty="0" smtClean="0">
                <a:solidFill>
                  <a:schemeClr val="bg1"/>
                </a:solidFill>
              </a:rPr>
              <a:t> forte </a:t>
            </a:r>
            <a:r>
              <a:rPr lang="en-US" sz="3200" dirty="0" err="1" smtClean="0">
                <a:solidFill>
                  <a:schemeClr val="bg1"/>
                </a:solidFill>
              </a:rPr>
              <a:t>opinião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L="990600" lvl="1" indent="-533400" eaLnBrk="1" hangingPunct="1">
              <a:buClr>
                <a:schemeClr val="bg1"/>
              </a:buClr>
              <a:buFont typeface="Arial" charset="0"/>
              <a:buAutoNum type="alphaLcPeriod"/>
            </a:pPr>
            <a:r>
              <a:rPr lang="en-US" sz="3200" dirty="0" smtClean="0">
                <a:solidFill>
                  <a:schemeClr val="bg1"/>
                </a:solidFill>
              </a:rPr>
              <a:t>Uma </a:t>
            </a:r>
            <a:r>
              <a:rPr lang="en-US" sz="3200" u="sng" dirty="0" err="1" smtClean="0">
                <a:solidFill>
                  <a:srgbClr val="C00000"/>
                </a:solidFill>
              </a:rPr>
              <a:t>escolha</a:t>
            </a:r>
            <a:r>
              <a:rPr lang="en-US" sz="3200" dirty="0" smtClean="0">
                <a:solidFill>
                  <a:schemeClr val="bg1"/>
                </a:solidFill>
              </a:rPr>
              <a:t> – </a:t>
            </a:r>
            <a:r>
              <a:rPr lang="en-US" sz="3200" dirty="0" err="1" smtClean="0">
                <a:solidFill>
                  <a:schemeClr val="bg1"/>
                </a:solidFill>
              </a:rPr>
              <a:t>algo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que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uma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pessoa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escolhe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dar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importância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L="609600" indent="-609600" eaLnBrk="1" hangingPunct="1"/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3DEAA1CB-916D-4EE2-AF24-DF831D866DBE}" type="slidenum">
              <a:rPr lang="en-GB" smtClean="0">
                <a:solidFill>
                  <a:schemeClr val="tx2"/>
                </a:solidFill>
                <a:ea typeface="Lucida Sans Unicode" pitchFamily="34" charset="0"/>
                <a:cs typeface="Lucida Sans Unicode" pitchFamily="34" charset="0"/>
              </a:rPr>
              <a:pPr eaLnBrk="1" hangingPunct="1"/>
              <a:t>4</a:t>
            </a:fld>
            <a:endParaRPr lang="en-GB" smtClean="0">
              <a:solidFill>
                <a:schemeClr val="tx2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0245" name="Date Placeholder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tx2"/>
                </a:solidFill>
              </a:rPr>
              <a:t>12-2011</a:t>
            </a:r>
            <a:endParaRPr lang="en-GB" smtClean="0">
              <a:solidFill>
                <a:schemeClr val="tx2"/>
              </a:solidFill>
            </a:endParaRPr>
          </a:p>
        </p:txBody>
      </p:sp>
      <p:sp>
        <p:nvSpPr>
          <p:cNvPr id="10246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mtClean="0">
                <a:solidFill>
                  <a:schemeClr val="tx2"/>
                </a:solidFill>
              </a:rPr>
              <a:t>T101.05                                                     iteenchallenge.org           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2.	</a:t>
            </a:r>
            <a:r>
              <a:rPr lang="pt-BR" b="1" dirty="0" smtClean="0">
                <a:solidFill>
                  <a:schemeClr val="bg1"/>
                </a:solidFill>
              </a:rPr>
              <a:t>O que é um valor fundamental?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52600"/>
            <a:ext cx="8382000" cy="2057400"/>
          </a:xfrm>
        </p:spPr>
        <p:txBody>
          <a:bodyPr/>
          <a:lstStyle/>
          <a:p>
            <a:pPr marL="990600" lvl="1" indent="-533400" eaLnBrk="1" hangingPunct="1">
              <a:spcBef>
                <a:spcPts val="1200"/>
              </a:spcBef>
              <a:buClr>
                <a:schemeClr val="bg1"/>
              </a:buClr>
              <a:buFont typeface="Arial" charset="0"/>
              <a:buAutoNum type="alphaLcPeriod" startAt="5"/>
            </a:pPr>
            <a:r>
              <a:rPr lang="en-US" sz="3600" smtClean="0">
                <a:solidFill>
                  <a:schemeClr val="bg1"/>
                </a:solidFill>
              </a:rPr>
              <a:t>Uma fonte de </a:t>
            </a:r>
            <a:r>
              <a:rPr lang="en-US" sz="3600" u="sng" smtClean="0">
                <a:solidFill>
                  <a:srgbClr val="C00000"/>
                </a:solidFill>
              </a:rPr>
              <a:t>unidade</a:t>
            </a:r>
            <a:r>
              <a:rPr lang="en-US" sz="3600" smtClean="0">
                <a:solidFill>
                  <a:schemeClr val="bg1"/>
                </a:solidFill>
              </a:rPr>
              <a:t> – algo que dá direção e propósito a um grupo de pessoas</a:t>
            </a:r>
          </a:p>
          <a:p>
            <a:pPr marL="990600" lvl="1" indent="-533400" eaLnBrk="1" hangingPunct="1">
              <a:spcBef>
                <a:spcPts val="1200"/>
              </a:spcBef>
              <a:buClr>
                <a:schemeClr val="bg1"/>
              </a:buClr>
              <a:buFont typeface="Arial" charset="0"/>
              <a:buAutoNum type="alphaLcPeriod" startAt="5"/>
            </a:pPr>
            <a:r>
              <a:rPr lang="en-US" sz="3600" smtClean="0">
                <a:solidFill>
                  <a:schemeClr val="bg1"/>
                </a:solidFill>
              </a:rPr>
              <a:t>Um </a:t>
            </a:r>
            <a:r>
              <a:rPr lang="en-US" sz="3600" u="sng" smtClean="0">
                <a:solidFill>
                  <a:srgbClr val="C00000"/>
                </a:solidFill>
              </a:rPr>
              <a:t>legado</a:t>
            </a:r>
            <a:r>
              <a:rPr lang="en-US" sz="3600" smtClean="0">
                <a:solidFill>
                  <a:schemeClr val="bg1"/>
                </a:solidFill>
              </a:rPr>
              <a:t> – algo que queremos passar a futuras gerações</a:t>
            </a:r>
          </a:p>
          <a:p>
            <a:pPr marL="990600" lvl="1" indent="-533400" eaLnBrk="1" hangingPunct="1">
              <a:spcBef>
                <a:spcPts val="1200"/>
              </a:spcBef>
              <a:buClr>
                <a:schemeClr val="bg1"/>
              </a:buClr>
              <a:buFont typeface="Arial" charset="0"/>
              <a:buAutoNum type="alphaLcPeriod" startAt="5"/>
            </a:pPr>
            <a:r>
              <a:rPr lang="en-US" sz="3600" smtClean="0">
                <a:solidFill>
                  <a:schemeClr val="bg1"/>
                </a:solidFill>
              </a:rPr>
              <a:t>Para o Cristão, um valor funda-mental é algo que </a:t>
            </a:r>
            <a:r>
              <a:rPr lang="en-US" sz="3600" u="sng" smtClean="0">
                <a:solidFill>
                  <a:srgbClr val="C00000"/>
                </a:solidFill>
              </a:rPr>
              <a:t>Deus</a:t>
            </a:r>
            <a:r>
              <a:rPr lang="en-US" sz="3600" smtClean="0">
                <a:solidFill>
                  <a:schemeClr val="bg1"/>
                </a:solidFill>
              </a:rPr>
              <a:t> valoriza.</a:t>
            </a:r>
          </a:p>
          <a:p>
            <a:pPr marL="990600" lvl="1" indent="-533400" eaLnBrk="1" hangingPunct="1">
              <a:spcBef>
                <a:spcPct val="20000"/>
              </a:spcBef>
              <a:buClr>
                <a:schemeClr val="bg1"/>
              </a:buClr>
              <a:buFont typeface="Arial" charset="0"/>
              <a:buAutoNum type="alphaLcPeriod" startAt="5"/>
            </a:pPr>
            <a:endParaRPr lang="en-US" sz="3200" smtClean="0">
              <a:solidFill>
                <a:schemeClr val="bg1"/>
              </a:solidFill>
            </a:endParaRPr>
          </a:p>
          <a:p>
            <a:pPr marL="990600" lvl="1" indent="-533400" eaLnBrk="1" hangingPunct="1">
              <a:spcBef>
                <a:spcPct val="20000"/>
              </a:spcBef>
              <a:buClr>
                <a:schemeClr val="bg1"/>
              </a:buClr>
              <a:buFont typeface="Arial" charset="0"/>
              <a:buNone/>
            </a:pPr>
            <a:endParaRPr lang="en-US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1268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2DB68B0A-DF45-4857-94E1-6348FC8FA416}" type="slidenum">
              <a:rPr lang="en-GB" smtClean="0">
                <a:solidFill>
                  <a:schemeClr val="tx2"/>
                </a:solidFill>
                <a:ea typeface="Lucida Sans Unicode" pitchFamily="34" charset="0"/>
                <a:cs typeface="Lucida Sans Unicode" pitchFamily="34" charset="0"/>
              </a:rPr>
              <a:pPr eaLnBrk="1" hangingPunct="1"/>
              <a:t>5</a:t>
            </a:fld>
            <a:endParaRPr lang="en-GB" smtClean="0">
              <a:solidFill>
                <a:schemeClr val="tx2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tx2"/>
                </a:solidFill>
              </a:rPr>
              <a:t>12-2011</a:t>
            </a:r>
            <a:endParaRPr lang="en-GB" smtClean="0">
              <a:solidFill>
                <a:schemeClr val="tx2"/>
              </a:solidFill>
            </a:endParaRP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mtClean="0">
                <a:solidFill>
                  <a:schemeClr val="tx2"/>
                </a:solidFill>
              </a:rPr>
              <a:t>T101.05                                                     iteenchallenge.org           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2.	</a:t>
            </a:r>
            <a:r>
              <a:rPr lang="pt-BR" b="1" dirty="0" smtClean="0">
                <a:solidFill>
                  <a:schemeClr val="bg1"/>
                </a:solidFill>
              </a:rPr>
              <a:t>O que é um valor fundamental?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686800" cy="5181600"/>
          </a:xfrm>
        </p:spPr>
        <p:txBody>
          <a:bodyPr/>
          <a:lstStyle/>
          <a:p>
            <a:pPr marL="990600" lvl="1" indent="-533400" eaLnBrk="1" hangingPunct="1">
              <a:buClr>
                <a:schemeClr val="bg1"/>
              </a:buClr>
              <a:buFont typeface="Arial" charset="0"/>
              <a:buAutoNum type="alphaLcPeriod"/>
            </a:pPr>
            <a:r>
              <a:rPr lang="en-US" sz="3200" smtClean="0">
                <a:solidFill>
                  <a:schemeClr val="bg1"/>
                </a:solidFill>
              </a:rPr>
              <a:t>Providenciam </a:t>
            </a:r>
            <a:r>
              <a:rPr lang="en-US" sz="3200" u="sng" smtClean="0">
                <a:solidFill>
                  <a:srgbClr val="C00000"/>
                </a:solidFill>
              </a:rPr>
              <a:t>foco</a:t>
            </a:r>
            <a:r>
              <a:rPr lang="en-US" sz="3200" smtClean="0">
                <a:solidFill>
                  <a:schemeClr val="bg1"/>
                </a:solidFill>
              </a:rPr>
              <a:t>.                                     </a:t>
            </a:r>
            <a:r>
              <a:rPr lang="en-US" sz="3200" smtClean="0">
                <a:solidFill>
                  <a:srgbClr val="FFFF00"/>
                </a:solidFill>
              </a:rPr>
              <a:t>Hebreus 12.2</a:t>
            </a:r>
            <a:r>
              <a:rPr lang="en-US" sz="3200" smtClean="0">
                <a:solidFill>
                  <a:schemeClr val="bg1"/>
                </a:solidFill>
              </a:rPr>
              <a:t>  “Fixa os teus olhos em Jesus”</a:t>
            </a:r>
          </a:p>
          <a:p>
            <a:pPr marL="990600" lvl="1" indent="-533400" eaLnBrk="1" hangingPunct="1">
              <a:buClr>
                <a:schemeClr val="bg1"/>
              </a:buClr>
              <a:buFont typeface="Arial" charset="0"/>
              <a:buAutoNum type="alphaLcPeriod"/>
            </a:pPr>
            <a:r>
              <a:rPr lang="en-US" sz="3200" smtClean="0">
                <a:solidFill>
                  <a:schemeClr val="bg1"/>
                </a:solidFill>
              </a:rPr>
              <a:t>Providenciam </a:t>
            </a:r>
            <a:r>
              <a:rPr lang="en-US" sz="3200" u="sng" smtClean="0">
                <a:solidFill>
                  <a:srgbClr val="C00000"/>
                </a:solidFill>
              </a:rPr>
              <a:t>limites</a:t>
            </a:r>
            <a:r>
              <a:rPr lang="en-US" sz="3200" smtClean="0">
                <a:solidFill>
                  <a:schemeClr val="bg1"/>
                </a:solidFill>
              </a:rPr>
              <a:t>.                        </a:t>
            </a:r>
            <a:r>
              <a:rPr lang="en-US" sz="3200" smtClean="0">
                <a:solidFill>
                  <a:srgbClr val="FFFF00"/>
                </a:solidFill>
              </a:rPr>
              <a:t>Hebreus 12:1</a:t>
            </a:r>
            <a:r>
              <a:rPr lang="en-US" sz="3200" smtClean="0">
                <a:solidFill>
                  <a:schemeClr val="bg1"/>
                </a:solidFill>
              </a:rPr>
              <a:t> </a:t>
            </a:r>
            <a:r>
              <a:rPr lang="en-US" sz="3000" smtClean="0">
                <a:solidFill>
                  <a:schemeClr val="bg1"/>
                </a:solidFill>
              </a:rPr>
              <a:t>“</a:t>
            </a:r>
            <a:r>
              <a:rPr lang="en-US" sz="2800" smtClean="0">
                <a:solidFill>
                  <a:schemeClr val="bg1"/>
                </a:solidFill>
              </a:rPr>
              <a:t>a carreira que nos está proposta.”</a:t>
            </a:r>
          </a:p>
          <a:p>
            <a:pPr marL="990600" lvl="1" indent="-533400" eaLnBrk="1" hangingPunct="1">
              <a:buClr>
                <a:schemeClr val="bg1"/>
              </a:buClr>
              <a:buFont typeface="Arial" charset="0"/>
              <a:buAutoNum type="alphaLcPeriod"/>
            </a:pPr>
            <a:r>
              <a:rPr lang="en-US" sz="3200" smtClean="0">
                <a:solidFill>
                  <a:schemeClr val="bg1"/>
                </a:solidFill>
              </a:rPr>
              <a:t>Providenciam uma forma de nos livrarmos de </a:t>
            </a:r>
            <a:r>
              <a:rPr lang="en-US" sz="3200" u="sng" smtClean="0">
                <a:solidFill>
                  <a:srgbClr val="C00000"/>
                </a:solidFill>
              </a:rPr>
              <a:t>distrações</a:t>
            </a:r>
            <a:r>
              <a:rPr lang="en-US" sz="3200" smtClean="0">
                <a:solidFill>
                  <a:schemeClr val="bg1"/>
                </a:solidFill>
              </a:rPr>
              <a:t>.  </a:t>
            </a:r>
            <a:r>
              <a:rPr lang="en-US" sz="3200" smtClean="0">
                <a:solidFill>
                  <a:srgbClr val="FFFF00"/>
                </a:solidFill>
              </a:rPr>
              <a:t>Hebreus 12:1</a:t>
            </a:r>
            <a:r>
              <a:rPr lang="en-US" sz="3200" smtClean="0">
                <a:solidFill>
                  <a:schemeClr val="bg1"/>
                </a:solidFill>
              </a:rPr>
              <a:t>                                              “Deixemos todo o embaraço” </a:t>
            </a:r>
          </a:p>
          <a:p>
            <a:pPr marL="990600" lvl="1" indent="-533400" eaLnBrk="1" hangingPunct="1">
              <a:buClr>
                <a:schemeClr val="bg1"/>
              </a:buClr>
              <a:buFont typeface="Arial" charset="0"/>
              <a:buAutoNum type="alphaLcPeriod"/>
            </a:pPr>
            <a:r>
              <a:rPr lang="en-US" sz="3200" smtClean="0">
                <a:solidFill>
                  <a:schemeClr val="bg1"/>
                </a:solidFill>
              </a:rPr>
              <a:t>Providenciam um </a:t>
            </a:r>
            <a:r>
              <a:rPr lang="en-US" sz="3200" u="sng" smtClean="0">
                <a:solidFill>
                  <a:srgbClr val="C00000"/>
                </a:solidFill>
              </a:rPr>
              <a:t>alvo</a:t>
            </a:r>
            <a:r>
              <a:rPr lang="en-US" sz="3200" u="sng" smtClean="0">
                <a:solidFill>
                  <a:srgbClr val="00CC00"/>
                </a:solidFill>
              </a:rPr>
              <a:t> </a:t>
            </a:r>
            <a:r>
              <a:rPr lang="en-US" sz="3200" smtClean="0">
                <a:solidFill>
                  <a:schemeClr val="bg1"/>
                </a:solidFill>
              </a:rPr>
              <a:t>e uma </a:t>
            </a:r>
            <a:r>
              <a:rPr lang="en-US" sz="3200" u="sng" smtClean="0">
                <a:solidFill>
                  <a:srgbClr val="C00000"/>
                </a:solidFill>
              </a:rPr>
              <a:t>recompensa</a:t>
            </a:r>
            <a:r>
              <a:rPr lang="en-US" sz="3200" smtClean="0">
                <a:solidFill>
                  <a:schemeClr val="bg1"/>
                </a:solidFill>
              </a:rPr>
              <a:t>.      </a:t>
            </a:r>
            <a:r>
              <a:rPr lang="en-US" sz="3200" smtClean="0">
                <a:solidFill>
                  <a:srgbClr val="FFFF00"/>
                </a:solidFill>
              </a:rPr>
              <a:t>Filipenses 3:14</a:t>
            </a:r>
            <a:r>
              <a:rPr lang="en-US" sz="3200" smtClean="0">
                <a:solidFill>
                  <a:schemeClr val="bg1"/>
                </a:solidFill>
              </a:rPr>
              <a:t>                                   </a:t>
            </a:r>
            <a:r>
              <a:rPr lang="en-US" sz="3000" smtClean="0">
                <a:solidFill>
                  <a:schemeClr val="bg1"/>
                </a:solidFill>
              </a:rPr>
              <a:t>“Prossigo para o alvo para alcançar o prémio”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EBAD65E0-B582-4E1E-9A66-B37D55EF48A2}" type="slidenum">
              <a:rPr lang="en-GB" smtClean="0">
                <a:solidFill>
                  <a:schemeClr val="tx2"/>
                </a:solidFill>
                <a:ea typeface="Lucida Sans Unicode" pitchFamily="34" charset="0"/>
                <a:cs typeface="Lucida Sans Unicode" pitchFamily="34" charset="0"/>
              </a:rPr>
              <a:pPr eaLnBrk="1" hangingPunct="1"/>
              <a:t>6</a:t>
            </a:fld>
            <a:endParaRPr lang="en-GB" smtClean="0">
              <a:solidFill>
                <a:schemeClr val="tx2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tx2"/>
                </a:solidFill>
              </a:rPr>
              <a:t>12-2011</a:t>
            </a:r>
            <a:endParaRPr lang="en-GB" smtClean="0">
              <a:solidFill>
                <a:schemeClr val="tx2"/>
              </a:solidFill>
            </a:endParaRPr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mtClean="0">
                <a:solidFill>
                  <a:schemeClr val="tx2"/>
                </a:solidFill>
              </a:rPr>
              <a:t>T101.05                                                     iteenchallenge.org           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3.	</a:t>
            </a:r>
            <a:r>
              <a:rPr lang="pt-BR" b="1" dirty="0" smtClean="0">
                <a:solidFill>
                  <a:schemeClr val="bg1"/>
                </a:solidFill>
              </a:rPr>
              <a:t>O que os valores fundamentais 	providenciam?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New_cover_design--almost_final-7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43400" y="457200"/>
            <a:ext cx="4269903" cy="5562600"/>
          </a:xfrm>
        </p:spPr>
      </p:pic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67B58DF6-EB3C-4395-AE78-CC874133A1FB}" type="slidenum">
              <a:rPr lang="en-GB" smtClean="0">
                <a:solidFill>
                  <a:schemeClr val="tx2"/>
                </a:solidFill>
                <a:ea typeface="Lucida Sans Unicode" pitchFamily="34" charset="0"/>
                <a:cs typeface="Lucida Sans Unicode" pitchFamily="34" charset="0"/>
              </a:rPr>
              <a:pPr eaLnBrk="1" hangingPunct="1"/>
              <a:t>7</a:t>
            </a:fld>
            <a:endParaRPr lang="en-GB" smtClean="0">
              <a:solidFill>
                <a:schemeClr val="tx2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3317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tx2"/>
                </a:solidFill>
              </a:rPr>
              <a:t>12-2011</a:t>
            </a:r>
            <a:endParaRPr lang="en-GB" smtClean="0">
              <a:solidFill>
                <a:schemeClr val="tx2"/>
              </a:solidFill>
            </a:endParaRPr>
          </a:p>
        </p:txBody>
      </p:sp>
      <p:sp>
        <p:nvSpPr>
          <p:cNvPr id="13318" name="Footer Placeholder 6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mtClean="0">
                <a:solidFill>
                  <a:schemeClr val="tx2"/>
                </a:solidFill>
              </a:rPr>
              <a:t>T101.05                                                     iteenchallenge.org           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838200"/>
            <a:ext cx="4114800" cy="4703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Os valores fundamentais do Desafio Jovem são introduzidos no livro Our Core Values, Connecting Our People to Our Culture (Valores Fundamentais, Conectar o Nosso Povo à Nossa Cultura)</a:t>
            </a:r>
            <a:r>
              <a:rPr lang="pt-BR" sz="1400" dirty="0" smtClean="0"/>
              <a:t> </a:t>
            </a:r>
          </a:p>
          <a:p>
            <a:endParaRPr lang="pt-BR" sz="1600" dirty="0"/>
          </a:p>
          <a:p>
            <a:r>
              <a:rPr lang="pt-BR" dirty="0" smtClean="0"/>
              <a:t>de Jerry Nance PhD, Presidente do Desafio Jovem Global.  </a:t>
            </a:r>
          </a:p>
          <a:p>
            <a:endParaRPr lang="pt-BR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FB50E0CA-2704-4037-BAE7-60959CC36886}" type="slidenum">
              <a:rPr lang="en-GB" smtClean="0">
                <a:solidFill>
                  <a:schemeClr val="tx2"/>
                </a:solidFill>
                <a:ea typeface="Lucida Sans Unicode" pitchFamily="34" charset="0"/>
                <a:cs typeface="Lucida Sans Unicode" pitchFamily="34" charset="0"/>
              </a:rPr>
              <a:pPr eaLnBrk="1" hangingPunct="1"/>
              <a:t>8</a:t>
            </a:fld>
            <a:endParaRPr lang="en-GB" smtClean="0">
              <a:solidFill>
                <a:schemeClr val="tx2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grpSp>
        <p:nvGrpSpPr>
          <p:cNvPr id="3" name="Oval 2"/>
          <p:cNvGrpSpPr>
            <a:grpSpLocks/>
          </p:cNvGrpSpPr>
          <p:nvPr/>
        </p:nvGrpSpPr>
        <p:grpSpPr bwMode="auto">
          <a:xfrm>
            <a:off x="401638" y="1163638"/>
            <a:ext cx="2927350" cy="1330325"/>
            <a:chOff x="253" y="733"/>
            <a:chExt cx="1844" cy="838"/>
          </a:xfrm>
        </p:grpSpPr>
        <p:pic>
          <p:nvPicPr>
            <p:cNvPr id="14364" name="Oval 2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3" y="733"/>
              <a:ext cx="1844" cy="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65" name="Text Box 4"/>
            <p:cNvSpPr txBox="1">
              <a:spLocks noChangeArrowheads="1"/>
            </p:cNvSpPr>
            <p:nvPr/>
          </p:nvSpPr>
          <p:spPr bwMode="auto">
            <a:xfrm>
              <a:off x="531" y="864"/>
              <a:ext cx="1290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lnSpc>
                  <a:spcPct val="6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defRPr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lnSpc>
                  <a:spcPct val="6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defRPr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lnSpc>
                  <a:spcPct val="6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defRPr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lnSpc>
                  <a:spcPct val="6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defRPr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/>
            </a:p>
          </p:txBody>
        </p:sp>
      </p:grp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609600" y="1524000"/>
            <a:ext cx="26035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ts val="2250"/>
              </a:spcBef>
            </a:pPr>
            <a:r>
              <a:rPr lang="en-GB" sz="3600"/>
              <a:t>Integridade</a:t>
            </a:r>
          </a:p>
        </p:txBody>
      </p:sp>
      <p:grpSp>
        <p:nvGrpSpPr>
          <p:cNvPr id="4" name="Oval 4"/>
          <p:cNvGrpSpPr>
            <a:grpSpLocks/>
          </p:cNvGrpSpPr>
          <p:nvPr/>
        </p:nvGrpSpPr>
        <p:grpSpPr bwMode="auto">
          <a:xfrm>
            <a:off x="365125" y="2767013"/>
            <a:ext cx="2847975" cy="1323975"/>
            <a:chOff x="230" y="1743"/>
            <a:chExt cx="1794" cy="834"/>
          </a:xfrm>
        </p:grpSpPr>
        <p:pic>
          <p:nvPicPr>
            <p:cNvPr id="14362" name="Oval 4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" y="1743"/>
              <a:ext cx="1794" cy="8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63" name="Text Box 8"/>
            <p:cNvSpPr txBox="1">
              <a:spLocks noChangeArrowheads="1"/>
            </p:cNvSpPr>
            <p:nvPr/>
          </p:nvSpPr>
          <p:spPr bwMode="auto">
            <a:xfrm>
              <a:off x="500" y="1872"/>
              <a:ext cx="1256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ctr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lnSpc>
                  <a:spcPct val="6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lnSpc>
                  <a:spcPct val="6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lnSpc>
                  <a:spcPct val="6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lnSpc>
                  <a:spcPct val="6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93000"/>
                </a:lnSpc>
              </a:pPr>
              <a:r>
                <a:rPr lang="en-GB" sz="3600"/>
                <a:t>Compaixão</a:t>
              </a:r>
            </a:p>
          </p:txBody>
        </p:sp>
      </p:grpSp>
      <p:grpSp>
        <p:nvGrpSpPr>
          <p:cNvPr id="5" name="Oval 5"/>
          <p:cNvGrpSpPr>
            <a:grpSpLocks/>
          </p:cNvGrpSpPr>
          <p:nvPr/>
        </p:nvGrpSpPr>
        <p:grpSpPr bwMode="auto">
          <a:xfrm>
            <a:off x="5778500" y="2767013"/>
            <a:ext cx="2921000" cy="1323975"/>
            <a:chOff x="3640" y="1743"/>
            <a:chExt cx="1840" cy="834"/>
          </a:xfrm>
        </p:grpSpPr>
        <p:pic>
          <p:nvPicPr>
            <p:cNvPr id="14360" name="Oval 5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40" y="1743"/>
              <a:ext cx="1840" cy="8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Text Box 11"/>
            <p:cNvSpPr txBox="1">
              <a:spLocks noChangeArrowheads="1"/>
            </p:cNvSpPr>
            <p:nvPr/>
          </p:nvSpPr>
          <p:spPr bwMode="auto">
            <a:xfrm>
              <a:off x="3915" y="1872"/>
              <a:ext cx="1290" cy="576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90000" tIns="46800" rIns="90000" bIns="46800" anchor="ctr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lnSpc>
                  <a:spcPct val="6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lnSpc>
                  <a:spcPct val="6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lnSpc>
                  <a:spcPct val="6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lnSpc>
                  <a:spcPct val="6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93000"/>
                </a:lnSpc>
                <a:defRPr/>
              </a:pPr>
              <a:r>
                <a:rPr lang="en-GB" sz="3600" dirty="0" err="1" smtClean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Fé</a:t>
              </a:r>
              <a:endParaRPr lang="en-GB" sz="3600" dirty="0" smtClean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6" name="Oval 6"/>
          <p:cNvGrpSpPr>
            <a:grpSpLocks/>
          </p:cNvGrpSpPr>
          <p:nvPr/>
        </p:nvGrpSpPr>
        <p:grpSpPr bwMode="auto">
          <a:xfrm>
            <a:off x="444500" y="4327525"/>
            <a:ext cx="2921000" cy="1323975"/>
            <a:chOff x="280" y="2726"/>
            <a:chExt cx="1840" cy="834"/>
          </a:xfrm>
        </p:grpSpPr>
        <p:pic>
          <p:nvPicPr>
            <p:cNvPr id="14358" name="Oval 6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0" y="2726"/>
              <a:ext cx="1840" cy="8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59" name="Text Box 14"/>
            <p:cNvSpPr txBox="1">
              <a:spLocks noChangeArrowheads="1"/>
            </p:cNvSpPr>
            <p:nvPr/>
          </p:nvSpPr>
          <p:spPr bwMode="auto">
            <a:xfrm>
              <a:off x="555" y="2856"/>
              <a:ext cx="1290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ctr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lnSpc>
                  <a:spcPct val="6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lnSpc>
                  <a:spcPct val="6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lnSpc>
                  <a:spcPct val="6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lnSpc>
                  <a:spcPct val="6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93000"/>
                </a:lnSpc>
              </a:pPr>
              <a:r>
                <a:rPr lang="en-GB" sz="3600"/>
                <a:t>Comunidade</a:t>
              </a:r>
            </a:p>
          </p:txBody>
        </p:sp>
      </p:grpSp>
      <p:grpSp>
        <p:nvGrpSpPr>
          <p:cNvPr id="7" name="Oval 7"/>
          <p:cNvGrpSpPr>
            <a:grpSpLocks/>
          </p:cNvGrpSpPr>
          <p:nvPr/>
        </p:nvGrpSpPr>
        <p:grpSpPr bwMode="auto">
          <a:xfrm>
            <a:off x="3035300" y="5241925"/>
            <a:ext cx="2921000" cy="1323975"/>
            <a:chOff x="1912" y="3302"/>
            <a:chExt cx="1840" cy="834"/>
          </a:xfrm>
        </p:grpSpPr>
        <p:pic>
          <p:nvPicPr>
            <p:cNvPr id="14356" name="Oval 7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12" y="3302"/>
              <a:ext cx="1840" cy="8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57" name="Text Box 17"/>
            <p:cNvSpPr txBox="1">
              <a:spLocks noChangeArrowheads="1"/>
            </p:cNvSpPr>
            <p:nvPr/>
          </p:nvSpPr>
          <p:spPr bwMode="auto">
            <a:xfrm>
              <a:off x="2187" y="3432"/>
              <a:ext cx="1290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ctr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lnSpc>
                  <a:spcPct val="6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lnSpc>
                  <a:spcPct val="6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lnSpc>
                  <a:spcPct val="6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lnSpc>
                  <a:spcPct val="6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93000"/>
                </a:lnSpc>
              </a:pPr>
              <a:r>
                <a:rPr lang="en-GB" sz="3600"/>
                <a:t>Visão</a:t>
              </a:r>
            </a:p>
          </p:txBody>
        </p:sp>
      </p:grpSp>
      <p:grpSp>
        <p:nvGrpSpPr>
          <p:cNvPr id="8" name="Oval 8"/>
          <p:cNvGrpSpPr>
            <a:grpSpLocks/>
          </p:cNvGrpSpPr>
          <p:nvPr/>
        </p:nvGrpSpPr>
        <p:grpSpPr bwMode="auto">
          <a:xfrm>
            <a:off x="5930900" y="4406900"/>
            <a:ext cx="2921000" cy="1323975"/>
            <a:chOff x="3736" y="2776"/>
            <a:chExt cx="1840" cy="834"/>
          </a:xfrm>
        </p:grpSpPr>
        <p:pic>
          <p:nvPicPr>
            <p:cNvPr id="14354" name="Oval 8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36" y="2776"/>
              <a:ext cx="1840" cy="8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55" name="Text Box 20"/>
            <p:cNvSpPr txBox="1">
              <a:spLocks noChangeArrowheads="1"/>
            </p:cNvSpPr>
            <p:nvPr/>
          </p:nvSpPr>
          <p:spPr bwMode="auto">
            <a:xfrm>
              <a:off x="4011" y="2904"/>
              <a:ext cx="1290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ctr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lnSpc>
                  <a:spcPct val="6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lnSpc>
                  <a:spcPct val="6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lnSpc>
                  <a:spcPct val="6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lnSpc>
                  <a:spcPct val="6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93000"/>
                </a:lnSpc>
              </a:pPr>
              <a:r>
                <a:rPr lang="en-GB" sz="3600"/>
                <a:t>Mordomia</a:t>
              </a:r>
            </a:p>
          </p:txBody>
        </p:sp>
      </p:grp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2133600" y="1828800"/>
            <a:ext cx="4724400" cy="3451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01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5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ithograph" pitchFamily="2" charset="0"/>
              </a:rPr>
              <a:t>Valores</a:t>
            </a:r>
            <a:endParaRPr lang="en-GB" sz="5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ithograph" pitchFamily="2" charset="0"/>
            </a:endParaRPr>
          </a:p>
          <a:p>
            <a:pPr algn="ctr">
              <a:lnSpc>
                <a:spcPct val="101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5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ithograph" pitchFamily="2" charset="0"/>
              </a:rPr>
              <a:t>Fundamentais</a:t>
            </a:r>
            <a:endParaRPr lang="en-GB" sz="4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ithograph" pitchFamily="2" charset="0"/>
            </a:endParaRPr>
          </a:p>
          <a:p>
            <a:pPr algn="ctr">
              <a:lnSpc>
                <a:spcPct val="101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5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ithograph" pitchFamily="2" charset="0"/>
              </a:rPr>
              <a:t>Desafio</a:t>
            </a:r>
            <a:r>
              <a:rPr lang="en-GB" sz="5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ithograph" pitchFamily="2" charset="0"/>
              </a:rPr>
              <a:t> </a:t>
            </a:r>
          </a:p>
          <a:p>
            <a:pPr algn="ctr">
              <a:lnSpc>
                <a:spcPct val="101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5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ithograph" pitchFamily="2" charset="0"/>
              </a:rPr>
              <a:t>Jovem</a:t>
            </a:r>
            <a:endParaRPr lang="en-GB" sz="5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ithograph" pitchFamily="2" charset="0"/>
            </a:endParaRPr>
          </a:p>
        </p:txBody>
      </p:sp>
      <p:sp>
        <p:nvSpPr>
          <p:cNvPr id="14347" name="Rectangle 10"/>
          <p:cNvSpPr>
            <a:spLocks noChangeArrowheads="1"/>
          </p:cNvSpPr>
          <p:nvPr/>
        </p:nvSpPr>
        <p:spPr bwMode="auto">
          <a:xfrm>
            <a:off x="3962400" y="533400"/>
            <a:ext cx="184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Oval 11"/>
          <p:cNvGrpSpPr>
            <a:grpSpLocks/>
          </p:cNvGrpSpPr>
          <p:nvPr/>
        </p:nvGrpSpPr>
        <p:grpSpPr bwMode="auto">
          <a:xfrm>
            <a:off x="5778500" y="1127125"/>
            <a:ext cx="2921000" cy="1323975"/>
            <a:chOff x="3640" y="710"/>
            <a:chExt cx="1840" cy="834"/>
          </a:xfrm>
        </p:grpSpPr>
        <p:pic>
          <p:nvPicPr>
            <p:cNvPr id="14352" name="Oval 11"/>
            <p:cNvPicPr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40" y="710"/>
              <a:ext cx="1840" cy="8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53" name="Text Box 25"/>
            <p:cNvSpPr txBox="1">
              <a:spLocks noChangeArrowheads="1"/>
            </p:cNvSpPr>
            <p:nvPr/>
          </p:nvSpPr>
          <p:spPr bwMode="auto">
            <a:xfrm>
              <a:off x="3915" y="840"/>
              <a:ext cx="1290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ctr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lnSpc>
                  <a:spcPct val="6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lnSpc>
                  <a:spcPct val="6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lnSpc>
                  <a:spcPct val="6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lnSpc>
                  <a:spcPct val="6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93000"/>
                </a:lnSpc>
              </a:pPr>
              <a:r>
                <a:rPr lang="en-GB" sz="3600"/>
                <a:t>Serventia</a:t>
              </a:r>
            </a:p>
          </p:txBody>
        </p:sp>
      </p:grpSp>
      <p:pic>
        <p:nvPicPr>
          <p:cNvPr id="14349" name="Picture 13" descr="Z GTC-clear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0"/>
            <a:ext cx="3657600" cy="203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50" name="Date Placeholder 1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tx2"/>
                </a:solidFill>
              </a:rPr>
              <a:t>12-2011</a:t>
            </a:r>
            <a:endParaRPr lang="en-GB" smtClean="0">
              <a:solidFill>
                <a:schemeClr val="tx2"/>
              </a:solidFill>
            </a:endParaRPr>
          </a:p>
        </p:txBody>
      </p:sp>
      <p:sp>
        <p:nvSpPr>
          <p:cNvPr id="14351" name="Footer Placeholder 1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mtClean="0">
                <a:solidFill>
                  <a:schemeClr val="tx2"/>
                </a:solidFill>
              </a:rPr>
              <a:t>T101.05                                                     iteenchallenge.org           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0075" cy="4211638"/>
          </a:xfrm>
        </p:spPr>
        <p:txBody>
          <a:bodyPr/>
          <a:lstStyle/>
          <a:p>
            <a:pPr marL="990600" lvl="1" indent="-533400" eaLnBrk="1" hangingPunct="1">
              <a:buClr>
                <a:schemeClr val="bg1"/>
              </a:buClr>
              <a:buFont typeface="Arial" charset="0"/>
              <a:buAutoNum type="alphaLcPeriod"/>
            </a:pPr>
            <a:r>
              <a:rPr lang="en-US" sz="3200" b="1" dirty="0" smtClean="0">
                <a:solidFill>
                  <a:schemeClr val="bg1"/>
                </a:solidFill>
              </a:rPr>
              <a:t>Para </a:t>
            </a:r>
            <a:r>
              <a:rPr lang="en-US" sz="3200" b="1" dirty="0" err="1" smtClean="0">
                <a:solidFill>
                  <a:schemeClr val="bg1"/>
                </a:solidFill>
              </a:rPr>
              <a:t>cum</a:t>
            </a:r>
            <a:r>
              <a:rPr lang="en-US" sz="3200" b="1" dirty="0" err="1" smtClean="0">
                <a:solidFill>
                  <a:schemeClr val="bg1"/>
                </a:solidFill>
              </a:rPr>
              <a:t>A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u="sng" dirty="0" err="1" smtClean="0">
                <a:solidFill>
                  <a:srgbClr val="C00000"/>
                </a:solidFill>
              </a:rPr>
              <a:t>missão</a:t>
            </a:r>
            <a:r>
              <a:rPr lang="en-US" sz="3200" b="1" dirty="0" smtClean="0">
                <a:solidFill>
                  <a:schemeClr val="bg1"/>
                </a:solidFill>
              </a:rPr>
              <a:t> do Desafio Jovem é de </a:t>
            </a:r>
            <a:r>
              <a:rPr lang="en-US" sz="3200" b="1" dirty="0" err="1" smtClean="0">
                <a:solidFill>
                  <a:schemeClr val="bg1"/>
                </a:solidFill>
              </a:rPr>
              <a:t>levar</a:t>
            </a:r>
            <a:r>
              <a:rPr lang="en-US" sz="3200" b="1" dirty="0" smtClean="0">
                <a:solidFill>
                  <a:schemeClr val="bg1"/>
                </a:solidFill>
              </a:rPr>
              <a:t> as </a:t>
            </a:r>
            <a:r>
              <a:rPr lang="en-US" sz="3200" b="1" dirty="0" err="1" smtClean="0">
                <a:solidFill>
                  <a:srgbClr val="C00000"/>
                </a:solidFill>
              </a:rPr>
              <a:t>pessoas</a:t>
            </a:r>
            <a:r>
              <a:rPr lang="en-US" sz="3200" b="1" dirty="0" smtClean="0">
                <a:solidFill>
                  <a:schemeClr val="bg1"/>
                </a:solidFill>
              </a:rPr>
              <a:t> com </a:t>
            </a:r>
            <a:r>
              <a:rPr lang="en-US" sz="3200" b="1" dirty="0" err="1" smtClean="0">
                <a:solidFill>
                  <a:schemeClr val="bg1"/>
                </a:solidFill>
              </a:rPr>
              <a:t>problemas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que</a:t>
            </a:r>
            <a:r>
              <a:rPr lang="en-US" sz="3200" b="1" dirty="0" smtClean="0">
                <a:solidFill>
                  <a:schemeClr val="bg1"/>
                </a:solidFill>
              </a:rPr>
              <a:t> con-</a:t>
            </a:r>
            <a:r>
              <a:rPr lang="en-US" sz="3200" b="1" dirty="0" err="1" smtClean="0">
                <a:solidFill>
                  <a:schemeClr val="bg1"/>
                </a:solidFill>
              </a:rPr>
              <a:t>trolam</a:t>
            </a:r>
            <a:r>
              <a:rPr lang="en-US" sz="3200" b="1" dirty="0" smtClean="0">
                <a:solidFill>
                  <a:schemeClr val="bg1"/>
                </a:solidFill>
              </a:rPr>
              <a:t> as </a:t>
            </a:r>
            <a:r>
              <a:rPr lang="en-US" sz="3200" b="1" dirty="0" err="1" smtClean="0">
                <a:solidFill>
                  <a:schemeClr val="bg1"/>
                </a:solidFill>
              </a:rPr>
              <a:t>suas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vidas</a:t>
            </a:r>
            <a:r>
              <a:rPr lang="en-US" sz="3200" b="1" dirty="0" smtClean="0">
                <a:solidFill>
                  <a:schemeClr val="bg1"/>
                </a:solidFill>
              </a:rPr>
              <a:t> a um </a:t>
            </a:r>
            <a:r>
              <a:rPr lang="en-US" sz="3200" b="1" u="sng" dirty="0" err="1" smtClean="0">
                <a:solidFill>
                  <a:srgbClr val="C00000"/>
                </a:solidFill>
              </a:rPr>
              <a:t>relacio-namento</a:t>
            </a:r>
            <a:r>
              <a:rPr lang="en-US" sz="3200" b="1" dirty="0" smtClean="0">
                <a:solidFill>
                  <a:schemeClr val="bg1"/>
                </a:solidFill>
              </a:rPr>
              <a:t> com </a:t>
            </a:r>
            <a:r>
              <a:rPr lang="en-US" sz="3200" b="1" u="sng" dirty="0" smtClean="0">
                <a:solidFill>
                  <a:srgbClr val="C00000"/>
                </a:solidFill>
              </a:rPr>
              <a:t>Jesus</a:t>
            </a:r>
            <a:r>
              <a:rPr lang="en-US" sz="3200" b="1" dirty="0" smtClean="0">
                <a:solidFill>
                  <a:schemeClr val="bg1"/>
                </a:solidFill>
              </a:rPr>
              <a:t> e </a:t>
            </a:r>
            <a:r>
              <a:rPr lang="en-US" sz="3200" b="1" u="sng" dirty="0" err="1" smtClean="0">
                <a:solidFill>
                  <a:srgbClr val="C00000"/>
                </a:solidFill>
              </a:rPr>
              <a:t>discipulá-las</a:t>
            </a:r>
            <a:r>
              <a:rPr lang="en-US" sz="3200" b="1" dirty="0" smtClean="0">
                <a:solidFill>
                  <a:schemeClr val="bg1"/>
                </a:solidFill>
              </a:rPr>
              <a:t> a </a:t>
            </a:r>
            <a:r>
              <a:rPr lang="en-US" sz="3200" b="1" dirty="0" err="1" smtClean="0">
                <a:solidFill>
                  <a:schemeClr val="bg1"/>
                </a:solidFill>
              </a:rPr>
              <a:t>expressarem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esse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relacionamento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em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todas</a:t>
            </a:r>
            <a:r>
              <a:rPr lang="en-US" sz="3200" b="1" dirty="0" smtClean="0">
                <a:solidFill>
                  <a:schemeClr val="bg1"/>
                </a:solidFill>
              </a:rPr>
              <a:t> as </a:t>
            </a:r>
            <a:r>
              <a:rPr lang="en-US" sz="3200" b="1" dirty="0" err="1" smtClean="0">
                <a:solidFill>
                  <a:schemeClr val="bg1"/>
                </a:solidFill>
              </a:rPr>
              <a:t>áreas</a:t>
            </a:r>
            <a:r>
              <a:rPr lang="en-US" sz="3200" b="1" dirty="0" smtClean="0">
                <a:solidFill>
                  <a:schemeClr val="bg1"/>
                </a:solidFill>
              </a:rPr>
              <a:t> das </a:t>
            </a:r>
            <a:r>
              <a:rPr lang="en-US" sz="3200" b="1" dirty="0" err="1" smtClean="0">
                <a:solidFill>
                  <a:schemeClr val="bg1"/>
                </a:solidFill>
              </a:rPr>
              <a:t>suas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vidas</a:t>
            </a:r>
            <a:r>
              <a:rPr lang="en-US" sz="3200" b="1" dirty="0" smtClean="0">
                <a:solidFill>
                  <a:schemeClr val="bg1"/>
                </a:solidFill>
              </a:rPr>
              <a:t>.</a:t>
            </a:r>
          </a:p>
          <a:p>
            <a:pPr marL="990600" lvl="1" indent="-533400" eaLnBrk="1" hangingPunct="1">
              <a:buClr>
                <a:schemeClr val="bg1"/>
              </a:buClr>
              <a:buFont typeface="Arial" charset="0"/>
              <a:buAutoNum type="alphaLcPeriod"/>
            </a:pPr>
            <a:r>
              <a:rPr lang="en-US" sz="3200" b="1" dirty="0" err="1" smtClean="0">
                <a:solidFill>
                  <a:schemeClr val="bg1"/>
                </a:solidFill>
              </a:rPr>
              <a:t>prir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esta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missão</a:t>
            </a:r>
            <a:r>
              <a:rPr lang="en-US" sz="3200" b="1" dirty="0" smtClean="0">
                <a:solidFill>
                  <a:schemeClr val="bg1"/>
                </a:solidFill>
              </a:rPr>
              <a:t>, o </a:t>
            </a:r>
            <a:r>
              <a:rPr lang="en-US" sz="3200" b="1" dirty="0" err="1" smtClean="0">
                <a:solidFill>
                  <a:schemeClr val="bg1"/>
                </a:solidFill>
              </a:rPr>
              <a:t>pessoal</a:t>
            </a:r>
            <a:r>
              <a:rPr lang="en-US" sz="3200" b="1" dirty="0" smtClean="0">
                <a:solidFill>
                  <a:schemeClr val="bg1"/>
                </a:solidFill>
              </a:rPr>
              <a:t> do Desafio Jovem </a:t>
            </a:r>
            <a:r>
              <a:rPr lang="en-US" sz="3200" b="1" dirty="0" err="1" smtClean="0">
                <a:solidFill>
                  <a:schemeClr val="bg1"/>
                </a:solidFill>
              </a:rPr>
              <a:t>escolheu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essas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u="sng" dirty="0" err="1" smtClean="0">
                <a:solidFill>
                  <a:srgbClr val="C00000"/>
                </a:solidFill>
              </a:rPr>
              <a:t>sete</a:t>
            </a:r>
            <a:r>
              <a:rPr lang="en-US" sz="3200" b="1" dirty="0" smtClean="0">
                <a:solidFill>
                  <a:srgbClr val="00CC00"/>
                </a:solidFill>
              </a:rPr>
              <a:t> </a:t>
            </a:r>
            <a:r>
              <a:rPr lang="en-US" sz="3200" b="1" u="sng" dirty="0" err="1" smtClean="0">
                <a:solidFill>
                  <a:srgbClr val="C00000"/>
                </a:solidFill>
              </a:rPr>
              <a:t>qualidades</a:t>
            </a:r>
            <a:r>
              <a:rPr lang="en-US" sz="3200" b="1" dirty="0" smtClean="0">
                <a:solidFill>
                  <a:schemeClr val="bg1"/>
                </a:solidFill>
              </a:rPr>
              <a:t>.</a:t>
            </a:r>
          </a:p>
          <a:p>
            <a:pPr marL="609600" indent="-609600" eaLnBrk="1" hangingPunct="1">
              <a:lnSpc>
                <a:spcPct val="56000"/>
              </a:lnSpc>
            </a:pP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3A5D0038-5EFE-4481-B2C3-3254AACEA2FE}" type="slidenum">
              <a:rPr lang="en-GB" smtClean="0">
                <a:solidFill>
                  <a:schemeClr val="tx2"/>
                </a:solidFill>
                <a:ea typeface="Lucida Sans Unicode" pitchFamily="34" charset="0"/>
                <a:cs typeface="Lucida Sans Unicode" pitchFamily="34" charset="0"/>
              </a:rPr>
              <a:pPr eaLnBrk="1" hangingPunct="1"/>
              <a:t>9</a:t>
            </a:fld>
            <a:endParaRPr lang="en-GB" smtClean="0">
              <a:solidFill>
                <a:schemeClr val="tx2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5365" name="Date Placeholder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tx2"/>
                </a:solidFill>
              </a:rPr>
              <a:t>12-2011</a:t>
            </a:r>
            <a:endParaRPr lang="en-GB" smtClean="0">
              <a:solidFill>
                <a:schemeClr val="tx2"/>
              </a:solidFill>
            </a:endParaRPr>
          </a:p>
        </p:txBody>
      </p:sp>
      <p:sp>
        <p:nvSpPr>
          <p:cNvPr id="15366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mtClean="0">
                <a:solidFill>
                  <a:schemeClr val="tx2"/>
                </a:solidFill>
              </a:rPr>
              <a:t>T101.05                                                     iteenchallenge.org           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600" dirty="0" smtClean="0"/>
              <a:t>5</a:t>
            </a:r>
            <a:r>
              <a:rPr lang="pt-BR" sz="3600" b="1" i="1" dirty="0" smtClean="0">
                <a:solidFill>
                  <a:schemeClr val="bg1"/>
                </a:solidFill>
              </a:rPr>
              <a:t>. </a:t>
            </a:r>
            <a:r>
              <a:rPr lang="pt-BR" sz="3600" b="1" u="sng" dirty="0" smtClean="0">
                <a:solidFill>
                  <a:schemeClr val="bg1"/>
                </a:solidFill>
              </a:rPr>
              <a:t>Porque é que o Desafio Jovem  adoptou esses sete valores fundamentais?</a:t>
            </a:r>
            <a:endParaRPr lang="en-US" sz="3600" b="1" u="sng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dc37da6d8cf793ca9671c82538b8359ac8b2ec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re ValueTheme1">
  <a:themeElements>
    <a:clrScheme name="Custom 11">
      <a:dk1>
        <a:srgbClr val="FEFAC9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Core ValueTheme1</Template>
  <TotalTime>532</TotalTime>
  <Words>642</Words>
  <Application>Microsoft Office PowerPoint</Application>
  <PresentationFormat>On-screen Show (4:3)</PresentationFormat>
  <Paragraphs>125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Constantia</vt:lpstr>
      <vt:lpstr>Wingdings 2</vt:lpstr>
      <vt:lpstr>Times New Roman</vt:lpstr>
      <vt:lpstr>Lucida Sans Unicode</vt:lpstr>
      <vt:lpstr>Lithograph</vt:lpstr>
      <vt:lpstr>Wingdings</vt:lpstr>
      <vt:lpstr>Core ValueTheme1</vt:lpstr>
      <vt:lpstr>PowerPoint Presentation</vt:lpstr>
      <vt:lpstr>1. O que é que as pessoas valorizam?</vt:lpstr>
      <vt:lpstr>1. O que é que as pessoas valorizam?</vt:lpstr>
      <vt:lpstr>2. O que é um valor fundamental?</vt:lpstr>
      <vt:lpstr>2. O que é um valor fundamental?</vt:lpstr>
      <vt:lpstr>3. O que os valores fundamentais  providenciam?</vt:lpstr>
      <vt:lpstr>PowerPoint Presentation</vt:lpstr>
      <vt:lpstr>PowerPoint Presentation</vt:lpstr>
      <vt:lpstr>5. Porque é que o Desafio Jovem  adoptou esses sete valores fundamentais?</vt:lpstr>
      <vt:lpstr>5. Porque é que o Desafio Jovem adoptou esses sete valores fundamentais?</vt:lpstr>
      <vt:lpstr>6. Como é que esses valores fundamentais se tornam seus?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Storms</dc:creator>
  <cp:lastModifiedBy>Gregg</cp:lastModifiedBy>
  <cp:revision>73</cp:revision>
  <dcterms:modified xsi:type="dcterms:W3CDTF">2011-12-20T19:38:11Z</dcterms:modified>
</cp:coreProperties>
</file>