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31"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30"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9684" name="Slide Number Placeholder 3"/>
          <p:cNvSpPr>
            <a:spLocks noGrp="1"/>
          </p:cNvSpPr>
          <p:nvPr>
            <p:ph type="sldNum" sz="quarter" idx="5"/>
          </p:nvPr>
        </p:nvSpPr>
        <p:spPr>
          <a:noFill/>
        </p:spPr>
        <p:txBody>
          <a:bodyPr/>
          <a:lstStyle/>
          <a:p>
            <a:fld id="{DE5C2C45-F8A5-40AA-83AE-6244FD7F4D1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0708" name="Slide Number Placeholder 3"/>
          <p:cNvSpPr>
            <a:spLocks noGrp="1"/>
          </p:cNvSpPr>
          <p:nvPr>
            <p:ph type="sldNum" sz="quarter" idx="5"/>
          </p:nvPr>
        </p:nvSpPr>
        <p:spPr>
          <a:noFill/>
        </p:spPr>
        <p:txBody>
          <a:bodyPr/>
          <a:lstStyle/>
          <a:p>
            <a:fld id="{6878A1CA-FE2F-47F0-9478-B535D7149729}"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1732" name="Slide Number Placeholder 3"/>
          <p:cNvSpPr>
            <a:spLocks noGrp="1"/>
          </p:cNvSpPr>
          <p:nvPr>
            <p:ph type="sldNum" sz="quarter" idx="5"/>
          </p:nvPr>
        </p:nvSpPr>
        <p:spPr>
          <a:noFill/>
        </p:spPr>
        <p:txBody>
          <a:bodyPr/>
          <a:lstStyle/>
          <a:p>
            <a:fld id="{6FD6AAF9-E76F-4C8A-B681-1DA66C0BD07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2756" name="Slide Number Placeholder 3"/>
          <p:cNvSpPr>
            <a:spLocks noGrp="1"/>
          </p:cNvSpPr>
          <p:nvPr>
            <p:ph type="sldNum" sz="quarter" idx="5"/>
          </p:nvPr>
        </p:nvSpPr>
        <p:spPr>
          <a:noFill/>
        </p:spPr>
        <p:txBody>
          <a:bodyPr/>
          <a:lstStyle/>
          <a:p>
            <a:fld id="{4D7AE4F6-C399-47C8-9BD4-8A8688B9FE2C}"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p:spPr>
        <p:txBody>
          <a:bodyPr/>
          <a:lstStyle/>
          <a:p>
            <a:fld id="{6D675A66-0856-4160-8577-8D17A3C41DF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4804" name="Slide Number Placeholder 3"/>
          <p:cNvSpPr>
            <a:spLocks noGrp="1"/>
          </p:cNvSpPr>
          <p:nvPr>
            <p:ph type="sldNum" sz="quarter" idx="5"/>
          </p:nvPr>
        </p:nvSpPr>
        <p:spPr>
          <a:noFill/>
        </p:spPr>
        <p:txBody>
          <a:bodyPr/>
          <a:lstStyle/>
          <a:p>
            <a:fld id="{96863485-566B-432A-A398-B635185A1D4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5828" name="Slide Number Placeholder 3"/>
          <p:cNvSpPr>
            <a:spLocks noGrp="1"/>
          </p:cNvSpPr>
          <p:nvPr>
            <p:ph type="sldNum" sz="quarter" idx="5"/>
          </p:nvPr>
        </p:nvSpPr>
        <p:spPr>
          <a:noFill/>
        </p:spPr>
        <p:txBody>
          <a:bodyPr/>
          <a:lstStyle/>
          <a:p>
            <a:fld id="{BFE57629-C81B-4035-8633-A09BB9D41B26}"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6852" name="Slide Number Placeholder 3"/>
          <p:cNvSpPr>
            <a:spLocks noGrp="1"/>
          </p:cNvSpPr>
          <p:nvPr>
            <p:ph type="sldNum" sz="quarter" idx="5"/>
          </p:nvPr>
        </p:nvSpPr>
        <p:spPr>
          <a:noFill/>
        </p:spPr>
        <p:txBody>
          <a:bodyPr/>
          <a:lstStyle/>
          <a:p>
            <a:fld id="{11F1505B-8705-40E5-A77B-5F0EE25640E6}"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7876" name="Slide Number Placeholder 3"/>
          <p:cNvSpPr>
            <a:spLocks noGrp="1"/>
          </p:cNvSpPr>
          <p:nvPr>
            <p:ph type="sldNum" sz="quarter" idx="5"/>
          </p:nvPr>
        </p:nvSpPr>
        <p:spPr>
          <a:noFill/>
        </p:spPr>
        <p:txBody>
          <a:bodyPr/>
          <a:lstStyle/>
          <a:p>
            <a:fld id="{C31812AB-D8BD-4E7B-9764-68A53EC8E56B}"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8900" name="Slide Number Placeholder 3"/>
          <p:cNvSpPr>
            <a:spLocks noGrp="1"/>
          </p:cNvSpPr>
          <p:nvPr>
            <p:ph type="sldNum" sz="quarter" idx="5"/>
          </p:nvPr>
        </p:nvSpPr>
        <p:spPr>
          <a:noFill/>
        </p:spPr>
        <p:txBody>
          <a:bodyPr/>
          <a:lstStyle/>
          <a:p>
            <a:fld id="{46BE4853-7EAF-43EA-AF63-7233632EB8E1}"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1492" name="Slide Number Placeholder 3"/>
          <p:cNvSpPr>
            <a:spLocks noGrp="1"/>
          </p:cNvSpPr>
          <p:nvPr>
            <p:ph type="sldNum" sz="quarter" idx="5"/>
          </p:nvPr>
        </p:nvSpPr>
        <p:spPr>
          <a:noFill/>
        </p:spPr>
        <p:txBody>
          <a:bodyPr/>
          <a:lstStyle/>
          <a:p>
            <a:fld id="{9E3A496C-9D9A-4FB7-995D-0568C21A8FD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9924" name="Slide Number Placeholder 3"/>
          <p:cNvSpPr>
            <a:spLocks noGrp="1"/>
          </p:cNvSpPr>
          <p:nvPr>
            <p:ph type="sldNum" sz="quarter" idx="5"/>
          </p:nvPr>
        </p:nvSpPr>
        <p:spPr>
          <a:noFill/>
        </p:spPr>
        <p:txBody>
          <a:bodyPr/>
          <a:lstStyle/>
          <a:p>
            <a:fld id="{2F230C77-F3CB-422E-953B-8D9A51E0426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0948" name="Slide Number Placeholder 3"/>
          <p:cNvSpPr>
            <a:spLocks noGrp="1"/>
          </p:cNvSpPr>
          <p:nvPr>
            <p:ph type="sldNum" sz="quarter" idx="5"/>
          </p:nvPr>
        </p:nvSpPr>
        <p:spPr>
          <a:noFill/>
        </p:spPr>
        <p:txBody>
          <a:bodyPr/>
          <a:lstStyle/>
          <a:p>
            <a:fld id="{492EFE4C-C96F-4592-8A09-FE2FA8679221}"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1972" name="Slide Number Placeholder 3"/>
          <p:cNvSpPr>
            <a:spLocks noGrp="1"/>
          </p:cNvSpPr>
          <p:nvPr>
            <p:ph type="sldNum" sz="quarter" idx="5"/>
          </p:nvPr>
        </p:nvSpPr>
        <p:spPr>
          <a:noFill/>
        </p:spPr>
        <p:txBody>
          <a:bodyPr/>
          <a:lstStyle/>
          <a:p>
            <a:fld id="{16C78C9C-FC6F-4420-A4E7-50AC0847FB0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2996" name="Slide Number Placeholder 3"/>
          <p:cNvSpPr>
            <a:spLocks noGrp="1"/>
          </p:cNvSpPr>
          <p:nvPr>
            <p:ph type="sldNum" sz="quarter" idx="5"/>
          </p:nvPr>
        </p:nvSpPr>
        <p:spPr>
          <a:noFill/>
        </p:spPr>
        <p:txBody>
          <a:bodyPr/>
          <a:lstStyle/>
          <a:p>
            <a:fld id="{4F5D8A87-1629-41AC-BEA7-F83A0CAE0B3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4020" name="Slide Number Placeholder 3"/>
          <p:cNvSpPr>
            <a:spLocks noGrp="1"/>
          </p:cNvSpPr>
          <p:nvPr>
            <p:ph type="sldNum" sz="quarter" idx="5"/>
          </p:nvPr>
        </p:nvSpPr>
        <p:spPr>
          <a:noFill/>
        </p:spPr>
        <p:txBody>
          <a:bodyPr/>
          <a:lstStyle/>
          <a:p>
            <a:fld id="{19E10A04-C1D5-4DBA-A441-DAF149C54E12}"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5044" name="Slide Number Placeholder 3"/>
          <p:cNvSpPr>
            <a:spLocks noGrp="1"/>
          </p:cNvSpPr>
          <p:nvPr>
            <p:ph type="sldNum" sz="quarter" idx="5"/>
          </p:nvPr>
        </p:nvSpPr>
        <p:spPr>
          <a:noFill/>
        </p:spPr>
        <p:txBody>
          <a:bodyPr/>
          <a:lstStyle/>
          <a:p>
            <a:fld id="{B4DDD4BA-670B-4DDD-9338-A8445C91D92A}"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6068" name="Slide Number Placeholder 3"/>
          <p:cNvSpPr>
            <a:spLocks noGrp="1"/>
          </p:cNvSpPr>
          <p:nvPr>
            <p:ph type="sldNum" sz="quarter" idx="5"/>
          </p:nvPr>
        </p:nvSpPr>
        <p:spPr>
          <a:noFill/>
        </p:spPr>
        <p:txBody>
          <a:bodyPr/>
          <a:lstStyle/>
          <a:p>
            <a:fld id="{F3CC65F0-C844-45BC-9C9D-314A30DAAA7C}"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7092" name="Slide Number Placeholder 3"/>
          <p:cNvSpPr>
            <a:spLocks noGrp="1"/>
          </p:cNvSpPr>
          <p:nvPr>
            <p:ph type="sldNum" sz="quarter" idx="5"/>
          </p:nvPr>
        </p:nvSpPr>
        <p:spPr>
          <a:noFill/>
        </p:spPr>
        <p:txBody>
          <a:bodyPr/>
          <a:lstStyle/>
          <a:p>
            <a:fld id="{D3AAE7DA-A4D6-40AF-B351-00F3B58850A1}"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8116" name="Slide Number Placeholder 3"/>
          <p:cNvSpPr>
            <a:spLocks noGrp="1"/>
          </p:cNvSpPr>
          <p:nvPr>
            <p:ph type="sldNum" sz="quarter" idx="5"/>
          </p:nvPr>
        </p:nvSpPr>
        <p:spPr>
          <a:noFill/>
        </p:spPr>
        <p:txBody>
          <a:bodyPr/>
          <a:lstStyle/>
          <a:p>
            <a:fld id="{08E400DA-8EFF-49EF-93C7-C4CD8F98BEF4}"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9140" name="Slide Number Placeholder 3"/>
          <p:cNvSpPr>
            <a:spLocks noGrp="1"/>
          </p:cNvSpPr>
          <p:nvPr>
            <p:ph type="sldNum" sz="quarter" idx="5"/>
          </p:nvPr>
        </p:nvSpPr>
        <p:spPr>
          <a:noFill/>
        </p:spPr>
        <p:txBody>
          <a:bodyPr/>
          <a:lstStyle/>
          <a:p>
            <a:fld id="{5B53D6FE-FB30-4389-B519-66526BD56800}"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2516" name="Slide Number Placeholder 3"/>
          <p:cNvSpPr>
            <a:spLocks noGrp="1"/>
          </p:cNvSpPr>
          <p:nvPr>
            <p:ph type="sldNum" sz="quarter" idx="5"/>
          </p:nvPr>
        </p:nvSpPr>
        <p:spPr>
          <a:noFill/>
        </p:spPr>
        <p:txBody>
          <a:bodyPr/>
          <a:lstStyle/>
          <a:p>
            <a:fld id="{1CB684F0-A12F-431C-BBFC-98BFAB7FF86E}"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0164" name="Slide Number Placeholder 3"/>
          <p:cNvSpPr>
            <a:spLocks noGrp="1"/>
          </p:cNvSpPr>
          <p:nvPr>
            <p:ph type="sldNum" sz="quarter" idx="5"/>
          </p:nvPr>
        </p:nvSpPr>
        <p:spPr>
          <a:noFill/>
        </p:spPr>
        <p:txBody>
          <a:bodyPr/>
          <a:lstStyle/>
          <a:p>
            <a:fld id="{24DCCED6-A34E-41A7-810E-1F4F74C04DA9}"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1188" name="Slide Number Placeholder 3"/>
          <p:cNvSpPr>
            <a:spLocks noGrp="1"/>
          </p:cNvSpPr>
          <p:nvPr>
            <p:ph type="sldNum" sz="quarter" idx="5"/>
          </p:nvPr>
        </p:nvSpPr>
        <p:spPr>
          <a:noFill/>
        </p:spPr>
        <p:txBody>
          <a:bodyPr/>
          <a:lstStyle/>
          <a:p>
            <a:fld id="{8C95532C-3746-4689-914A-C27DC567A9E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2212" name="Slide Number Placeholder 3"/>
          <p:cNvSpPr>
            <a:spLocks noGrp="1"/>
          </p:cNvSpPr>
          <p:nvPr>
            <p:ph type="sldNum" sz="quarter" idx="5"/>
          </p:nvPr>
        </p:nvSpPr>
        <p:spPr>
          <a:noFill/>
        </p:spPr>
        <p:txBody>
          <a:bodyPr/>
          <a:lstStyle/>
          <a:p>
            <a:fld id="{CCB68A7C-36DF-4E47-B559-95B7748A6751}"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3540" name="Slide Number Placeholder 3"/>
          <p:cNvSpPr>
            <a:spLocks noGrp="1"/>
          </p:cNvSpPr>
          <p:nvPr>
            <p:ph type="sldNum" sz="quarter" idx="5"/>
          </p:nvPr>
        </p:nvSpPr>
        <p:spPr>
          <a:noFill/>
        </p:spPr>
        <p:txBody>
          <a:bodyPr/>
          <a:lstStyle/>
          <a:p>
            <a:fld id="{87C2D1C4-F373-48D9-966D-F8A31FCB28C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4564" name="Slide Number Placeholder 3"/>
          <p:cNvSpPr>
            <a:spLocks noGrp="1"/>
          </p:cNvSpPr>
          <p:nvPr>
            <p:ph type="sldNum" sz="quarter" idx="5"/>
          </p:nvPr>
        </p:nvSpPr>
        <p:spPr>
          <a:noFill/>
        </p:spPr>
        <p:txBody>
          <a:bodyPr/>
          <a:lstStyle/>
          <a:p>
            <a:fld id="{07607AC4-FACF-44DE-9F4A-333A81277E0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5588" name="Slide Number Placeholder 3"/>
          <p:cNvSpPr>
            <a:spLocks noGrp="1"/>
          </p:cNvSpPr>
          <p:nvPr>
            <p:ph type="sldNum" sz="quarter" idx="5"/>
          </p:nvPr>
        </p:nvSpPr>
        <p:spPr>
          <a:noFill/>
        </p:spPr>
        <p:txBody>
          <a:bodyPr/>
          <a:lstStyle/>
          <a:p>
            <a:fld id="{6F12E7BC-B9ED-4180-AEEA-FF2A90D3F26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6612" name="Slide Number Placeholder 3"/>
          <p:cNvSpPr>
            <a:spLocks noGrp="1"/>
          </p:cNvSpPr>
          <p:nvPr>
            <p:ph type="sldNum" sz="quarter" idx="5"/>
          </p:nvPr>
        </p:nvSpPr>
        <p:spPr>
          <a:noFill/>
        </p:spPr>
        <p:txBody>
          <a:bodyPr/>
          <a:lstStyle/>
          <a:p>
            <a:fld id="{161C9FDA-168F-4C34-BF9A-73C24EC8267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7636" name="Slide Number Placeholder 3"/>
          <p:cNvSpPr>
            <a:spLocks noGrp="1"/>
          </p:cNvSpPr>
          <p:nvPr>
            <p:ph type="sldNum" sz="quarter" idx="5"/>
          </p:nvPr>
        </p:nvSpPr>
        <p:spPr>
          <a:noFill/>
        </p:spPr>
        <p:txBody>
          <a:bodyPr/>
          <a:lstStyle/>
          <a:p>
            <a:fld id="{FDED6DB6-4986-4EA4-ABEB-AB5BBE8ED71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8660" name="Slide Number Placeholder 3"/>
          <p:cNvSpPr>
            <a:spLocks noGrp="1"/>
          </p:cNvSpPr>
          <p:nvPr>
            <p:ph type="sldNum" sz="quarter" idx="5"/>
          </p:nvPr>
        </p:nvSpPr>
        <p:spPr>
          <a:noFill/>
        </p:spPr>
        <p:txBody>
          <a:bodyPr/>
          <a:lstStyle/>
          <a:p>
            <a:fld id="{DB53E756-6257-40B5-BED3-E0EF0558891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I Have A Dream</a:t>
            </a:r>
            <a:br>
              <a:rPr lang="en-US" sz="5400" dirty="0" smtClean="0">
                <a:solidFill>
                  <a:srgbClr val="FFFFCC"/>
                </a:solidFill>
              </a:rPr>
            </a:br>
            <a:r>
              <a:rPr lang="en-US" sz="2800" dirty="0" smtClean="0">
                <a:solidFill>
                  <a:srgbClr val="FFFFCC"/>
                </a:solidFill>
              </a:rPr>
              <a:t>Capturing and Implementing a God-Given Vision</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2794302" y="2895600"/>
            <a:ext cx="3657298" cy="2035896"/>
          </a:xfrm>
          <a:prstGeom prst="rect">
            <a:avLst/>
          </a:prstGeom>
        </p:spPr>
      </p:pic>
      <p:sp>
        <p:nvSpPr>
          <p:cNvPr id="8"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1987" name="Content Placeholder 8"/>
          <p:cNvSpPr>
            <a:spLocks noGrp="1"/>
          </p:cNvSpPr>
          <p:nvPr>
            <p:ph idx="1"/>
          </p:nvPr>
        </p:nvSpPr>
        <p:spPr>
          <a:xfrm>
            <a:off x="685800" y="2209800"/>
            <a:ext cx="7772400" cy="3886200"/>
          </a:xfrm>
        </p:spPr>
        <p:txBody>
          <a:bodyPr/>
          <a:lstStyle/>
          <a:p>
            <a:pPr>
              <a:buFontTx/>
              <a:buNone/>
            </a:pPr>
            <a:r>
              <a:rPr lang="en-US" sz="2400" b="1" smtClean="0">
                <a:solidFill>
                  <a:schemeClr val="bg1"/>
                </a:solidFill>
              </a:rPr>
              <a:t>The Birth of a Vision</a:t>
            </a:r>
          </a:p>
          <a:p>
            <a:r>
              <a:rPr lang="en-US" sz="2400" smtClean="0">
                <a:solidFill>
                  <a:schemeClr val="bg1"/>
                </a:solidFill>
              </a:rPr>
              <a:t>In the same way that a husband and wife must join together to give birth to a son or daughter, a leader must experience _______ with God, in order to conceive a vision. People who catch a vision from God have spent time with Him in worship, quietness, solitude and reflection. This union provides God the opportunity to speak and reveal what He wants the leader to do. He plants the vision-seed inside you.</a:t>
            </a:r>
          </a:p>
        </p:txBody>
      </p:sp>
      <p:sp>
        <p:nvSpPr>
          <p:cNvPr id="4" name="TextBox 3"/>
          <p:cNvSpPr txBox="1">
            <a:spLocks noChangeArrowheads="1"/>
          </p:cNvSpPr>
          <p:nvPr/>
        </p:nvSpPr>
        <p:spPr bwMode="auto">
          <a:xfrm>
            <a:off x="3352800" y="3352800"/>
            <a:ext cx="1371600" cy="461963"/>
          </a:xfrm>
          <a:prstGeom prst="rect">
            <a:avLst/>
          </a:prstGeom>
          <a:noFill/>
          <a:ln w="9525">
            <a:noFill/>
            <a:miter lim="800000"/>
            <a:headEnd/>
            <a:tailEnd/>
          </a:ln>
        </p:spPr>
        <p:txBody>
          <a:bodyPr>
            <a:spAutoFit/>
          </a:bodyPr>
          <a:lstStyle/>
          <a:p>
            <a:r>
              <a:rPr lang="en-US">
                <a:solidFill>
                  <a:srgbClr val="FFFFCC"/>
                </a:solidFill>
              </a:rPr>
              <a:t>intimacy</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3011"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The Birth of a Vision</a:t>
            </a:r>
          </a:p>
          <a:p>
            <a:r>
              <a:rPr lang="en-US" sz="2000" smtClean="0">
                <a:solidFill>
                  <a:schemeClr val="bg1"/>
                </a:solidFill>
              </a:rPr>
              <a:t>God may not communicate a vision every time you meet with Him. ___________ doesn’t occur every time a husband and wife come together. However, when God does reveal a vision to you, it comes in seed form and must grow inside of you. He plants the vision in you, and in the beginning it may still seem unclear, not fully formed. Remember this: God is the Husband, you are the bride of Christ. Just as a baby looks like both mom and dad, as the vision grows, it will look like God (it will be big and center around His priorities) and it will look like you (it will match your interests and gifts).</a:t>
            </a:r>
          </a:p>
        </p:txBody>
      </p:sp>
      <p:sp>
        <p:nvSpPr>
          <p:cNvPr id="4" name="TextBox 3"/>
          <p:cNvSpPr txBox="1">
            <a:spLocks noChangeArrowheads="1"/>
          </p:cNvSpPr>
          <p:nvPr/>
        </p:nvSpPr>
        <p:spPr bwMode="auto">
          <a:xfrm>
            <a:off x="1676400" y="2819400"/>
            <a:ext cx="1752600" cy="461963"/>
          </a:xfrm>
          <a:prstGeom prst="rect">
            <a:avLst/>
          </a:prstGeom>
          <a:noFill/>
          <a:ln w="9525">
            <a:noFill/>
            <a:miter lim="800000"/>
            <a:headEnd/>
            <a:tailEnd/>
          </a:ln>
        </p:spPr>
        <p:txBody>
          <a:bodyPr>
            <a:spAutoFit/>
          </a:bodyPr>
          <a:lstStyle/>
          <a:p>
            <a:r>
              <a:rPr lang="en-US">
                <a:solidFill>
                  <a:srgbClr val="FFFFCC"/>
                </a:solidFill>
              </a:rPr>
              <a:t>Conception</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4035" name="Content Placeholder 8"/>
          <p:cNvSpPr>
            <a:spLocks noGrp="1"/>
          </p:cNvSpPr>
          <p:nvPr>
            <p:ph idx="1"/>
          </p:nvPr>
        </p:nvSpPr>
        <p:spPr>
          <a:xfrm>
            <a:off x="685800" y="2209800"/>
            <a:ext cx="7772400" cy="3886200"/>
          </a:xfrm>
        </p:spPr>
        <p:txBody>
          <a:bodyPr/>
          <a:lstStyle/>
          <a:p>
            <a:pPr>
              <a:buFontTx/>
              <a:buNone/>
            </a:pPr>
            <a:r>
              <a:rPr lang="en-US" sz="2400" b="1" smtClean="0">
                <a:solidFill>
                  <a:schemeClr val="bg1"/>
                </a:solidFill>
              </a:rPr>
              <a:t>The Birth of a Vision</a:t>
            </a:r>
          </a:p>
          <a:p>
            <a:r>
              <a:rPr lang="en-US" sz="2400" smtClean="0">
                <a:solidFill>
                  <a:schemeClr val="bg1"/>
                </a:solidFill>
              </a:rPr>
              <a:t>This is the longest period of time in the process. It takes nine months for a child to be born. A vision from God may take even longer. During this time, the leader identifies with the problem, intercedes for the people, and intervenes in the process. The vision is forming inside the leader. When a baby is forming inside his mother, it changes the mother dramatically. So it is with a vision. God’s vision will stretch you, and you will never be satisfied again with a man-made idea.</a:t>
            </a:r>
          </a:p>
        </p:txBody>
      </p:sp>
      <p:sp>
        <p:nvSpPr>
          <p:cNvPr id="4" name="TextBox 3"/>
          <p:cNvSpPr txBox="1">
            <a:spLocks noChangeArrowheads="1"/>
          </p:cNvSpPr>
          <p:nvPr/>
        </p:nvSpPr>
        <p:spPr bwMode="auto">
          <a:xfrm rot="-1640680">
            <a:off x="1762125" y="3648075"/>
            <a:ext cx="4805363" cy="1200150"/>
          </a:xfrm>
          <a:prstGeom prst="rect">
            <a:avLst/>
          </a:prstGeom>
          <a:noFill/>
          <a:ln w="9525">
            <a:noFill/>
            <a:miter lim="800000"/>
            <a:headEnd/>
            <a:tailEnd/>
          </a:ln>
        </p:spPr>
        <p:txBody>
          <a:bodyPr>
            <a:spAutoFit/>
          </a:bodyPr>
          <a:lstStyle/>
          <a:p>
            <a:r>
              <a:rPr lang="en-US" sz="7200" b="1">
                <a:solidFill>
                  <a:srgbClr val="FFFFCC"/>
                </a:solidFill>
              </a:rPr>
              <a:t>Gestation</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5059" name="Content Placeholder 8"/>
          <p:cNvSpPr>
            <a:spLocks noGrp="1"/>
          </p:cNvSpPr>
          <p:nvPr>
            <p:ph idx="1"/>
          </p:nvPr>
        </p:nvSpPr>
        <p:spPr>
          <a:xfrm>
            <a:off x="685800" y="2209800"/>
            <a:ext cx="7772400" cy="3886200"/>
          </a:xfrm>
        </p:spPr>
        <p:txBody>
          <a:bodyPr/>
          <a:lstStyle/>
          <a:p>
            <a:pPr>
              <a:buFontTx/>
              <a:buNone/>
            </a:pPr>
            <a:r>
              <a:rPr lang="en-US" sz="2400" b="1" smtClean="0">
                <a:solidFill>
                  <a:schemeClr val="bg1"/>
                </a:solidFill>
              </a:rPr>
              <a:t>The Birth of a Vision</a:t>
            </a:r>
          </a:p>
          <a:p>
            <a:r>
              <a:rPr lang="en-US" sz="2400" smtClean="0">
                <a:solidFill>
                  <a:schemeClr val="bg1"/>
                </a:solidFill>
              </a:rPr>
              <a:t>This stage is often the most painful. Just prior to the birth of a vision, the _____ becomes hard. Similar to the birth of a child, the labor pains become more frequent and more intense. This is a sign the birth is near. So it is with a God-given vision. The Enemy often comes to steal the vision just before it comes to pass – bringing pain and struggle. The fight intensifies. He wants us to abort the vision. Don’t give up. Labor is a good sign that something is about to happen!</a:t>
            </a:r>
          </a:p>
        </p:txBody>
      </p:sp>
      <p:sp>
        <p:nvSpPr>
          <p:cNvPr id="4" name="TextBox 3"/>
          <p:cNvSpPr txBox="1">
            <a:spLocks noChangeArrowheads="1"/>
          </p:cNvSpPr>
          <p:nvPr/>
        </p:nvSpPr>
        <p:spPr bwMode="auto">
          <a:xfrm>
            <a:off x="3810000" y="2971800"/>
            <a:ext cx="914400" cy="461963"/>
          </a:xfrm>
          <a:prstGeom prst="rect">
            <a:avLst/>
          </a:prstGeom>
          <a:noFill/>
          <a:ln w="9525">
            <a:noFill/>
            <a:miter lim="800000"/>
            <a:headEnd/>
            <a:tailEnd/>
          </a:ln>
        </p:spPr>
        <p:txBody>
          <a:bodyPr>
            <a:spAutoFit/>
          </a:bodyPr>
          <a:lstStyle/>
          <a:p>
            <a:r>
              <a:rPr lang="en-US">
                <a:solidFill>
                  <a:srgbClr val="FFFFCC"/>
                </a:solidFill>
              </a:rPr>
              <a:t>labor</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6083" name="Content Placeholder 8"/>
          <p:cNvSpPr>
            <a:spLocks noGrp="1"/>
          </p:cNvSpPr>
          <p:nvPr>
            <p:ph idx="1"/>
          </p:nvPr>
        </p:nvSpPr>
        <p:spPr>
          <a:xfrm>
            <a:off x="685800" y="2209800"/>
            <a:ext cx="7772400" cy="3886200"/>
          </a:xfrm>
        </p:spPr>
        <p:txBody>
          <a:bodyPr/>
          <a:lstStyle/>
          <a:p>
            <a:pPr>
              <a:buFontTx/>
              <a:buNone/>
            </a:pPr>
            <a:r>
              <a:rPr lang="en-US" sz="2400" b="1" smtClean="0">
                <a:solidFill>
                  <a:schemeClr val="bg1"/>
                </a:solidFill>
              </a:rPr>
              <a:t>The Birth of a Vision</a:t>
            </a:r>
          </a:p>
          <a:p>
            <a:r>
              <a:rPr lang="en-US" sz="2400" smtClean="0">
                <a:solidFill>
                  <a:schemeClr val="bg1"/>
                </a:solidFill>
              </a:rPr>
              <a:t>Finally, the vision is born. All that has been occurring inside the leader is ultimately realized. Everyone can see the fruit of the prayer, planning, and work. In fact, often many come to celebrate with you at this point, and you may wonder where they were when you were struggling to keep the vision alive! Don’t get angry. Let them celebrate with you, and invite them to help you parent the vision. The vision must now grow up and eventually stand on its own.</a:t>
            </a:r>
          </a:p>
        </p:txBody>
      </p:sp>
      <p:sp>
        <p:nvSpPr>
          <p:cNvPr id="4" name="TextBox 3"/>
          <p:cNvSpPr txBox="1">
            <a:spLocks noChangeArrowheads="1"/>
          </p:cNvSpPr>
          <p:nvPr/>
        </p:nvSpPr>
        <p:spPr bwMode="auto">
          <a:xfrm rot="-2407030">
            <a:off x="2528888" y="2870200"/>
            <a:ext cx="3678237" cy="1862138"/>
          </a:xfrm>
          <a:prstGeom prst="rect">
            <a:avLst/>
          </a:prstGeom>
          <a:noFill/>
          <a:ln w="9525">
            <a:noFill/>
            <a:miter lim="800000"/>
            <a:headEnd/>
            <a:tailEnd/>
          </a:ln>
        </p:spPr>
        <p:txBody>
          <a:bodyPr>
            <a:spAutoFit/>
          </a:bodyPr>
          <a:lstStyle/>
          <a:p>
            <a:r>
              <a:rPr lang="en-US" sz="11500">
                <a:solidFill>
                  <a:srgbClr val="FFFFCC"/>
                </a:solidFill>
              </a:rPr>
              <a:t>birth</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7107" name="Content Placeholder 8"/>
          <p:cNvSpPr>
            <a:spLocks noGrp="1"/>
          </p:cNvSpPr>
          <p:nvPr>
            <p:ph idx="1"/>
          </p:nvPr>
        </p:nvSpPr>
        <p:spPr>
          <a:xfrm>
            <a:off x="685800" y="2209800"/>
            <a:ext cx="7772400" cy="1371600"/>
          </a:xfrm>
        </p:spPr>
        <p:txBody>
          <a:bodyPr/>
          <a:lstStyle/>
          <a:p>
            <a:pPr>
              <a:buFontTx/>
              <a:buNone/>
            </a:pPr>
            <a:r>
              <a:rPr lang="en-US" b="1" smtClean="0">
                <a:solidFill>
                  <a:schemeClr val="bg1"/>
                </a:solidFill>
              </a:rPr>
              <a:t>Question: </a:t>
            </a:r>
          </a:p>
          <a:p>
            <a:pPr>
              <a:buFontTx/>
              <a:buNone/>
            </a:pPr>
            <a:r>
              <a:rPr lang="en-US" b="1" smtClean="0">
                <a:solidFill>
                  <a:schemeClr val="bg1"/>
                </a:solidFill>
              </a:rPr>
              <a:t>What stage are you experiencing now?</a:t>
            </a:r>
            <a:endParaRPr lang="en-US" smtClean="0">
              <a:solidFill>
                <a:schemeClr val="bg1"/>
              </a:solidFill>
            </a:endParaRPr>
          </a:p>
        </p:txBody>
      </p:sp>
      <p:pic>
        <p:nvPicPr>
          <p:cNvPr id="47108" name="Picture 2"/>
          <p:cNvPicPr>
            <a:picLocks noChangeAspect="1" noChangeArrowheads="1"/>
          </p:cNvPicPr>
          <p:nvPr/>
        </p:nvPicPr>
        <p:blipFill>
          <a:blip r:embed="rId3"/>
          <a:srcRect/>
          <a:stretch>
            <a:fillRect/>
          </a:stretch>
        </p:blipFill>
        <p:spPr bwMode="auto">
          <a:xfrm>
            <a:off x="1524000" y="3657600"/>
            <a:ext cx="5867400" cy="2943225"/>
          </a:xfrm>
          <a:prstGeom prst="rect">
            <a:avLst/>
          </a:prstGeom>
          <a:noFill/>
          <a:ln w="9525">
            <a:noFill/>
            <a:miter lim="800000"/>
            <a:headEnd/>
            <a:tailEnd/>
          </a:ln>
        </p:spPr>
      </p:pic>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8131" name="Content Placeholder 3"/>
          <p:cNvSpPr>
            <a:spLocks noGrp="1"/>
          </p:cNvSpPr>
          <p:nvPr>
            <p:ph sz="half" idx="1"/>
          </p:nvPr>
        </p:nvSpPr>
        <p:spPr/>
        <p:txBody>
          <a:bodyPr/>
          <a:lstStyle/>
          <a:p>
            <a:pPr>
              <a:buFontTx/>
              <a:buNone/>
            </a:pPr>
            <a:r>
              <a:rPr lang="en-US" sz="2000" smtClean="0">
                <a:solidFill>
                  <a:schemeClr val="bg1"/>
                </a:solidFill>
              </a:rPr>
              <a:t>Man-Made Vision</a:t>
            </a:r>
          </a:p>
          <a:p>
            <a:r>
              <a:rPr lang="en-US" sz="2000" smtClean="0">
                <a:solidFill>
                  <a:schemeClr val="bg1"/>
                </a:solidFill>
              </a:rPr>
              <a:t>You create it based on your gifts and skills</a:t>
            </a:r>
          </a:p>
          <a:p>
            <a:r>
              <a:rPr lang="en-US" sz="2000" smtClean="0">
                <a:solidFill>
                  <a:schemeClr val="bg1"/>
                </a:solidFill>
              </a:rPr>
              <a:t>Its fulfillment rests on staying ahead of others</a:t>
            </a:r>
          </a:p>
          <a:p>
            <a:r>
              <a:rPr lang="en-US" sz="2000" smtClean="0">
                <a:solidFill>
                  <a:schemeClr val="bg1"/>
                </a:solidFill>
              </a:rPr>
              <a:t>Other similar organizations are seen as competitors</a:t>
            </a:r>
          </a:p>
          <a:p>
            <a:r>
              <a:rPr lang="en-US" sz="2000" smtClean="0">
                <a:solidFill>
                  <a:schemeClr val="bg1"/>
                </a:solidFill>
              </a:rPr>
              <a:t>Its goal is to build your organization and generate revenue</a:t>
            </a:r>
          </a:p>
        </p:txBody>
      </p:sp>
      <p:sp>
        <p:nvSpPr>
          <p:cNvPr id="48132" name="Content Placeholder 4"/>
          <p:cNvSpPr>
            <a:spLocks noGrp="1"/>
          </p:cNvSpPr>
          <p:nvPr>
            <p:ph sz="half" idx="2"/>
          </p:nvPr>
        </p:nvSpPr>
        <p:spPr/>
        <p:txBody>
          <a:bodyPr/>
          <a:lstStyle/>
          <a:p>
            <a:pPr>
              <a:buFontTx/>
              <a:buNone/>
            </a:pPr>
            <a:r>
              <a:rPr lang="en-US" sz="2000" smtClean="0">
                <a:solidFill>
                  <a:schemeClr val="bg1"/>
                </a:solidFill>
              </a:rPr>
              <a:t>God-Given Vision</a:t>
            </a:r>
          </a:p>
          <a:p>
            <a:r>
              <a:rPr lang="en-US" sz="2000" smtClean="0">
                <a:solidFill>
                  <a:schemeClr val="bg1"/>
                </a:solidFill>
              </a:rPr>
              <a:t>You receive it as a revelation from God</a:t>
            </a:r>
          </a:p>
          <a:p>
            <a:r>
              <a:rPr lang="en-US" sz="2000" smtClean="0">
                <a:solidFill>
                  <a:schemeClr val="bg1"/>
                </a:solidFill>
              </a:rPr>
              <a:t>Its fulfillment rests on the leader’s obedience</a:t>
            </a:r>
          </a:p>
          <a:p>
            <a:r>
              <a:rPr lang="en-US" sz="2000" smtClean="0">
                <a:solidFill>
                  <a:schemeClr val="bg1"/>
                </a:solidFill>
              </a:rPr>
              <a:t>Other similar ministries are seen as complementary</a:t>
            </a:r>
          </a:p>
          <a:p>
            <a:r>
              <a:rPr lang="en-US" sz="2000" smtClean="0">
                <a:solidFill>
                  <a:schemeClr val="bg1"/>
                </a:solidFill>
              </a:rPr>
              <a:t>Its goal is to serve people, advance God’s rule and to honor God</a:t>
            </a:r>
          </a:p>
          <a:p>
            <a:endParaRPr lang="en-US" sz="2000" smtClean="0"/>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9155" name="Content Placeholder 8"/>
          <p:cNvSpPr>
            <a:spLocks noGrp="1"/>
          </p:cNvSpPr>
          <p:nvPr>
            <p:ph idx="1"/>
          </p:nvPr>
        </p:nvSpPr>
        <p:spPr>
          <a:xfrm>
            <a:off x="685800" y="2209800"/>
            <a:ext cx="7772400" cy="3886200"/>
          </a:xfrm>
        </p:spPr>
        <p:txBody>
          <a:bodyPr/>
          <a:lstStyle/>
          <a:p>
            <a:pPr>
              <a:buFontTx/>
              <a:buNone/>
            </a:pPr>
            <a:r>
              <a:rPr lang="en-US" sz="2800" b="1" smtClean="0">
                <a:solidFill>
                  <a:schemeClr val="bg1"/>
                </a:solidFill>
              </a:rPr>
              <a:t>Steps to Fulfilling God’s Vision: Matthew 9:35-10:8</a:t>
            </a:r>
          </a:p>
          <a:p>
            <a:r>
              <a:rPr lang="en-US" sz="2800" smtClean="0">
                <a:solidFill>
                  <a:schemeClr val="bg1"/>
                </a:solidFill>
              </a:rPr>
              <a:t>Matthew 9:35-10:8 marks a pivotal point in Jesus’ ministry. Until this point, Jesus was doing the ministry while the disciples watched. Read this passage and observe the process and strategy Jesus adopts as He fulfills His God-given vision. Christ models some steps for us to take today.</a:t>
            </a: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0179"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GET ACTIVE IN __________ AND INITIATE OBEDIENCE.</a:t>
            </a:r>
          </a:p>
          <a:p>
            <a:endParaRPr lang="en-US" sz="2400" b="1" smtClean="0">
              <a:solidFill>
                <a:schemeClr val="bg1"/>
              </a:solidFill>
            </a:endParaRPr>
          </a:p>
          <a:p>
            <a:r>
              <a:rPr lang="en-US" sz="2400" i="1" smtClean="0">
                <a:solidFill>
                  <a:srgbClr val="FFFF99"/>
                </a:solidFill>
              </a:rPr>
              <a:t>“Jesus went through all the towns and villages” (9:35a).</a:t>
            </a:r>
            <a:endParaRPr lang="en-US" sz="2400" smtClean="0">
              <a:solidFill>
                <a:srgbClr val="FFFF99"/>
              </a:solidFill>
            </a:endParaRPr>
          </a:p>
        </p:txBody>
      </p:sp>
      <p:sp>
        <p:nvSpPr>
          <p:cNvPr id="91140" name="Content Placeholder 4"/>
          <p:cNvSpPr>
            <a:spLocks noGrp="1"/>
          </p:cNvSpPr>
          <p:nvPr>
            <p:ph sz="half" idx="2"/>
          </p:nvPr>
        </p:nvSpPr>
        <p:spPr/>
        <p:txBody>
          <a:bodyPr/>
          <a:lstStyle/>
          <a:p>
            <a:pPr>
              <a:buFontTx/>
              <a:buNone/>
            </a:pPr>
            <a:r>
              <a:rPr lang="en-US" sz="2000" smtClean="0">
                <a:solidFill>
                  <a:schemeClr val="bg1"/>
                </a:solidFill>
              </a:rPr>
              <a:t>Jesus did not sit around by the Sea of Galilee waiting for ministry opportunities to come to Him. He was out, talking to people, entering their lives. He actively served people where they were. We must remember God usually shares His vision with those who are obeying what they already know to do.</a:t>
            </a:r>
          </a:p>
        </p:txBody>
      </p:sp>
      <p:sp>
        <p:nvSpPr>
          <p:cNvPr id="4" name="TextBox 3"/>
          <p:cNvSpPr txBox="1">
            <a:spLocks noChangeArrowheads="1"/>
          </p:cNvSpPr>
          <p:nvPr/>
        </p:nvSpPr>
        <p:spPr bwMode="auto">
          <a:xfrm>
            <a:off x="1143000" y="3581400"/>
            <a:ext cx="1676400" cy="461963"/>
          </a:xfrm>
          <a:prstGeom prst="rect">
            <a:avLst/>
          </a:prstGeom>
          <a:noFill/>
          <a:ln w="9525">
            <a:noFill/>
            <a:miter lim="800000"/>
            <a:headEnd/>
            <a:tailEnd/>
          </a:ln>
        </p:spPr>
        <p:txBody>
          <a:bodyPr>
            <a:spAutoFit/>
          </a:bodyPr>
          <a:lstStyle/>
          <a:p>
            <a:r>
              <a:rPr lang="en-US">
                <a:solidFill>
                  <a:srgbClr val="FFFFCC"/>
                </a:solidFill>
              </a:rPr>
              <a:t>SERVICE</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1140">
                                            <p:txEl>
                                              <p:pRg st="0" end="0"/>
                                            </p:txEl>
                                          </p:spTgt>
                                        </p:tgtEl>
                                        <p:attrNameLst>
                                          <p:attrName>style.visibility</p:attrName>
                                        </p:attrNameLst>
                                      </p:cBhvr>
                                      <p:to>
                                        <p:strVal val="visible"/>
                                      </p:to>
                                    </p:set>
                                    <p:anim calcmode="lin" valueType="num">
                                      <p:cBhvr additive="base">
                                        <p:cTn id="13" dur="500" fill="hold"/>
                                        <p:tgtEl>
                                          <p:spTgt spid="9114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4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uild="allAtOnce"/>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1203"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COMMUNICATE THE ____________YOU HAVE ALREADY.</a:t>
            </a:r>
          </a:p>
          <a:p>
            <a:pPr>
              <a:buFontTx/>
              <a:buNone/>
            </a:pPr>
            <a:endParaRPr lang="en-US" sz="2400" b="1" smtClean="0">
              <a:solidFill>
                <a:schemeClr val="bg1"/>
              </a:solidFill>
            </a:endParaRPr>
          </a:p>
          <a:p>
            <a:r>
              <a:rPr lang="en-US" sz="2400" i="1" smtClean="0">
                <a:solidFill>
                  <a:srgbClr val="FFFF99"/>
                </a:solidFill>
              </a:rPr>
              <a:t>“Teaching in their synagogues, preaching the good news of the kingdom” (9:35).</a:t>
            </a:r>
            <a:endParaRPr lang="en-US" sz="2400" smtClean="0">
              <a:solidFill>
                <a:srgbClr val="FFFF99"/>
              </a:solidFill>
            </a:endParaRPr>
          </a:p>
        </p:txBody>
      </p:sp>
      <p:sp>
        <p:nvSpPr>
          <p:cNvPr id="92164" name="Content Placeholder 4"/>
          <p:cNvSpPr>
            <a:spLocks noGrp="1"/>
          </p:cNvSpPr>
          <p:nvPr>
            <p:ph sz="half" idx="2"/>
          </p:nvPr>
        </p:nvSpPr>
        <p:spPr/>
        <p:txBody>
          <a:bodyPr/>
          <a:lstStyle/>
          <a:p>
            <a:r>
              <a:rPr lang="en-US" sz="2000" smtClean="0">
                <a:solidFill>
                  <a:schemeClr val="bg1"/>
                </a:solidFill>
              </a:rPr>
              <a:t>Do you realize that you already know 95% of God’s will? “How?” you may ask. Open your Bible. God revealed 95% of His will for our lives there, yet we constantly badger Him for the other 5%, like who will be our mate, what career we will have or what is our future? God simply says: Obey what you already know, and then I will show you more.</a:t>
            </a:r>
          </a:p>
        </p:txBody>
      </p:sp>
      <p:sp>
        <p:nvSpPr>
          <p:cNvPr id="4" name="TextBox 3"/>
          <p:cNvSpPr txBox="1">
            <a:spLocks noChangeArrowheads="1"/>
          </p:cNvSpPr>
          <p:nvPr/>
        </p:nvSpPr>
        <p:spPr bwMode="auto">
          <a:xfrm>
            <a:off x="1066800" y="3581400"/>
            <a:ext cx="2209800" cy="461963"/>
          </a:xfrm>
          <a:prstGeom prst="rect">
            <a:avLst/>
          </a:prstGeom>
          <a:noFill/>
          <a:ln w="9525">
            <a:noFill/>
            <a:miter lim="800000"/>
            <a:headEnd/>
            <a:tailEnd/>
          </a:ln>
        </p:spPr>
        <p:txBody>
          <a:bodyPr>
            <a:spAutoFit/>
          </a:bodyPr>
          <a:lstStyle/>
          <a:p>
            <a:r>
              <a:rPr lang="en-US">
                <a:solidFill>
                  <a:srgbClr val="FFFFCC"/>
                </a:solidFill>
              </a:rPr>
              <a:t>REVELATION</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4">
                                            <p:txEl>
                                              <p:pRg st="0" end="0"/>
                                            </p:txEl>
                                          </p:spTgt>
                                        </p:tgtEl>
                                        <p:attrNameLst>
                                          <p:attrName>style.visibility</p:attrName>
                                        </p:attrNameLst>
                                      </p:cBhvr>
                                      <p:to>
                                        <p:strVal val="visible"/>
                                      </p:to>
                                    </p:set>
                                    <p:anim calcmode="lin" valueType="num">
                                      <p:cBhvr additive="base">
                                        <p:cTn id="13" dur="500" fill="hold"/>
                                        <p:tgtEl>
                                          <p:spTgt spid="9216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build="allAtOnce"/>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7"/>
          <p:cNvSpPr>
            <a:spLocks noGrp="1"/>
          </p:cNvSpPr>
          <p:nvPr>
            <p:ph type="title"/>
          </p:nvPr>
        </p:nvSpPr>
        <p:spPr/>
        <p:txBody>
          <a:bodyPr/>
          <a:lstStyle/>
          <a:p>
            <a:r>
              <a:rPr lang="en-US" dirty="0" smtClean="0">
                <a:solidFill>
                  <a:srgbClr val="FFFFCC"/>
                </a:solidFill>
              </a:rPr>
              <a:t>I Have a Dream</a:t>
            </a:r>
            <a:br>
              <a:rPr lang="en-US" dirty="0" smtClean="0">
                <a:solidFill>
                  <a:srgbClr val="FFFFCC"/>
                </a:solidFill>
              </a:rPr>
            </a:br>
            <a:r>
              <a:rPr lang="en-US" sz="2000" dirty="0" smtClean="0">
                <a:solidFill>
                  <a:srgbClr val="FFFFCC"/>
                </a:solidFill>
              </a:rPr>
              <a:t>Capturing and Implementing a God-Given Vision</a:t>
            </a:r>
            <a:endParaRPr lang="en-US" sz="3600" dirty="0" smtClean="0">
              <a:solidFill>
                <a:srgbClr val="FFFFCC"/>
              </a:solidFill>
            </a:endParaRPr>
          </a:p>
        </p:txBody>
      </p:sp>
      <p:sp>
        <p:nvSpPr>
          <p:cNvPr id="33796" name="Content Placeholder 8"/>
          <p:cNvSpPr>
            <a:spLocks noGrp="1"/>
          </p:cNvSpPr>
          <p:nvPr>
            <p:ph idx="1"/>
          </p:nvPr>
        </p:nvSpPr>
        <p:spPr>
          <a:xfrm>
            <a:off x="685800" y="2209800"/>
            <a:ext cx="7772400" cy="3886200"/>
          </a:xfrm>
        </p:spPr>
        <p:txBody>
          <a:bodyPr/>
          <a:lstStyle/>
          <a:p>
            <a:pPr algn="ctr">
              <a:buFontTx/>
              <a:buNone/>
            </a:pPr>
            <a:r>
              <a:rPr lang="en-US" sz="4000" i="1" smtClean="0">
                <a:solidFill>
                  <a:srgbClr val="FFFF99"/>
                </a:solidFill>
              </a:rPr>
              <a:t>“All these people died in faith, not having received the tangible fulfillment of the promises, but having seen them, and welcomed them by faith.” </a:t>
            </a:r>
          </a:p>
          <a:p>
            <a:pPr algn="ctr">
              <a:buFontTx/>
              <a:buNone/>
            </a:pPr>
            <a:r>
              <a:rPr lang="en-US" sz="1400" i="1" smtClean="0">
                <a:solidFill>
                  <a:srgbClr val="FFFF99"/>
                </a:solidFill>
              </a:rPr>
              <a:t>(Hebrews 11:13)</a:t>
            </a:r>
            <a:endParaRPr lang="en-US" smtClean="0">
              <a:solidFill>
                <a:srgbClr val="FFFF99"/>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2227"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_________ AND UNDERSTAND THE REALITY OF HUMAN CONDITIONS.</a:t>
            </a:r>
          </a:p>
          <a:p>
            <a:endParaRPr lang="en-US" sz="2400" b="1" smtClean="0">
              <a:solidFill>
                <a:schemeClr val="bg1"/>
              </a:solidFill>
            </a:endParaRPr>
          </a:p>
          <a:p>
            <a:r>
              <a:rPr lang="en-US" sz="2400" i="1" smtClean="0">
                <a:solidFill>
                  <a:srgbClr val="FFFF99"/>
                </a:solidFill>
              </a:rPr>
              <a:t>“When He saw the crowds” (9:36a).</a:t>
            </a:r>
            <a:endParaRPr lang="en-US" sz="2400" smtClean="0">
              <a:solidFill>
                <a:srgbClr val="FFFF99"/>
              </a:solidFill>
            </a:endParaRPr>
          </a:p>
        </p:txBody>
      </p:sp>
      <p:sp>
        <p:nvSpPr>
          <p:cNvPr id="93188" name="Content Placeholder 4"/>
          <p:cNvSpPr>
            <a:spLocks noGrp="1"/>
          </p:cNvSpPr>
          <p:nvPr>
            <p:ph sz="half" idx="2"/>
          </p:nvPr>
        </p:nvSpPr>
        <p:spPr/>
        <p:txBody>
          <a:bodyPr/>
          <a:lstStyle/>
          <a:p>
            <a:pPr>
              <a:buFontTx/>
              <a:buNone/>
            </a:pPr>
            <a:r>
              <a:rPr lang="en-US" sz="2000" smtClean="0">
                <a:solidFill>
                  <a:schemeClr val="bg1"/>
                </a:solidFill>
              </a:rPr>
              <a:t>Jesus was there among the people watching them. He saw the pained expressions on their faces and the physical ailments that afflicted them as they came to Him for healing. He stopped long enough to observe and understand their condition.</a:t>
            </a:r>
          </a:p>
        </p:txBody>
      </p:sp>
      <p:sp>
        <p:nvSpPr>
          <p:cNvPr id="4" name="TextBox 3"/>
          <p:cNvSpPr txBox="1">
            <a:spLocks noChangeArrowheads="1"/>
          </p:cNvSpPr>
          <p:nvPr/>
        </p:nvSpPr>
        <p:spPr bwMode="auto">
          <a:xfrm>
            <a:off x="1066800" y="3200400"/>
            <a:ext cx="1676400" cy="461963"/>
          </a:xfrm>
          <a:prstGeom prst="rect">
            <a:avLst/>
          </a:prstGeom>
          <a:noFill/>
          <a:ln w="9525">
            <a:noFill/>
            <a:miter lim="800000"/>
            <a:headEnd/>
            <a:tailEnd/>
          </a:ln>
        </p:spPr>
        <p:txBody>
          <a:bodyPr>
            <a:spAutoFit/>
          </a:bodyPr>
          <a:lstStyle/>
          <a:p>
            <a:r>
              <a:rPr lang="en-US">
                <a:solidFill>
                  <a:srgbClr val="FFFFCC"/>
                </a:solidFill>
              </a:rPr>
              <a:t>OBSERVE</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8">
                                            <p:txEl>
                                              <p:pRg st="0" end="0"/>
                                            </p:txEl>
                                          </p:spTgt>
                                        </p:tgtEl>
                                        <p:attrNameLst>
                                          <p:attrName>style.visibility</p:attrName>
                                        </p:attrNameLst>
                                      </p:cBhvr>
                                      <p:to>
                                        <p:strVal val="visible"/>
                                      </p:to>
                                    </p:set>
                                    <p:anim calcmode="lin" valueType="num">
                                      <p:cBhvr additive="base">
                                        <p:cTn id="13" dur="500" fill="hold"/>
                                        <p:tgtEl>
                                          <p:spTgt spid="9318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uild="allAtOnce"/>
      <p:bldP spid="4"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3251"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ALLOW GOD TO ________YOU WITH A SPECIFIC NEED.</a:t>
            </a:r>
          </a:p>
          <a:p>
            <a:endParaRPr lang="en-US" sz="2400" b="1" smtClean="0">
              <a:solidFill>
                <a:schemeClr val="bg1"/>
              </a:solidFill>
            </a:endParaRPr>
          </a:p>
          <a:p>
            <a:r>
              <a:rPr lang="en-US" sz="1800" i="1" smtClean="0">
                <a:solidFill>
                  <a:srgbClr val="FFFF99"/>
                </a:solidFill>
              </a:rPr>
              <a:t>“He had compassion on them, because they were harassed and helpless, like sheep without a shepherd” (9:36b).</a:t>
            </a:r>
            <a:endParaRPr lang="en-US" sz="1800" smtClean="0">
              <a:solidFill>
                <a:srgbClr val="FFFF99"/>
              </a:solidFill>
            </a:endParaRPr>
          </a:p>
        </p:txBody>
      </p:sp>
      <p:sp>
        <p:nvSpPr>
          <p:cNvPr id="94212" name="Content Placeholder 4"/>
          <p:cNvSpPr>
            <a:spLocks noGrp="1"/>
          </p:cNvSpPr>
          <p:nvPr>
            <p:ph sz="half" idx="2"/>
          </p:nvPr>
        </p:nvSpPr>
        <p:spPr/>
        <p:txBody>
          <a:bodyPr/>
          <a:lstStyle/>
          <a:p>
            <a:pPr>
              <a:buFontTx/>
              <a:buNone/>
            </a:pPr>
            <a:r>
              <a:rPr lang="en-US" sz="2000" smtClean="0">
                <a:solidFill>
                  <a:schemeClr val="bg1"/>
                </a:solidFill>
              </a:rPr>
              <a:t>Jesus’ heart was moved. He felt pity for them and the condition they were in. This is how every vision begins: with a burden. You see something wrong, something that is not being done that should be done. From this a vision is born. When a heart is stirred by a need, that is when God imparts a vision to meet the need.</a:t>
            </a:r>
          </a:p>
        </p:txBody>
      </p:sp>
      <p:sp>
        <p:nvSpPr>
          <p:cNvPr id="4" name="TextBox 3"/>
          <p:cNvSpPr txBox="1">
            <a:spLocks noChangeArrowheads="1"/>
          </p:cNvSpPr>
          <p:nvPr/>
        </p:nvSpPr>
        <p:spPr bwMode="auto">
          <a:xfrm>
            <a:off x="1066800" y="3581400"/>
            <a:ext cx="1676400" cy="461963"/>
          </a:xfrm>
          <a:prstGeom prst="rect">
            <a:avLst/>
          </a:prstGeom>
          <a:noFill/>
          <a:ln w="9525">
            <a:noFill/>
            <a:miter lim="800000"/>
            <a:headEnd/>
            <a:tailEnd/>
          </a:ln>
        </p:spPr>
        <p:txBody>
          <a:bodyPr>
            <a:spAutoFit/>
          </a:bodyPr>
          <a:lstStyle/>
          <a:p>
            <a:r>
              <a:rPr lang="en-US">
                <a:solidFill>
                  <a:srgbClr val="FFFFCC"/>
                </a:solidFill>
              </a:rPr>
              <a:t>BURDEN</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2">
                                            <p:txEl>
                                              <p:pRg st="0" end="0"/>
                                            </p:txEl>
                                          </p:spTgt>
                                        </p:tgtEl>
                                        <p:attrNameLst>
                                          <p:attrName>style.visibility</p:attrName>
                                        </p:attrNameLst>
                                      </p:cBhvr>
                                      <p:to>
                                        <p:strVal val="visible"/>
                                      </p:to>
                                    </p:set>
                                    <p:anim calcmode="lin" valueType="num">
                                      <p:cBhvr additive="base">
                                        <p:cTn id="13" dur="500" fill="hold"/>
                                        <p:tgtEl>
                                          <p:spTgt spid="942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build="allAtOnce"/>
      <p:bldP spid="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4275"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SEEK A DIVINE DIAGNOSIS: WHAT IS THE ___________________</a:t>
            </a:r>
          </a:p>
          <a:p>
            <a:endParaRPr lang="en-US" sz="2400" i="1" smtClean="0">
              <a:solidFill>
                <a:srgbClr val="FFFF99"/>
              </a:solidFill>
            </a:endParaRPr>
          </a:p>
          <a:p>
            <a:r>
              <a:rPr lang="en-US" sz="2000" i="1" smtClean="0">
                <a:solidFill>
                  <a:srgbClr val="FFFF99"/>
                </a:solidFill>
              </a:rPr>
              <a:t>“The harvest is plentiful, but the workers are few” (9:37).</a:t>
            </a:r>
            <a:endParaRPr lang="en-US" sz="2000" smtClean="0">
              <a:solidFill>
                <a:srgbClr val="FFFF99"/>
              </a:solidFill>
            </a:endParaRPr>
          </a:p>
        </p:txBody>
      </p:sp>
      <p:sp>
        <p:nvSpPr>
          <p:cNvPr id="95236" name="Content Placeholder 4"/>
          <p:cNvSpPr>
            <a:spLocks noGrp="1"/>
          </p:cNvSpPr>
          <p:nvPr>
            <p:ph sz="half" idx="2"/>
          </p:nvPr>
        </p:nvSpPr>
        <p:spPr/>
        <p:txBody>
          <a:bodyPr/>
          <a:lstStyle/>
          <a:p>
            <a:pPr>
              <a:buFontTx/>
              <a:buNone/>
            </a:pPr>
            <a:r>
              <a:rPr lang="en-US" sz="2000" smtClean="0">
                <a:solidFill>
                  <a:schemeClr val="bg1"/>
                </a:solidFill>
              </a:rPr>
              <a:t>Jesus saw the need: the people needed physical, emotional and spiritual healing. And then He identified the problem: there were not enough people to bring them the message of hope and healing. Jesus had been doing the work of healing by Himself up until this point. But there were more people with needs than He was able to touch. His diagnosis: big harvest, few workers.</a:t>
            </a:r>
          </a:p>
        </p:txBody>
      </p:sp>
      <p:sp>
        <p:nvSpPr>
          <p:cNvPr id="4" name="TextBox 3"/>
          <p:cNvSpPr txBox="1">
            <a:spLocks noChangeArrowheads="1"/>
          </p:cNvSpPr>
          <p:nvPr/>
        </p:nvSpPr>
        <p:spPr bwMode="auto">
          <a:xfrm>
            <a:off x="1066800" y="4343400"/>
            <a:ext cx="3352800" cy="400050"/>
          </a:xfrm>
          <a:prstGeom prst="rect">
            <a:avLst/>
          </a:prstGeom>
          <a:noFill/>
          <a:ln w="9525">
            <a:noFill/>
            <a:miter lim="800000"/>
            <a:headEnd/>
            <a:tailEnd/>
          </a:ln>
        </p:spPr>
        <p:txBody>
          <a:bodyPr>
            <a:spAutoFit/>
          </a:bodyPr>
          <a:lstStyle/>
          <a:p>
            <a:r>
              <a:rPr lang="en-US" sz="2000">
                <a:solidFill>
                  <a:srgbClr val="FFFFCC"/>
                </a:solidFill>
              </a:rPr>
              <a:t>ISSUE TO BE RESOLVED?</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6">
                                            <p:txEl>
                                              <p:pRg st="0" end="0"/>
                                            </p:txEl>
                                          </p:spTgt>
                                        </p:tgtEl>
                                        <p:attrNameLst>
                                          <p:attrName>style.visibility</p:attrName>
                                        </p:attrNameLst>
                                      </p:cBhvr>
                                      <p:to>
                                        <p:strVal val="visible"/>
                                      </p:to>
                                    </p:set>
                                    <p:anim calcmode="lin" valueType="num">
                                      <p:cBhvr additive="base">
                                        <p:cTn id="13" dur="500" fill="hold"/>
                                        <p:tgtEl>
                                          <p:spTgt spid="9523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build="allAtOnce"/>
      <p:bldP spid="4"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5299"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_____ TO DETERMINE WHAT ACTION COULD MEET THAT NEED.</a:t>
            </a:r>
          </a:p>
          <a:p>
            <a:endParaRPr lang="en-US" sz="2400" b="1" smtClean="0">
              <a:solidFill>
                <a:schemeClr val="bg1"/>
              </a:solidFill>
            </a:endParaRPr>
          </a:p>
          <a:p>
            <a:r>
              <a:rPr lang="en-US" sz="2000" i="1" smtClean="0">
                <a:solidFill>
                  <a:srgbClr val="FFFF99"/>
                </a:solidFill>
              </a:rPr>
              <a:t>“Ask the Lord of the harvest, therefore, to send out workers into His harvest field” (9:38).</a:t>
            </a:r>
            <a:endParaRPr lang="en-US" sz="2000" smtClean="0">
              <a:solidFill>
                <a:srgbClr val="FFFF99"/>
              </a:solidFill>
            </a:endParaRPr>
          </a:p>
        </p:txBody>
      </p:sp>
      <p:sp>
        <p:nvSpPr>
          <p:cNvPr id="96260" name="Content Placeholder 4"/>
          <p:cNvSpPr>
            <a:spLocks noGrp="1"/>
          </p:cNvSpPr>
          <p:nvPr>
            <p:ph sz="half" idx="2"/>
          </p:nvPr>
        </p:nvSpPr>
        <p:spPr/>
        <p:txBody>
          <a:bodyPr/>
          <a:lstStyle/>
          <a:p>
            <a:pPr>
              <a:buFontTx/>
              <a:buNone/>
            </a:pPr>
            <a:r>
              <a:rPr lang="en-US" sz="2400" smtClean="0">
                <a:solidFill>
                  <a:schemeClr val="bg1"/>
                </a:solidFill>
              </a:rPr>
              <a:t>So what did Jesus determine would meet the need? More workers! And that’s what He prayed for. Notice that He didn’t pray for bigger buildings or more money. The one action He prayed for was that God would send out more workers.</a:t>
            </a:r>
          </a:p>
        </p:txBody>
      </p:sp>
      <p:sp>
        <p:nvSpPr>
          <p:cNvPr id="4" name="TextBox 3"/>
          <p:cNvSpPr txBox="1">
            <a:spLocks noChangeArrowheads="1"/>
          </p:cNvSpPr>
          <p:nvPr/>
        </p:nvSpPr>
        <p:spPr bwMode="auto">
          <a:xfrm>
            <a:off x="1066800" y="3200400"/>
            <a:ext cx="1066800" cy="461963"/>
          </a:xfrm>
          <a:prstGeom prst="rect">
            <a:avLst/>
          </a:prstGeom>
          <a:noFill/>
          <a:ln w="9525">
            <a:noFill/>
            <a:miter lim="800000"/>
            <a:headEnd/>
            <a:tailEnd/>
          </a:ln>
        </p:spPr>
        <p:txBody>
          <a:bodyPr>
            <a:spAutoFit/>
          </a:bodyPr>
          <a:lstStyle/>
          <a:p>
            <a:r>
              <a:rPr lang="en-US">
                <a:solidFill>
                  <a:srgbClr val="FFFFCC"/>
                </a:solidFill>
              </a:rPr>
              <a:t>PRAY</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60">
                                            <p:txEl>
                                              <p:pRg st="0" end="0"/>
                                            </p:txEl>
                                          </p:spTgt>
                                        </p:tgtEl>
                                        <p:attrNameLst>
                                          <p:attrName>style.visibility</p:attrName>
                                        </p:attrNameLst>
                                      </p:cBhvr>
                                      <p:to>
                                        <p:strVal val="visible"/>
                                      </p:to>
                                    </p:set>
                                    <p:anim calcmode="lin" valueType="num">
                                      <p:cBhvr additive="base">
                                        <p:cTn id="13" dur="500" fill="hold"/>
                                        <p:tgtEl>
                                          <p:spTgt spid="9626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build="allAtOnce"/>
      <p:bldP spid="4"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6323"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CHOOSE A TEAM AND __________THEM FOR PARTNERSHIP.</a:t>
            </a:r>
          </a:p>
          <a:p>
            <a:endParaRPr lang="en-US" sz="2400" b="1" smtClean="0">
              <a:solidFill>
                <a:schemeClr val="bg1"/>
              </a:solidFill>
            </a:endParaRPr>
          </a:p>
          <a:p>
            <a:r>
              <a:rPr lang="en-US" sz="2000" i="1" smtClean="0">
                <a:solidFill>
                  <a:srgbClr val="FFFF99"/>
                </a:solidFill>
              </a:rPr>
              <a:t>“He called His twelve disciples to Him and gave them authority” (10:1).</a:t>
            </a:r>
            <a:endParaRPr lang="en-US" sz="2000" smtClean="0">
              <a:solidFill>
                <a:srgbClr val="FFFF99"/>
              </a:solidFill>
            </a:endParaRPr>
          </a:p>
        </p:txBody>
      </p:sp>
      <p:sp>
        <p:nvSpPr>
          <p:cNvPr id="56324" name="Content Placeholder 4"/>
          <p:cNvSpPr>
            <a:spLocks noGrp="1"/>
          </p:cNvSpPr>
          <p:nvPr>
            <p:ph sz="half" idx="2"/>
          </p:nvPr>
        </p:nvSpPr>
        <p:spPr/>
        <p:txBody>
          <a:bodyPr/>
          <a:lstStyle/>
          <a:p>
            <a:pPr>
              <a:buFontTx/>
              <a:buNone/>
            </a:pPr>
            <a:r>
              <a:rPr lang="en-US" sz="2000" smtClean="0">
                <a:solidFill>
                  <a:schemeClr val="bg1"/>
                </a:solidFill>
              </a:rPr>
              <a:t>Without a vision, the people perish. However, there is another truth we must grasp. Without people, a vision perishes. Jesus was not able to care for the needs of the people on His own. That was the problem. He needed more workers to join Him, to help Him fulfill His vision. So He formed a team and empowered them to help Him.</a:t>
            </a:r>
          </a:p>
        </p:txBody>
      </p:sp>
      <p:sp>
        <p:nvSpPr>
          <p:cNvPr id="4" name="TextBox 3"/>
          <p:cNvSpPr txBox="1">
            <a:spLocks noChangeArrowheads="1"/>
          </p:cNvSpPr>
          <p:nvPr/>
        </p:nvSpPr>
        <p:spPr bwMode="auto">
          <a:xfrm>
            <a:off x="1066800" y="3962400"/>
            <a:ext cx="1828800" cy="461963"/>
          </a:xfrm>
          <a:prstGeom prst="rect">
            <a:avLst/>
          </a:prstGeom>
          <a:noFill/>
          <a:ln w="9525">
            <a:noFill/>
            <a:miter lim="800000"/>
            <a:headEnd/>
            <a:tailEnd/>
          </a:ln>
        </p:spPr>
        <p:txBody>
          <a:bodyPr>
            <a:spAutoFit/>
          </a:bodyPr>
          <a:lstStyle/>
          <a:p>
            <a:r>
              <a:rPr lang="en-US">
                <a:solidFill>
                  <a:srgbClr val="FFFFCC"/>
                </a:solidFill>
              </a:rPr>
              <a:t>EMPOWER</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7347" name="Content Placeholder 8"/>
          <p:cNvSpPr>
            <a:spLocks noGrp="1"/>
          </p:cNvSpPr>
          <p:nvPr>
            <p:ph sz="half" idx="1"/>
          </p:nvPr>
        </p:nvSpPr>
        <p:spPr/>
        <p:txBody>
          <a:bodyPr/>
          <a:lstStyle/>
          <a:p>
            <a:pPr>
              <a:buFontTx/>
              <a:buNone/>
            </a:pPr>
            <a:r>
              <a:rPr lang="en-US" sz="2400" b="1" smtClean="0">
                <a:solidFill>
                  <a:schemeClr val="bg1"/>
                </a:solidFill>
              </a:rPr>
              <a:t>Steps to Fulfilling God’s Vision</a:t>
            </a:r>
          </a:p>
          <a:p>
            <a:endParaRPr lang="en-US" sz="2400" b="1" smtClean="0">
              <a:solidFill>
                <a:schemeClr val="bg1"/>
              </a:solidFill>
            </a:endParaRPr>
          </a:p>
          <a:p>
            <a:r>
              <a:rPr lang="en-US" sz="2400" b="1" smtClean="0">
                <a:solidFill>
                  <a:schemeClr val="bg1"/>
                </a:solidFill>
              </a:rPr>
              <a:t>___________________________TOWARD THE FULFILLMENT OF THE VISION.</a:t>
            </a:r>
          </a:p>
          <a:p>
            <a:endParaRPr lang="en-US" sz="2400" b="1" smtClean="0">
              <a:solidFill>
                <a:schemeClr val="bg1"/>
              </a:solidFill>
            </a:endParaRPr>
          </a:p>
          <a:p>
            <a:r>
              <a:rPr lang="en-US" sz="2400" i="1" smtClean="0">
                <a:solidFill>
                  <a:srgbClr val="FFFF99"/>
                </a:solidFill>
              </a:rPr>
              <a:t>“These twelve Jesus sent out” (10:5).</a:t>
            </a:r>
            <a:endParaRPr lang="en-US" sz="2400" smtClean="0">
              <a:solidFill>
                <a:srgbClr val="FFFF99"/>
              </a:solidFill>
            </a:endParaRPr>
          </a:p>
        </p:txBody>
      </p:sp>
      <p:sp>
        <p:nvSpPr>
          <p:cNvPr id="98308" name="Content Placeholder 4"/>
          <p:cNvSpPr>
            <a:spLocks noGrp="1"/>
          </p:cNvSpPr>
          <p:nvPr>
            <p:ph sz="half" idx="2"/>
          </p:nvPr>
        </p:nvSpPr>
        <p:spPr/>
        <p:txBody>
          <a:bodyPr/>
          <a:lstStyle/>
          <a:p>
            <a:pPr>
              <a:buFontTx/>
              <a:buNone/>
            </a:pPr>
            <a:r>
              <a:rPr lang="en-US" sz="2400" smtClean="0">
                <a:solidFill>
                  <a:schemeClr val="bg1"/>
                </a:solidFill>
              </a:rPr>
              <a:t>Jesus doesn’t hesitate a bit. He chooses a team and immediately sends them out with instructions on how to carry out His work. He imparts the vision and equips them with the tools to fulfill it. They become the answer to His prayer request for more workers.</a:t>
            </a:r>
          </a:p>
        </p:txBody>
      </p:sp>
      <p:sp>
        <p:nvSpPr>
          <p:cNvPr id="4" name="TextBox 3"/>
          <p:cNvSpPr txBox="1">
            <a:spLocks noChangeArrowheads="1"/>
          </p:cNvSpPr>
          <p:nvPr/>
        </p:nvSpPr>
        <p:spPr bwMode="auto">
          <a:xfrm>
            <a:off x="1066800" y="3200400"/>
            <a:ext cx="2895600" cy="830263"/>
          </a:xfrm>
          <a:prstGeom prst="rect">
            <a:avLst/>
          </a:prstGeom>
          <a:noFill/>
          <a:ln w="9525">
            <a:noFill/>
            <a:miter lim="800000"/>
            <a:headEnd/>
            <a:tailEnd/>
          </a:ln>
        </p:spPr>
        <p:txBody>
          <a:bodyPr>
            <a:spAutoFit/>
          </a:bodyPr>
          <a:lstStyle/>
          <a:p>
            <a:r>
              <a:rPr lang="en-US">
                <a:solidFill>
                  <a:srgbClr val="FFFFCC"/>
                </a:solidFill>
              </a:rPr>
              <a:t>TAKE IMMEDIATE ACTION</a:t>
            </a:r>
          </a:p>
        </p:txBody>
      </p:sp>
      <p:sp>
        <p:nvSpPr>
          <p:cNvPr id="7"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308">
                                            <p:txEl>
                                              <p:pRg st="0" end="0"/>
                                            </p:txEl>
                                          </p:spTgt>
                                        </p:tgtEl>
                                        <p:attrNameLst>
                                          <p:attrName>style.visibility</p:attrName>
                                        </p:attrNameLst>
                                      </p:cBhvr>
                                      <p:to>
                                        <p:strVal val="visible"/>
                                      </p:to>
                                    </p:set>
                                    <p:anim calcmode="lin" valueType="num">
                                      <p:cBhvr additive="base">
                                        <p:cTn id="13" dur="500" fill="hold"/>
                                        <p:tgtEl>
                                          <p:spTgt spid="9830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build="allAtOnce"/>
      <p:bldP spid="4"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6" descr="http://danardoyle.files.wordpress.com/2011/04/listen-for-his-voice.jpg"/>
          <p:cNvPicPr>
            <a:picLocks noChangeAspect="1" noChangeArrowheads="1"/>
          </p:cNvPicPr>
          <p:nvPr/>
        </p:nvPicPr>
        <p:blipFill>
          <a:blip r:embed="rId3"/>
          <a:srcRect/>
          <a:stretch>
            <a:fillRect/>
          </a:stretch>
        </p:blipFill>
        <p:spPr bwMode="auto">
          <a:xfrm>
            <a:off x="609600" y="2057400"/>
            <a:ext cx="7239000" cy="3886200"/>
          </a:xfrm>
          <a:prstGeom prst="rect">
            <a:avLst/>
          </a:prstGeom>
          <a:noFill/>
          <a:ln w="9525">
            <a:noFill/>
            <a:miter lim="800000"/>
            <a:headEnd/>
            <a:tailEnd/>
          </a:ln>
        </p:spPr>
      </p:pic>
      <p:sp>
        <p:nvSpPr>
          <p:cNvPr id="58371"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58372" name="Content Placeholder 3"/>
          <p:cNvSpPr>
            <a:spLocks noGrp="1"/>
          </p:cNvSpPr>
          <p:nvPr>
            <p:ph sz="half" idx="1"/>
          </p:nvPr>
        </p:nvSpPr>
        <p:spPr/>
        <p:txBody>
          <a:bodyPr/>
          <a:lstStyle/>
          <a:p>
            <a:pPr>
              <a:buFontTx/>
              <a:buNone/>
            </a:pPr>
            <a:r>
              <a:rPr lang="en-US" sz="2200" b="1" smtClean="0"/>
              <a:t>What Voice Inspires Your Vision?</a:t>
            </a:r>
          </a:p>
          <a:p>
            <a:r>
              <a:rPr lang="en-US" sz="2200" smtClean="0"/>
              <a:t>As you think about the vision you might pursue, remember that God uses a variety of “voices” to communicate with us. Consider how He has motivated you in the past. What methods has He used?</a:t>
            </a: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100355" name="Content Placeholder 8"/>
          <p:cNvSpPr>
            <a:spLocks noGrp="1"/>
          </p:cNvSpPr>
          <p:nvPr>
            <p:ph idx="1"/>
          </p:nvPr>
        </p:nvSpPr>
        <p:spPr>
          <a:xfrm>
            <a:off x="685800" y="2209800"/>
            <a:ext cx="7772400" cy="3886200"/>
          </a:xfrm>
        </p:spPr>
        <p:txBody>
          <a:bodyPr/>
          <a:lstStyle/>
          <a:p>
            <a:pPr algn="ctr">
              <a:buFontTx/>
              <a:buNone/>
            </a:pPr>
            <a:r>
              <a:rPr lang="en-US" sz="1800" b="1" smtClean="0">
                <a:solidFill>
                  <a:schemeClr val="bg1"/>
                </a:solidFill>
              </a:rPr>
              <a:t>What Voice Inspires Your Vision?</a:t>
            </a:r>
          </a:p>
          <a:p>
            <a:pPr>
              <a:buFontTx/>
              <a:buAutoNum type="arabicPeriod"/>
            </a:pPr>
            <a:r>
              <a:rPr lang="en-US" sz="1800" i="1" smtClean="0">
                <a:solidFill>
                  <a:schemeClr val="bg1"/>
                </a:solidFill>
              </a:rPr>
              <a:t>The Inner Voice: Does your vision come from life goals, mission statements or your </a:t>
            </a:r>
            <a:r>
              <a:rPr lang="en-US" sz="1800" smtClean="0">
                <a:solidFill>
                  <a:schemeClr val="bg1"/>
                </a:solidFill>
              </a:rPr>
              <a:t>personal desires? You won’t accomplish something you don’t believe in.</a:t>
            </a:r>
          </a:p>
          <a:p>
            <a:pPr>
              <a:buFontTx/>
              <a:buAutoNum type="arabicPeriod"/>
            </a:pPr>
            <a:r>
              <a:rPr lang="en-US" sz="1800" i="1" smtClean="0">
                <a:solidFill>
                  <a:schemeClr val="bg1"/>
                </a:solidFill>
              </a:rPr>
              <a:t>the Angry Voice: Does your vision come from dislike of a certain injustice or </a:t>
            </a:r>
            <a:r>
              <a:rPr lang="en-US" sz="1800" smtClean="0">
                <a:solidFill>
                  <a:schemeClr val="bg1"/>
                </a:solidFill>
              </a:rPr>
              <a:t>problem? Do you complain about the darkness or light a match?</a:t>
            </a:r>
          </a:p>
          <a:p>
            <a:pPr>
              <a:buFontTx/>
              <a:buAutoNum type="arabicPeriod"/>
            </a:pPr>
            <a:r>
              <a:rPr lang="en-US" sz="1800" i="1" smtClean="0">
                <a:solidFill>
                  <a:schemeClr val="bg1"/>
                </a:solidFill>
              </a:rPr>
              <a:t>The Successful Voice: Do you find your vision from people who have already gone </a:t>
            </a:r>
            <a:r>
              <a:rPr lang="en-US" sz="1800" smtClean="0">
                <a:solidFill>
                  <a:schemeClr val="bg1"/>
                </a:solidFill>
              </a:rPr>
              <a:t>through the same situation? Find someone who can be a mentor figure in your life.</a:t>
            </a:r>
          </a:p>
          <a:p>
            <a:pPr>
              <a:buFontTx/>
              <a:buAutoNum type="arabicPeriod"/>
            </a:pPr>
            <a:r>
              <a:rPr lang="en-US" sz="1800" i="1" smtClean="0">
                <a:solidFill>
                  <a:schemeClr val="bg1"/>
                </a:solidFill>
              </a:rPr>
              <a:t>The Higher Voice: A truly valuable vision is given from God. Look from the past to </a:t>
            </a:r>
            <a:r>
              <a:rPr lang="en-US" sz="1800" smtClean="0">
                <a:solidFill>
                  <a:schemeClr val="bg1"/>
                </a:solidFill>
              </a:rPr>
              <a:t>guide your present and future. Are you a big picture person or do you live life looking through a keyhole?</a:t>
            </a: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60419" name="Content Placeholder 8"/>
          <p:cNvSpPr>
            <a:spLocks noGrp="1"/>
          </p:cNvSpPr>
          <p:nvPr>
            <p:ph idx="1"/>
          </p:nvPr>
        </p:nvSpPr>
        <p:spPr>
          <a:xfrm>
            <a:off x="685800" y="2209800"/>
            <a:ext cx="7772400" cy="3886200"/>
          </a:xfrm>
        </p:spPr>
        <p:txBody>
          <a:bodyPr/>
          <a:lstStyle/>
          <a:p>
            <a:pPr>
              <a:buFontTx/>
              <a:buNone/>
            </a:pPr>
            <a:r>
              <a:rPr lang="en-US" sz="2400" b="1" smtClean="0">
                <a:solidFill>
                  <a:schemeClr val="bg1"/>
                </a:solidFill>
              </a:rPr>
              <a:t>Tools to Cast Your Vision . . .</a:t>
            </a:r>
          </a:p>
          <a:p>
            <a:r>
              <a:rPr lang="en-US" sz="2400" smtClean="0">
                <a:solidFill>
                  <a:schemeClr val="bg1"/>
                </a:solidFill>
              </a:rPr>
              <a:t>Once you’ve captured the vision, you must find ways to communicate it to your people. </a:t>
            </a:r>
          </a:p>
          <a:p>
            <a:r>
              <a:rPr lang="en-US" sz="2400" smtClean="0">
                <a:solidFill>
                  <a:schemeClr val="bg1"/>
                </a:solidFill>
              </a:rPr>
              <a:t>More than fifty years ago, Winston Churchill was a master at communicating vision to the British people during World War II. As Prime Minister, he developed a pattern that he used each time he communicated vision to his people.</a:t>
            </a: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6084" name="Content Placeholder 8"/>
          <p:cNvSpPr>
            <a:spLocks noGrp="1"/>
          </p:cNvSpPr>
          <p:nvPr>
            <p:ph idx="1"/>
          </p:nvPr>
        </p:nvSpPr>
        <p:spPr>
          <a:xfrm>
            <a:off x="685800" y="2209800"/>
            <a:ext cx="7772400" cy="3886200"/>
          </a:xfrm>
        </p:spPr>
        <p:txBody>
          <a:bodyPr/>
          <a:lstStyle/>
          <a:p>
            <a:pPr>
              <a:lnSpc>
                <a:spcPct val="150000"/>
              </a:lnSpc>
            </a:pPr>
            <a:r>
              <a:rPr lang="en-US" sz="2800" smtClean="0">
                <a:solidFill>
                  <a:schemeClr val="bg1"/>
                </a:solidFill>
              </a:rPr>
              <a:t>TOOL ONE: </a:t>
            </a:r>
            <a:r>
              <a:rPr lang="en-US" sz="2800" b="1" smtClean="0">
                <a:solidFill>
                  <a:schemeClr val="bg1"/>
                </a:solidFill>
              </a:rPr>
              <a:t>Strong Beginning</a:t>
            </a:r>
          </a:p>
          <a:p>
            <a:pPr>
              <a:lnSpc>
                <a:spcPct val="150000"/>
              </a:lnSpc>
            </a:pPr>
            <a:r>
              <a:rPr lang="en-US" sz="2800" smtClean="0">
                <a:solidFill>
                  <a:schemeClr val="bg1"/>
                </a:solidFill>
              </a:rPr>
              <a:t>TOOL TWO: </a:t>
            </a:r>
            <a:r>
              <a:rPr lang="en-US" sz="2800" b="1" smtClean="0">
                <a:solidFill>
                  <a:schemeClr val="bg1"/>
                </a:solidFill>
              </a:rPr>
              <a:t>One Theme</a:t>
            </a:r>
          </a:p>
          <a:p>
            <a:pPr>
              <a:lnSpc>
                <a:spcPct val="150000"/>
              </a:lnSpc>
            </a:pPr>
            <a:r>
              <a:rPr lang="en-US" sz="2800" smtClean="0">
                <a:solidFill>
                  <a:schemeClr val="bg1"/>
                </a:solidFill>
              </a:rPr>
              <a:t>TOOL THREE: </a:t>
            </a:r>
            <a:r>
              <a:rPr lang="en-US" sz="2800" b="1" smtClean="0">
                <a:solidFill>
                  <a:schemeClr val="bg1"/>
                </a:solidFill>
              </a:rPr>
              <a:t>Simple Language</a:t>
            </a:r>
          </a:p>
          <a:p>
            <a:pPr>
              <a:lnSpc>
                <a:spcPct val="150000"/>
              </a:lnSpc>
            </a:pPr>
            <a:r>
              <a:rPr lang="en-US" sz="2800" smtClean="0">
                <a:solidFill>
                  <a:schemeClr val="bg1"/>
                </a:solidFill>
              </a:rPr>
              <a:t>TOOL FOUR: </a:t>
            </a:r>
            <a:r>
              <a:rPr lang="en-US" sz="2800" b="1" smtClean="0">
                <a:solidFill>
                  <a:schemeClr val="bg1"/>
                </a:solidFill>
              </a:rPr>
              <a:t>Pictures</a:t>
            </a:r>
          </a:p>
          <a:p>
            <a:pPr>
              <a:lnSpc>
                <a:spcPct val="150000"/>
              </a:lnSpc>
            </a:pPr>
            <a:r>
              <a:rPr lang="en-US" sz="2800" smtClean="0">
                <a:solidFill>
                  <a:schemeClr val="bg1"/>
                </a:solidFill>
              </a:rPr>
              <a:t>TOOL FIVE: </a:t>
            </a:r>
            <a:r>
              <a:rPr lang="en-US" sz="2800" b="1" smtClean="0">
                <a:solidFill>
                  <a:schemeClr val="bg1"/>
                </a:solidFill>
              </a:rPr>
              <a:t>Emotional Ending</a:t>
            </a: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additive="base">
                                        <p:cTn id="7" dur="500" fill="hold"/>
                                        <p:tgtEl>
                                          <p:spTgt spid="46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4">
                                            <p:txEl>
                                              <p:pRg st="1" end="1"/>
                                            </p:txEl>
                                          </p:spTgt>
                                        </p:tgtEl>
                                        <p:attrNameLst>
                                          <p:attrName>style.visibility</p:attrName>
                                        </p:attrNameLst>
                                      </p:cBhvr>
                                      <p:to>
                                        <p:strVal val="visible"/>
                                      </p:to>
                                    </p:set>
                                    <p:anim calcmode="lin" valueType="num">
                                      <p:cBhvr additive="base">
                                        <p:cTn id="13" dur="500" fill="hold"/>
                                        <p:tgtEl>
                                          <p:spTgt spid="460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4">
                                            <p:txEl>
                                              <p:pRg st="2" end="2"/>
                                            </p:txEl>
                                          </p:spTgt>
                                        </p:tgtEl>
                                        <p:attrNameLst>
                                          <p:attrName>style.visibility</p:attrName>
                                        </p:attrNameLst>
                                      </p:cBhvr>
                                      <p:to>
                                        <p:strVal val="visible"/>
                                      </p:to>
                                    </p:set>
                                    <p:anim calcmode="lin" valueType="num">
                                      <p:cBhvr additive="base">
                                        <p:cTn id="19" dur="500" fill="hold"/>
                                        <p:tgtEl>
                                          <p:spTgt spid="460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4">
                                            <p:txEl>
                                              <p:pRg st="3" end="3"/>
                                            </p:txEl>
                                          </p:spTgt>
                                        </p:tgtEl>
                                        <p:attrNameLst>
                                          <p:attrName>style.visibility</p:attrName>
                                        </p:attrNameLst>
                                      </p:cBhvr>
                                      <p:to>
                                        <p:strVal val="visible"/>
                                      </p:to>
                                    </p:set>
                                    <p:anim calcmode="lin" valueType="num">
                                      <p:cBhvr additive="base">
                                        <p:cTn id="25" dur="500" fill="hold"/>
                                        <p:tgtEl>
                                          <p:spTgt spid="460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4">
                                            <p:txEl>
                                              <p:pRg st="4" end="4"/>
                                            </p:txEl>
                                          </p:spTgt>
                                        </p:tgtEl>
                                        <p:attrNameLst>
                                          <p:attrName>style.visibility</p:attrName>
                                        </p:attrNameLst>
                                      </p:cBhvr>
                                      <p:to>
                                        <p:strVal val="visible"/>
                                      </p:to>
                                    </p:set>
                                    <p:anim calcmode="lin" valueType="num">
                                      <p:cBhvr additive="base">
                                        <p:cTn id="31" dur="500" fill="hold"/>
                                        <p:tgtEl>
                                          <p:spTgt spid="460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6084" name="Content Placeholder 8"/>
          <p:cNvSpPr>
            <a:spLocks noGrp="1"/>
          </p:cNvSpPr>
          <p:nvPr>
            <p:ph idx="1"/>
          </p:nvPr>
        </p:nvSpPr>
        <p:spPr>
          <a:xfrm>
            <a:off x="685800" y="2209800"/>
            <a:ext cx="7772400" cy="3886200"/>
          </a:xfrm>
        </p:spPr>
        <p:txBody>
          <a:bodyPr/>
          <a:lstStyle/>
          <a:p>
            <a:pPr>
              <a:buFontTx/>
              <a:buNone/>
              <a:defRPr/>
            </a:pPr>
            <a:r>
              <a:rPr lang="en-US" sz="2000" b="1" dirty="0" smtClean="0">
                <a:solidFill>
                  <a:schemeClr val="bg1"/>
                </a:solidFill>
              </a:rPr>
              <a:t>WHAT IS VISION?</a:t>
            </a:r>
          </a:p>
          <a:p>
            <a:pPr>
              <a:defRPr/>
            </a:pPr>
            <a:r>
              <a:rPr lang="en-US" sz="2000" dirty="0" smtClean="0">
                <a:solidFill>
                  <a:schemeClr val="bg1"/>
                </a:solidFill>
              </a:rPr>
              <a:t>It would be difficult to separate leadership from vision. All good leaders are driven by vision. They are not satisfied with maintaining the status quo. They long to take their ministry somewhere. But just what is vision? Some have attempted to define it below…</a:t>
            </a:r>
          </a:p>
          <a:p>
            <a:pPr lvl="1">
              <a:defRPr/>
            </a:pPr>
            <a:r>
              <a:rPr lang="en-US" sz="1600" dirty="0" smtClean="0">
                <a:solidFill>
                  <a:schemeClr val="bg1"/>
                </a:solidFill>
                <a:cs typeface="+mn-cs"/>
              </a:rPr>
              <a:t>“Vision is seeing the future, in the present, built on the past.”</a:t>
            </a:r>
          </a:p>
          <a:p>
            <a:pPr lvl="1">
              <a:defRPr/>
            </a:pPr>
            <a:r>
              <a:rPr lang="en-US" sz="1600" dirty="0" smtClean="0">
                <a:solidFill>
                  <a:schemeClr val="bg1"/>
                </a:solidFill>
                <a:cs typeface="+mn-cs"/>
              </a:rPr>
              <a:t>“Vision is seeing the invisible and making it visible.”</a:t>
            </a:r>
          </a:p>
          <a:p>
            <a:pPr lvl="1">
              <a:defRPr/>
            </a:pPr>
            <a:r>
              <a:rPr lang="en-US" sz="1600" dirty="0" smtClean="0">
                <a:solidFill>
                  <a:schemeClr val="bg1"/>
                </a:solidFill>
                <a:cs typeface="+mn-cs"/>
              </a:rPr>
              <a:t>“Vision is an informed bridge from the present to a better future.”</a:t>
            </a:r>
            <a:endParaRPr lang="en-US" sz="1600" dirty="0" smtClean="0">
              <a:solidFill>
                <a:schemeClr val="bg1"/>
              </a:solidFill>
            </a:endParaRP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62467" name="Content Placeholder 8"/>
          <p:cNvSpPr>
            <a:spLocks noGrp="1"/>
          </p:cNvSpPr>
          <p:nvPr>
            <p:ph idx="1"/>
          </p:nvPr>
        </p:nvSpPr>
        <p:spPr>
          <a:xfrm>
            <a:off x="685800" y="2209800"/>
            <a:ext cx="7772400" cy="3886200"/>
          </a:xfrm>
        </p:spPr>
        <p:txBody>
          <a:bodyPr/>
          <a:lstStyle/>
          <a:p>
            <a:pPr>
              <a:buFontTx/>
              <a:buNone/>
            </a:pPr>
            <a:r>
              <a:rPr lang="en-US" b="1" smtClean="0">
                <a:solidFill>
                  <a:schemeClr val="bg1"/>
                </a:solidFill>
              </a:rPr>
              <a:t>Conclusion: </a:t>
            </a:r>
          </a:p>
          <a:p>
            <a:pPr>
              <a:buFontTx/>
              <a:buNone/>
            </a:pPr>
            <a:r>
              <a:rPr lang="en-US" b="1" smtClean="0">
                <a:solidFill>
                  <a:schemeClr val="bg1"/>
                </a:solidFill>
              </a:rPr>
              <a:t>How We Must Handle Vision</a:t>
            </a:r>
          </a:p>
          <a:p>
            <a:pPr>
              <a:buFontTx/>
              <a:buNone/>
            </a:pPr>
            <a:endParaRPr lang="en-US" b="1" smtClean="0">
              <a:solidFill>
                <a:schemeClr val="bg1"/>
              </a:solidFill>
            </a:endParaRPr>
          </a:p>
          <a:p>
            <a:r>
              <a:rPr lang="en-US" smtClean="0">
                <a:solidFill>
                  <a:schemeClr val="bg1"/>
                </a:solidFill>
              </a:rPr>
              <a:t>1. See it _______.</a:t>
            </a:r>
          </a:p>
          <a:p>
            <a:r>
              <a:rPr lang="en-US" smtClean="0">
                <a:solidFill>
                  <a:schemeClr val="bg1"/>
                </a:solidFill>
              </a:rPr>
              <a:t>2. Show it _________.</a:t>
            </a:r>
          </a:p>
          <a:p>
            <a:r>
              <a:rPr lang="en-US" smtClean="0">
                <a:solidFill>
                  <a:schemeClr val="bg1"/>
                </a:solidFill>
              </a:rPr>
              <a:t>3. Say it _________.</a:t>
            </a:r>
          </a:p>
        </p:txBody>
      </p:sp>
      <p:sp>
        <p:nvSpPr>
          <p:cNvPr id="4" name="TextBox 3"/>
          <p:cNvSpPr txBox="1">
            <a:spLocks noChangeArrowheads="1"/>
          </p:cNvSpPr>
          <p:nvPr/>
        </p:nvSpPr>
        <p:spPr bwMode="auto">
          <a:xfrm>
            <a:off x="2667000" y="3962400"/>
            <a:ext cx="1600200" cy="584200"/>
          </a:xfrm>
          <a:prstGeom prst="rect">
            <a:avLst/>
          </a:prstGeom>
          <a:noFill/>
          <a:ln w="9525">
            <a:noFill/>
            <a:miter lim="800000"/>
            <a:headEnd/>
            <a:tailEnd/>
          </a:ln>
        </p:spPr>
        <p:txBody>
          <a:bodyPr>
            <a:spAutoFit/>
          </a:bodyPr>
          <a:lstStyle/>
          <a:p>
            <a:r>
              <a:rPr lang="en-US" sz="3200">
                <a:solidFill>
                  <a:srgbClr val="FFFFCC"/>
                </a:solidFill>
              </a:rPr>
              <a:t>Clearly</a:t>
            </a:r>
          </a:p>
        </p:txBody>
      </p:sp>
      <p:sp>
        <p:nvSpPr>
          <p:cNvPr id="5" name="TextBox 4"/>
          <p:cNvSpPr txBox="1">
            <a:spLocks noChangeArrowheads="1"/>
          </p:cNvSpPr>
          <p:nvPr/>
        </p:nvSpPr>
        <p:spPr bwMode="auto">
          <a:xfrm>
            <a:off x="2895600" y="4572000"/>
            <a:ext cx="2133600" cy="584200"/>
          </a:xfrm>
          <a:prstGeom prst="rect">
            <a:avLst/>
          </a:prstGeom>
          <a:noFill/>
          <a:ln w="9525">
            <a:noFill/>
            <a:miter lim="800000"/>
            <a:headEnd/>
            <a:tailEnd/>
          </a:ln>
        </p:spPr>
        <p:txBody>
          <a:bodyPr>
            <a:spAutoFit/>
          </a:bodyPr>
          <a:lstStyle/>
          <a:p>
            <a:r>
              <a:rPr lang="en-US" sz="3200">
                <a:solidFill>
                  <a:srgbClr val="FFFFCC"/>
                </a:solidFill>
              </a:rPr>
              <a:t>Creatively</a:t>
            </a:r>
          </a:p>
        </p:txBody>
      </p:sp>
      <p:sp>
        <p:nvSpPr>
          <p:cNvPr id="6" name="TextBox 5"/>
          <p:cNvSpPr txBox="1">
            <a:spLocks noChangeArrowheads="1"/>
          </p:cNvSpPr>
          <p:nvPr/>
        </p:nvSpPr>
        <p:spPr bwMode="auto">
          <a:xfrm>
            <a:off x="2590800" y="5105400"/>
            <a:ext cx="2438400" cy="584200"/>
          </a:xfrm>
          <a:prstGeom prst="rect">
            <a:avLst/>
          </a:prstGeom>
          <a:noFill/>
          <a:ln w="9525">
            <a:noFill/>
            <a:miter lim="800000"/>
            <a:headEnd/>
            <a:tailEnd/>
          </a:ln>
        </p:spPr>
        <p:txBody>
          <a:bodyPr>
            <a:spAutoFit/>
          </a:bodyPr>
          <a:lstStyle/>
          <a:p>
            <a:r>
              <a:rPr lang="en-US" sz="3200">
                <a:solidFill>
                  <a:srgbClr val="FFFFCC"/>
                </a:solidFill>
              </a:rPr>
              <a:t>Constantly</a:t>
            </a:r>
          </a:p>
        </p:txBody>
      </p:sp>
      <p:sp>
        <p:nvSpPr>
          <p:cNvPr id="8"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p"/>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63491" name="Content Placeholder 8"/>
          <p:cNvSpPr>
            <a:spLocks noGrp="1"/>
          </p:cNvSpPr>
          <p:nvPr>
            <p:ph idx="1"/>
          </p:nvPr>
        </p:nvSpPr>
        <p:spPr>
          <a:xfrm>
            <a:off x="685800" y="2209800"/>
            <a:ext cx="7772400" cy="3886200"/>
          </a:xfrm>
        </p:spPr>
        <p:txBody>
          <a:bodyPr/>
          <a:lstStyle/>
          <a:p>
            <a:r>
              <a:rPr lang="en-US" sz="2800" b="1" i="1" smtClean="0">
                <a:solidFill>
                  <a:schemeClr val="bg1"/>
                </a:solidFill>
              </a:rPr>
              <a:t>ASSESSMENT: </a:t>
            </a:r>
            <a:r>
              <a:rPr lang="en-US" sz="2800" i="1" smtClean="0">
                <a:solidFill>
                  <a:schemeClr val="bg1"/>
                </a:solidFill>
              </a:rPr>
              <a:t>What has been your most difficult step as you’ve attempted to implement vision?</a:t>
            </a:r>
          </a:p>
          <a:p>
            <a:endParaRPr lang="en-US" sz="2800" i="1" smtClean="0">
              <a:solidFill>
                <a:schemeClr val="bg1"/>
              </a:solidFill>
            </a:endParaRPr>
          </a:p>
          <a:p>
            <a:r>
              <a:rPr lang="en-US" sz="2800" b="1" i="1" smtClean="0">
                <a:solidFill>
                  <a:schemeClr val="bg1"/>
                </a:solidFill>
              </a:rPr>
              <a:t>APPLICATION: </a:t>
            </a:r>
            <a:r>
              <a:rPr lang="en-US" sz="2800" i="1" smtClean="0">
                <a:solidFill>
                  <a:schemeClr val="bg1"/>
                </a:solidFill>
              </a:rPr>
              <a:t>How can you communicate your vision more effectively and biblically? What are some ways that you can create an environment where you can effectively capture and implement a God-given vision?</a:t>
            </a:r>
            <a:endParaRPr lang="en-US" sz="2800" smtClean="0">
              <a:solidFill>
                <a:schemeClr val="bg1"/>
              </a:solidFill>
            </a:endParaRP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64516" name="Content Placeholder 8"/>
          <p:cNvSpPr>
            <a:spLocks noGrp="1"/>
          </p:cNvSpPr>
          <p:nvPr>
            <p:ph idx="1"/>
          </p:nvPr>
        </p:nvSpPr>
        <p:spPr>
          <a:xfrm>
            <a:off x="685800" y="2209800"/>
            <a:ext cx="7772400" cy="3886200"/>
          </a:xfrm>
        </p:spPr>
        <p:txBody>
          <a:bodyPr/>
          <a:lstStyle/>
          <a:p>
            <a:pPr algn="ctr">
              <a:buFontTx/>
              <a:buNone/>
            </a:pPr>
            <a:r>
              <a:rPr lang="en-US" sz="4000" i="1" smtClean="0">
                <a:solidFill>
                  <a:srgbClr val="FFFF99"/>
                </a:solidFill>
              </a:rPr>
              <a:t>“All these people died in faith, not having received the tangible fulfillment of the promises, but having seen them, and welcomed them by faith.” </a:t>
            </a:r>
          </a:p>
          <a:p>
            <a:pPr algn="ctr">
              <a:buFontTx/>
              <a:buNone/>
            </a:pPr>
            <a:r>
              <a:rPr lang="en-US" sz="1400" i="1" smtClean="0">
                <a:solidFill>
                  <a:srgbClr val="FFFF99"/>
                </a:solidFill>
              </a:rPr>
              <a:t>(Hebrews 11:13)</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Priorities and Decision Making</a:t>
            </a:r>
            <a:endParaRPr lang="en-US" smtClean="0">
              <a:solidFill>
                <a:srgbClr val="FFFF99"/>
              </a:solidFill>
            </a:endParaRP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33</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 xmlns:p14="http://schemas.microsoft.com/office/powerpoint/2010/main" val="1717819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35843" name="Content Placeholder 8"/>
          <p:cNvSpPr>
            <a:spLocks noGrp="1"/>
          </p:cNvSpPr>
          <p:nvPr>
            <p:ph idx="1"/>
          </p:nvPr>
        </p:nvSpPr>
        <p:spPr>
          <a:xfrm>
            <a:off x="685800" y="2209800"/>
            <a:ext cx="7772400" cy="1143000"/>
          </a:xfrm>
        </p:spPr>
        <p:txBody>
          <a:bodyPr/>
          <a:lstStyle/>
          <a:p>
            <a:pPr>
              <a:buFontTx/>
              <a:buNone/>
            </a:pPr>
            <a:r>
              <a:rPr lang="en-US" smtClean="0">
                <a:solidFill>
                  <a:schemeClr val="bg1"/>
                </a:solidFill>
              </a:rPr>
              <a:t>For our purposes, let me suggest the following definition for you to consider:</a:t>
            </a:r>
          </a:p>
        </p:txBody>
      </p:sp>
      <p:sp>
        <p:nvSpPr>
          <p:cNvPr id="4" name="Content Placeholder 8"/>
          <p:cNvSpPr txBox="1">
            <a:spLocks/>
          </p:cNvSpPr>
          <p:nvPr/>
        </p:nvSpPr>
        <p:spPr bwMode="auto">
          <a:xfrm>
            <a:off x="685800" y="3733800"/>
            <a:ext cx="7772400" cy="2209800"/>
          </a:xfrm>
          <a:prstGeom prst="rect">
            <a:avLst/>
          </a:prstGeom>
          <a:noFill/>
          <a:ln w="9525">
            <a:noFill/>
            <a:miter lim="800000"/>
            <a:headEnd/>
            <a:tailEnd/>
          </a:ln>
        </p:spPr>
        <p:txBody>
          <a:bodyPr/>
          <a:lstStyle/>
          <a:p>
            <a:pPr algn="ctr">
              <a:defRPr/>
            </a:pPr>
            <a:r>
              <a:rPr lang="en-US" dirty="0">
                <a:solidFill>
                  <a:schemeClr val="bg1"/>
                </a:solidFill>
              </a:rPr>
              <a:t>A clear mental picture of a better tomorrow, given by God, which moves a person to believe that it not only could be done, but it should be done.</a:t>
            </a:r>
            <a:endParaRPr lang="en-US" kern="0" dirty="0">
              <a:solidFill>
                <a:schemeClr val="bg1"/>
              </a:solidFill>
              <a:latin typeface="+mn-lt"/>
              <a:ea typeface="+mn-ea"/>
            </a:endParaRPr>
          </a:p>
        </p:txBody>
      </p:sp>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36867" name="Content Placeholder 3"/>
          <p:cNvSpPr>
            <a:spLocks noGrp="1"/>
          </p:cNvSpPr>
          <p:nvPr>
            <p:ph sz="half" idx="1"/>
          </p:nvPr>
        </p:nvSpPr>
        <p:spPr/>
        <p:txBody>
          <a:bodyPr/>
          <a:lstStyle/>
          <a:p>
            <a:pPr>
              <a:buFontTx/>
              <a:buNone/>
            </a:pPr>
            <a:r>
              <a:rPr lang="en-US" sz="1800" smtClean="0">
                <a:solidFill>
                  <a:schemeClr val="bg1"/>
                </a:solidFill>
              </a:rPr>
              <a:t>Robert Greenleaf, in his book, </a:t>
            </a:r>
            <a:r>
              <a:rPr lang="en-US" sz="1800" i="1" smtClean="0">
                <a:solidFill>
                  <a:schemeClr val="bg1"/>
                </a:solidFill>
              </a:rPr>
              <a:t>The Servant as Leader, says, “Foresight is the ‘lead’ that the </a:t>
            </a:r>
            <a:r>
              <a:rPr lang="en-US" sz="1800" smtClean="0">
                <a:solidFill>
                  <a:schemeClr val="bg1"/>
                </a:solidFill>
              </a:rPr>
              <a:t>leader has. Once he loses this lead and events start to force him to act, he is a leader in name only. He is not leading; he is reacting to immediate events and he probably will not remain the leader.” People long for leaders to give them hope – a picture of where they should go.</a:t>
            </a:r>
          </a:p>
        </p:txBody>
      </p:sp>
      <p:pic>
        <p:nvPicPr>
          <p:cNvPr id="36868" name="Picture 6" descr="http://www.greenleaf.org/catalog/media/standard/tsal2008.jpg"/>
          <p:cNvPicPr>
            <a:picLocks noChangeAspect="1" noChangeArrowheads="1"/>
          </p:cNvPicPr>
          <p:nvPr/>
        </p:nvPicPr>
        <p:blipFill>
          <a:blip r:embed="rId3"/>
          <a:srcRect/>
          <a:stretch>
            <a:fillRect/>
          </a:stretch>
        </p:blipFill>
        <p:spPr bwMode="auto">
          <a:xfrm>
            <a:off x="4953000" y="1828800"/>
            <a:ext cx="2743200" cy="3990975"/>
          </a:xfrm>
          <a:prstGeom prst="rect">
            <a:avLst/>
          </a:prstGeom>
          <a:noFill/>
          <a:ln w="9525">
            <a:noFill/>
            <a:miter lim="800000"/>
            <a:headEnd/>
            <a:tailEnd/>
          </a:ln>
        </p:spPr>
      </p:pic>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37891" name="Content Placeholder 8"/>
          <p:cNvSpPr>
            <a:spLocks noGrp="1"/>
          </p:cNvSpPr>
          <p:nvPr>
            <p:ph idx="1"/>
          </p:nvPr>
        </p:nvSpPr>
        <p:spPr>
          <a:xfrm>
            <a:off x="685800" y="2209800"/>
            <a:ext cx="7772400" cy="3886200"/>
          </a:xfrm>
        </p:spPr>
        <p:txBody>
          <a:bodyPr/>
          <a:lstStyle/>
          <a:p>
            <a:pPr>
              <a:buFontTx/>
              <a:buNone/>
            </a:pPr>
            <a:r>
              <a:rPr lang="en-US" sz="2400" smtClean="0">
                <a:solidFill>
                  <a:schemeClr val="bg1"/>
                </a:solidFill>
              </a:rPr>
              <a:t>Vision is a picture held in your mind’s eye of the way things could or should be in the days ahead. Vision is a portrait of a preferred future. The picture is internal and personal. Eventually, you will have to paint this mental portrait inside others if you wish the vision to materialize in your ministry. Just as God has used your imagination to create this view of the future, you will have to help others catch the same vision inside of them – so that they can share in its implementation.</a:t>
            </a: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6084"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Note the Ingredients of a Divine Vision:</a:t>
            </a:r>
          </a:p>
          <a:p>
            <a:r>
              <a:rPr lang="en-US" sz="2000" b="1" smtClean="0">
                <a:solidFill>
                  <a:schemeClr val="bg1"/>
                </a:solidFill>
              </a:rPr>
              <a:t>A clear picture. (It serves as a sort of map on the inside.)</a:t>
            </a:r>
          </a:p>
          <a:p>
            <a:r>
              <a:rPr lang="en-US" sz="2000" b="1" smtClean="0">
                <a:solidFill>
                  <a:schemeClr val="bg1"/>
                </a:solidFill>
              </a:rPr>
              <a:t>A positive change. (It improves present conditions by introducing God’s Kingdom.)</a:t>
            </a:r>
          </a:p>
          <a:p>
            <a:r>
              <a:rPr lang="en-US" sz="2000" b="1" smtClean="0">
                <a:solidFill>
                  <a:schemeClr val="bg1"/>
                </a:solidFill>
              </a:rPr>
              <a:t>A future focus. (It furnishes direction to the unseen future.)</a:t>
            </a:r>
          </a:p>
          <a:p>
            <a:r>
              <a:rPr lang="en-US" sz="2000" b="1" smtClean="0">
                <a:solidFill>
                  <a:schemeClr val="bg1"/>
                </a:solidFill>
              </a:rPr>
              <a:t>A gift from God. (It is divinely inspired, not humanly manipulated.)</a:t>
            </a:r>
          </a:p>
          <a:p>
            <a:r>
              <a:rPr lang="en-US" sz="2000" b="1" smtClean="0">
                <a:solidFill>
                  <a:schemeClr val="bg1"/>
                </a:solidFill>
              </a:rPr>
              <a:t>A Chosen People and time. (It is for a select leader and group at a given time.)</a:t>
            </a:r>
            <a:endParaRPr lang="en-US" sz="2000" smtClean="0">
              <a:solidFill>
                <a:schemeClr val="bg1"/>
              </a:solidFill>
            </a:endParaRP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additive="base">
                                        <p:cTn id="7" dur="500" fill="hold"/>
                                        <p:tgtEl>
                                          <p:spTgt spid="46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4">
                                            <p:txEl>
                                              <p:pRg st="1" end="1"/>
                                            </p:txEl>
                                          </p:spTgt>
                                        </p:tgtEl>
                                        <p:attrNameLst>
                                          <p:attrName>style.visibility</p:attrName>
                                        </p:attrNameLst>
                                      </p:cBhvr>
                                      <p:to>
                                        <p:strVal val="visible"/>
                                      </p:to>
                                    </p:set>
                                    <p:anim calcmode="lin" valueType="num">
                                      <p:cBhvr additive="base">
                                        <p:cTn id="13" dur="500" fill="hold"/>
                                        <p:tgtEl>
                                          <p:spTgt spid="460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4">
                                            <p:txEl>
                                              <p:pRg st="2" end="2"/>
                                            </p:txEl>
                                          </p:spTgt>
                                        </p:tgtEl>
                                        <p:attrNameLst>
                                          <p:attrName>style.visibility</p:attrName>
                                        </p:attrNameLst>
                                      </p:cBhvr>
                                      <p:to>
                                        <p:strVal val="visible"/>
                                      </p:to>
                                    </p:set>
                                    <p:anim calcmode="lin" valueType="num">
                                      <p:cBhvr additive="base">
                                        <p:cTn id="19" dur="500" fill="hold"/>
                                        <p:tgtEl>
                                          <p:spTgt spid="460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4">
                                            <p:txEl>
                                              <p:pRg st="3" end="3"/>
                                            </p:txEl>
                                          </p:spTgt>
                                        </p:tgtEl>
                                        <p:attrNameLst>
                                          <p:attrName>style.visibility</p:attrName>
                                        </p:attrNameLst>
                                      </p:cBhvr>
                                      <p:to>
                                        <p:strVal val="visible"/>
                                      </p:to>
                                    </p:set>
                                    <p:anim calcmode="lin" valueType="num">
                                      <p:cBhvr additive="base">
                                        <p:cTn id="25" dur="500" fill="hold"/>
                                        <p:tgtEl>
                                          <p:spTgt spid="460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4">
                                            <p:txEl>
                                              <p:pRg st="4" end="4"/>
                                            </p:txEl>
                                          </p:spTgt>
                                        </p:tgtEl>
                                        <p:attrNameLst>
                                          <p:attrName>style.visibility</p:attrName>
                                        </p:attrNameLst>
                                      </p:cBhvr>
                                      <p:to>
                                        <p:strVal val="visible"/>
                                      </p:to>
                                    </p:set>
                                    <p:anim calcmode="lin" valueType="num">
                                      <p:cBhvr additive="base">
                                        <p:cTn id="31" dur="500" fill="hold"/>
                                        <p:tgtEl>
                                          <p:spTgt spid="460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6084">
                                            <p:txEl>
                                              <p:pRg st="5" end="5"/>
                                            </p:txEl>
                                          </p:spTgt>
                                        </p:tgtEl>
                                        <p:attrNameLst>
                                          <p:attrName>style.visibility</p:attrName>
                                        </p:attrNameLst>
                                      </p:cBhvr>
                                      <p:to>
                                        <p:strVal val="visible"/>
                                      </p:to>
                                    </p:set>
                                    <p:anim calcmode="lin" valueType="num">
                                      <p:cBhvr additive="base">
                                        <p:cTn id="37" dur="500" fill="hold"/>
                                        <p:tgtEl>
                                          <p:spTgt spid="4608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608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39939" name="Content Placeholder 8"/>
          <p:cNvSpPr>
            <a:spLocks noGrp="1"/>
          </p:cNvSpPr>
          <p:nvPr>
            <p:ph sz="half" idx="1"/>
          </p:nvPr>
        </p:nvSpPr>
        <p:spPr/>
        <p:txBody>
          <a:bodyPr/>
          <a:lstStyle/>
          <a:p>
            <a:pPr>
              <a:buFontTx/>
              <a:buNone/>
            </a:pPr>
            <a:r>
              <a:rPr lang="en-US" b="1" smtClean="0">
                <a:solidFill>
                  <a:schemeClr val="bg1"/>
                </a:solidFill>
              </a:rPr>
              <a:t>Question: Have you ever been a part of catching and implementing a vision?</a:t>
            </a:r>
          </a:p>
          <a:p>
            <a:pPr>
              <a:buFontTx/>
              <a:buNone/>
            </a:pPr>
            <a:endParaRPr lang="en-US" b="1" smtClean="0">
              <a:solidFill>
                <a:schemeClr val="bg1"/>
              </a:solidFill>
            </a:endParaRPr>
          </a:p>
          <a:p>
            <a:pPr algn="ctr">
              <a:buFontTx/>
              <a:buNone/>
            </a:pPr>
            <a:endParaRPr lang="en-US" smtClean="0">
              <a:solidFill>
                <a:schemeClr val="bg1"/>
              </a:solidFill>
            </a:endParaRPr>
          </a:p>
        </p:txBody>
      </p:sp>
      <p:pic>
        <p:nvPicPr>
          <p:cNvPr id="39940" name="Picture 6" descr="http://thinkshopblog.files.wordpress.com/2010/01/vision-11.jpg"/>
          <p:cNvPicPr>
            <a:picLocks noChangeAspect="1" noChangeArrowheads="1"/>
          </p:cNvPicPr>
          <p:nvPr/>
        </p:nvPicPr>
        <p:blipFill>
          <a:blip r:embed="rId3"/>
          <a:srcRect/>
          <a:stretch>
            <a:fillRect/>
          </a:stretch>
        </p:blipFill>
        <p:spPr bwMode="auto">
          <a:xfrm>
            <a:off x="4495800" y="2057400"/>
            <a:ext cx="3429000" cy="2571750"/>
          </a:xfrm>
          <a:prstGeom prst="rect">
            <a:avLst/>
          </a:prstGeom>
          <a:noFill/>
          <a:ln w="9525">
            <a:noFill/>
            <a:miter lim="800000"/>
            <a:headEnd/>
            <a:tailEnd/>
          </a:ln>
        </p:spPr>
      </p:pic>
      <p:sp>
        <p:nvSpPr>
          <p:cNvPr id="6"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smtClean="0">
                <a:solidFill>
                  <a:srgbClr val="FFFFCC"/>
                </a:solidFill>
              </a:rPr>
              <a:t>I Have a Dream</a:t>
            </a:r>
            <a:br>
              <a:rPr lang="en-US" smtClean="0">
                <a:solidFill>
                  <a:srgbClr val="FFFFCC"/>
                </a:solidFill>
              </a:rPr>
            </a:br>
            <a:r>
              <a:rPr lang="en-US" sz="2000" smtClean="0">
                <a:solidFill>
                  <a:srgbClr val="FFFFCC"/>
                </a:solidFill>
              </a:rPr>
              <a:t>Capturing and Implementing a God-Given Vision</a:t>
            </a:r>
            <a:endParaRPr lang="en-US" sz="3600" smtClean="0">
              <a:solidFill>
                <a:srgbClr val="FFFFCC"/>
              </a:solidFill>
            </a:endParaRPr>
          </a:p>
        </p:txBody>
      </p:sp>
      <p:sp>
        <p:nvSpPr>
          <p:cNvPr id="46084" name="Content Placeholder 8"/>
          <p:cNvSpPr>
            <a:spLocks noGrp="1"/>
          </p:cNvSpPr>
          <p:nvPr>
            <p:ph idx="1"/>
          </p:nvPr>
        </p:nvSpPr>
        <p:spPr>
          <a:xfrm>
            <a:off x="685800" y="2209800"/>
            <a:ext cx="7772400" cy="3886200"/>
          </a:xfrm>
        </p:spPr>
        <p:txBody>
          <a:bodyPr/>
          <a:lstStyle/>
          <a:p>
            <a:pPr>
              <a:buFontTx/>
              <a:buNone/>
              <a:defRPr/>
            </a:pPr>
            <a:r>
              <a:rPr lang="en-US" sz="2400" b="1" dirty="0" smtClean="0">
                <a:solidFill>
                  <a:schemeClr val="bg1"/>
                </a:solidFill>
              </a:rPr>
              <a:t>The Birth of a Vision</a:t>
            </a:r>
          </a:p>
          <a:p>
            <a:pPr>
              <a:defRPr/>
            </a:pPr>
            <a:r>
              <a:rPr lang="en-US" sz="2400" dirty="0" smtClean="0">
                <a:solidFill>
                  <a:schemeClr val="bg1"/>
                </a:solidFill>
              </a:rPr>
              <a:t>For many leaders, their vision begins as an idea, without much detail or clarity. </a:t>
            </a:r>
          </a:p>
          <a:p>
            <a:pPr>
              <a:defRPr/>
            </a:pPr>
            <a:r>
              <a:rPr lang="en-US" sz="2400" dirty="0" smtClean="0">
                <a:solidFill>
                  <a:schemeClr val="bg1"/>
                </a:solidFill>
              </a:rPr>
              <a:t>As time passes, the idea turns into a major area of interest and soon becomes a passion. </a:t>
            </a:r>
          </a:p>
          <a:p>
            <a:pPr>
              <a:defRPr/>
            </a:pPr>
            <a:r>
              <a:rPr lang="en-US" sz="2400" dirty="0" smtClean="0">
                <a:solidFill>
                  <a:schemeClr val="bg1"/>
                </a:solidFill>
              </a:rPr>
              <a:t>It takes shape and forms inside of their minds and hearts. In many ways, the birth of a VISION is much like the birth of a CHILD. There are various stages it goes through as it matures.</a:t>
            </a:r>
          </a:p>
          <a:p>
            <a:pPr lvl="1">
              <a:defRPr/>
            </a:pPr>
            <a:r>
              <a:rPr lang="en-US" sz="2000" dirty="0" smtClean="0">
                <a:solidFill>
                  <a:schemeClr val="bg1"/>
                </a:solidFill>
                <a:cs typeface="+mn-cs"/>
              </a:rPr>
              <a:t>Notice these stages on the next slides.</a:t>
            </a:r>
            <a:endParaRPr lang="en-US" sz="2000" dirty="0" smtClean="0">
              <a:solidFill>
                <a:schemeClr val="bg1"/>
              </a:solidFill>
            </a:endParaRPr>
          </a:p>
        </p:txBody>
      </p:sp>
      <p:sp>
        <p:nvSpPr>
          <p:cNvPr id="5"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smtClean="0">
                <a:solidFill>
                  <a:schemeClr val="bg1"/>
                </a:solidFill>
              </a:rPr>
              <a:t>104.01</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additive="base">
                                        <p:cTn id="7" dur="500" fill="hold"/>
                                        <p:tgtEl>
                                          <p:spTgt spid="46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4">
                                            <p:txEl>
                                              <p:pRg st="1" end="1"/>
                                            </p:txEl>
                                          </p:spTgt>
                                        </p:tgtEl>
                                        <p:attrNameLst>
                                          <p:attrName>style.visibility</p:attrName>
                                        </p:attrNameLst>
                                      </p:cBhvr>
                                      <p:to>
                                        <p:strVal val="visible"/>
                                      </p:to>
                                    </p:set>
                                    <p:anim calcmode="lin" valueType="num">
                                      <p:cBhvr additive="base">
                                        <p:cTn id="13" dur="500" fill="hold"/>
                                        <p:tgtEl>
                                          <p:spTgt spid="460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4">
                                            <p:txEl>
                                              <p:pRg st="2" end="2"/>
                                            </p:txEl>
                                          </p:spTgt>
                                        </p:tgtEl>
                                        <p:attrNameLst>
                                          <p:attrName>style.visibility</p:attrName>
                                        </p:attrNameLst>
                                      </p:cBhvr>
                                      <p:to>
                                        <p:strVal val="visible"/>
                                      </p:to>
                                    </p:set>
                                    <p:anim calcmode="lin" valueType="num">
                                      <p:cBhvr additive="base">
                                        <p:cTn id="19" dur="500" fill="hold"/>
                                        <p:tgtEl>
                                          <p:spTgt spid="460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4">
                                            <p:txEl>
                                              <p:pRg st="3" end="3"/>
                                            </p:txEl>
                                          </p:spTgt>
                                        </p:tgtEl>
                                        <p:attrNameLst>
                                          <p:attrName>style.visibility</p:attrName>
                                        </p:attrNameLst>
                                      </p:cBhvr>
                                      <p:to>
                                        <p:strVal val="visible"/>
                                      </p:to>
                                    </p:set>
                                    <p:anim calcmode="lin" valueType="num">
                                      <p:cBhvr additive="base">
                                        <p:cTn id="25" dur="500" fill="hold"/>
                                        <p:tgtEl>
                                          <p:spTgt spid="460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6084">
                                            <p:txEl>
                                              <p:pRg st="4" end="4"/>
                                            </p:txEl>
                                          </p:spTgt>
                                        </p:tgtEl>
                                        <p:attrNameLst>
                                          <p:attrName>style.visibility</p:attrName>
                                        </p:attrNameLst>
                                      </p:cBhvr>
                                      <p:to>
                                        <p:strVal val="visible"/>
                                      </p:to>
                                    </p:set>
                                    <p:anim calcmode="lin" valueType="num">
                                      <p:cBhvr additive="base">
                                        <p:cTn id="29" dur="500" fill="hold"/>
                                        <p:tgtEl>
                                          <p:spTgt spid="46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608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2811</Words>
  <Application>Microsoft Office PowerPoint</Application>
  <PresentationFormat>On-screen Show (4:3)</PresentationFormat>
  <Paragraphs>270</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I Have A Dream Capturing and Implementing a God-Given Vision  by EQUIP Ministries founded by John Maxwell </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I Have a Dream Capturing and Implementing a God-Given Vision</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dave henry</cp:lastModifiedBy>
  <cp:revision>7</cp:revision>
  <dcterms:created xsi:type="dcterms:W3CDTF">2011-10-20T15:18:26Z</dcterms:created>
  <dcterms:modified xsi:type="dcterms:W3CDTF">2012-01-11T20:54:38Z</dcterms:modified>
</cp:coreProperties>
</file>