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298"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88"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82D45AA9-909A-4604-928E-9721DF97BC59}"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B86B6259-F341-49F3-95E3-415F2D189593}"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6466D83-0694-49AF-B8A0-ACFAC522C468}"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BD26AEE-CC8C-41E8-899C-641E612E1349}"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8A2D20D2-A9BD-4BC5-BD41-4F5C49A0EE2A}"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7C79B88-8BBA-46C9-ACD4-E47F9825F41A}"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E8DA3A6-F71C-4A01-A671-831C6E7B6E16}"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B1F3786-BCCC-48F3-A811-BF33D835AFBC}"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1D7A60B-C039-47F1-B472-B130B4BAA4B1}"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FB80BA4-3669-400A-A48A-286B4D81F4E6}"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5E766D5A-75BA-4EA5-B970-C171176DE338}"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1CDE09D-AF5F-4DA7-A1D0-336CD859234B}"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4C3D705-105C-4632-9F60-E5570C43498C}"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05F0377-2673-43B9-ACB8-F7FE06BF250A}"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9C73360-9F8B-423D-8FDD-2F4677428143}" type="slidenum">
              <a:rPr lang="en-US" sz="1200" smtClean="0"/>
              <a:pPr/>
              <a:t>23</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EB47821-3827-481A-9A24-31D552FDF12F}"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EE6F373-9BC9-4F2E-B240-499D37AD8269}"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6AAD1B06-882D-42ED-913F-43F22820736D}"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700A1F33-D4F5-4D0E-89FC-8F3317F697F9}"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051143C-2C5E-45AD-913E-F091C4FD1610}"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F2A410E-E83B-4E60-A8AB-D12B2E7DCD92}"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BEFEDADB-3318-45E6-9541-0B06ACB57EDC}"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I Like Your Style</a:t>
            </a:r>
            <a:r>
              <a:rPr lang="en-US" sz="2800">
                <a:solidFill>
                  <a:srgbClr val="FFFFCC"/>
                </a:solidFill>
              </a:rPr>
              <a:t/>
            </a:r>
            <a:br>
              <a:rPr lang="en-US" sz="2800">
                <a:solidFill>
                  <a:srgbClr val="FFFFCC"/>
                </a:solidFill>
              </a:rPr>
            </a:br>
            <a:r>
              <a:rPr lang="en-US" sz="2800">
                <a:solidFill>
                  <a:srgbClr val="FFFFCC"/>
                </a:solidFill>
              </a:rPr>
              <a:t>Choosing Your Leadership Style</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816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61444" name="Content Placeholder 8"/>
          <p:cNvSpPr>
            <a:spLocks noGrp="1"/>
          </p:cNvSpPr>
          <p:nvPr>
            <p:ph idx="1"/>
          </p:nvPr>
        </p:nvSpPr>
        <p:spPr>
          <a:xfrm>
            <a:off x="685800" y="2133600"/>
            <a:ext cx="7772400" cy="3962400"/>
          </a:xfrm>
        </p:spPr>
        <p:txBody>
          <a:bodyPr/>
          <a:lstStyle/>
          <a:p>
            <a:pPr algn="ctr">
              <a:buFontTx/>
              <a:buNone/>
              <a:defRPr/>
            </a:pPr>
            <a:r>
              <a:rPr lang="en-US" sz="2400" b="1" dirty="0" smtClean="0">
                <a:solidFill>
                  <a:schemeClr val="bg1"/>
                </a:solidFill>
              </a:rPr>
              <a:t>How to Work for a Dominator</a:t>
            </a:r>
          </a:p>
          <a:p>
            <a:pPr algn="ctr">
              <a:buFontTx/>
              <a:buNone/>
              <a:defRPr/>
            </a:pPr>
            <a:endParaRPr lang="en-US" sz="2400" b="1" dirty="0" smtClean="0">
              <a:solidFill>
                <a:schemeClr val="bg1"/>
              </a:solidFill>
            </a:endParaRPr>
          </a:p>
          <a:p>
            <a:pPr marL="457200" indent="-457200">
              <a:buFontTx/>
              <a:buAutoNum type="alphaLcPeriod"/>
              <a:defRPr/>
            </a:pPr>
            <a:r>
              <a:rPr lang="en-US" sz="2000" dirty="0" smtClean="0">
                <a:solidFill>
                  <a:schemeClr val="bg1"/>
                </a:solidFill>
              </a:rPr>
              <a:t>_______directions. 		d. Never let him/her _______ you.</a:t>
            </a:r>
          </a:p>
          <a:p>
            <a:pPr marL="457200" indent="-457200">
              <a:buFontTx/>
              <a:buAutoNum type="alphaLcPeriod"/>
              <a:defRPr/>
            </a:pPr>
            <a:endParaRPr lang="en-US" sz="2000" dirty="0" smtClean="0">
              <a:solidFill>
                <a:schemeClr val="bg1"/>
              </a:solidFill>
            </a:endParaRPr>
          </a:p>
          <a:p>
            <a:pPr>
              <a:buFontTx/>
              <a:buNone/>
              <a:defRPr/>
            </a:pPr>
            <a:r>
              <a:rPr lang="en-US" sz="2000" dirty="0" smtClean="0">
                <a:solidFill>
                  <a:schemeClr val="bg1"/>
                </a:solidFill>
              </a:rPr>
              <a:t>b. Mind your ____ business. 	e. Find the ____ to his/her life.</a:t>
            </a:r>
          </a:p>
          <a:p>
            <a:pPr>
              <a:buFontTx/>
              <a:buNone/>
              <a:defRPr/>
            </a:pPr>
            <a:endParaRPr lang="en-US" sz="2000" dirty="0" smtClean="0">
              <a:solidFill>
                <a:schemeClr val="bg1"/>
              </a:solidFill>
            </a:endParaRPr>
          </a:p>
          <a:p>
            <a:pPr>
              <a:buFontTx/>
              <a:buNone/>
              <a:defRPr/>
            </a:pPr>
            <a:r>
              <a:rPr lang="en-US" sz="2000" dirty="0" smtClean="0">
                <a:solidFill>
                  <a:schemeClr val="bg1"/>
                </a:solidFill>
              </a:rPr>
              <a:t>c. Don't take things ________. 	f. Get another _______ position.</a:t>
            </a:r>
          </a:p>
        </p:txBody>
      </p:sp>
      <p:sp>
        <p:nvSpPr>
          <p:cNvPr id="4" name="TextBox 3"/>
          <p:cNvSpPr txBox="1">
            <a:spLocks noChangeArrowheads="1"/>
          </p:cNvSpPr>
          <p:nvPr/>
        </p:nvSpPr>
        <p:spPr bwMode="auto">
          <a:xfrm>
            <a:off x="1219200" y="29718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Follow</a:t>
            </a:r>
          </a:p>
        </p:txBody>
      </p:sp>
      <p:sp>
        <p:nvSpPr>
          <p:cNvPr id="5" name="TextBox 4"/>
          <p:cNvSpPr txBox="1">
            <a:spLocks noChangeArrowheads="1"/>
          </p:cNvSpPr>
          <p:nvPr/>
        </p:nvSpPr>
        <p:spPr bwMode="auto">
          <a:xfrm>
            <a:off x="2209800" y="37338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own</a:t>
            </a:r>
          </a:p>
        </p:txBody>
      </p:sp>
      <p:sp>
        <p:nvSpPr>
          <p:cNvPr id="6" name="TextBox 5"/>
          <p:cNvSpPr txBox="1">
            <a:spLocks noChangeArrowheads="1"/>
          </p:cNvSpPr>
          <p:nvPr/>
        </p:nvSpPr>
        <p:spPr bwMode="auto">
          <a:xfrm>
            <a:off x="2895600" y="44196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personally</a:t>
            </a:r>
          </a:p>
        </p:txBody>
      </p:sp>
      <p:sp>
        <p:nvSpPr>
          <p:cNvPr id="7" name="TextBox 6"/>
          <p:cNvSpPr txBox="1">
            <a:spLocks noChangeArrowheads="1"/>
          </p:cNvSpPr>
          <p:nvPr/>
        </p:nvSpPr>
        <p:spPr bwMode="auto">
          <a:xfrm>
            <a:off x="6629400" y="29718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devalue</a:t>
            </a:r>
          </a:p>
        </p:txBody>
      </p:sp>
      <p:sp>
        <p:nvSpPr>
          <p:cNvPr id="8" name="TextBox 7"/>
          <p:cNvSpPr txBox="1">
            <a:spLocks noChangeArrowheads="1"/>
          </p:cNvSpPr>
          <p:nvPr/>
        </p:nvSpPr>
        <p:spPr bwMode="auto">
          <a:xfrm>
            <a:off x="5638800" y="37338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key</a:t>
            </a:r>
          </a:p>
        </p:txBody>
      </p:sp>
      <p:sp>
        <p:nvSpPr>
          <p:cNvPr id="9" name="TextBox 8"/>
          <p:cNvSpPr txBox="1">
            <a:spLocks noChangeArrowheads="1"/>
          </p:cNvSpPr>
          <p:nvPr/>
        </p:nvSpPr>
        <p:spPr bwMode="auto">
          <a:xfrm>
            <a:off x="5943600" y="4419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ministry</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230712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61444"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Five Different Styles of Leaders</a:t>
            </a:r>
          </a:p>
          <a:p>
            <a:pPr>
              <a:buFontTx/>
              <a:buNone/>
            </a:pPr>
            <a:endParaRPr lang="en-US" sz="2000" b="1" smtClean="0">
              <a:solidFill>
                <a:schemeClr val="bg1"/>
              </a:solidFill>
            </a:endParaRPr>
          </a:p>
          <a:p>
            <a:pPr>
              <a:buFontTx/>
              <a:buAutoNum type="arabicPeriod" startAt="2"/>
            </a:pPr>
            <a:r>
              <a:rPr lang="en-US" sz="2000" smtClean="0">
                <a:solidFill>
                  <a:schemeClr val="bg1"/>
                </a:solidFill>
              </a:rPr>
              <a:t>Negotiating Style</a:t>
            </a:r>
          </a:p>
          <a:p>
            <a:r>
              <a:rPr lang="en-US" sz="2000" smtClean="0">
                <a:solidFill>
                  <a:schemeClr val="bg1"/>
                </a:solidFill>
              </a:rPr>
              <a:t>This style is easier to follow. They discuss what needs to be done, and they get others to join them because both the leader and the follower want it done. </a:t>
            </a:r>
          </a:p>
          <a:p>
            <a:r>
              <a:rPr lang="en-US" sz="2000" smtClean="0">
                <a:solidFill>
                  <a:schemeClr val="bg1"/>
                </a:solidFill>
              </a:rPr>
              <a:t>They work toward cooperation without diminishing their goals.</a:t>
            </a:r>
          </a:p>
          <a:p>
            <a:endParaRPr lang="en-US" sz="2000" i="1" smtClean="0">
              <a:solidFill>
                <a:schemeClr val="bg1"/>
              </a:solidFill>
            </a:endParaRPr>
          </a:p>
          <a:p>
            <a:r>
              <a:rPr lang="en-US" sz="2000" i="1" smtClean="0">
                <a:solidFill>
                  <a:schemeClr val="bg1"/>
                </a:solidFill>
              </a:rPr>
              <a:t>“The Law of Connection: Leaders touch a heart before they ask for a hand.” </a:t>
            </a:r>
            <a:r>
              <a:rPr lang="en-US" sz="2000" smtClean="0">
                <a:solidFill>
                  <a:schemeClr val="bg1"/>
                </a:solidFill>
              </a:rPr>
              <a:t>(Dr. John Maxwell)</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492097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44">
                                            <p:txEl>
                                              <p:pRg st="2" end="2"/>
                                            </p:txEl>
                                          </p:spTgt>
                                        </p:tgtEl>
                                        <p:attrNameLst>
                                          <p:attrName>style.visibility</p:attrName>
                                        </p:attrNameLst>
                                      </p:cBhvr>
                                      <p:to>
                                        <p:strVal val="visible"/>
                                      </p:to>
                                    </p:set>
                                    <p:anim calcmode="lin" valueType="num">
                                      <p:cBhvr additive="base">
                                        <p:cTn id="11" dur="500" fill="hold"/>
                                        <p:tgtEl>
                                          <p:spTgt spid="6144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44">
                                            <p:txEl>
                                              <p:pRg st="3" end="3"/>
                                            </p:txEl>
                                          </p:spTgt>
                                        </p:tgtEl>
                                        <p:attrNameLst>
                                          <p:attrName>style.visibility</p:attrName>
                                        </p:attrNameLst>
                                      </p:cBhvr>
                                      <p:to>
                                        <p:strVal val="visible"/>
                                      </p:to>
                                    </p:set>
                                    <p:anim calcmode="lin" valueType="num">
                                      <p:cBhvr additive="base">
                                        <p:cTn id="15" dur="500" fill="hold"/>
                                        <p:tgtEl>
                                          <p:spTgt spid="6144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4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1444">
                                            <p:txEl>
                                              <p:pRg st="4" end="4"/>
                                            </p:txEl>
                                          </p:spTgt>
                                        </p:tgtEl>
                                        <p:attrNameLst>
                                          <p:attrName>style.visibility</p:attrName>
                                        </p:attrNameLst>
                                      </p:cBhvr>
                                      <p:to>
                                        <p:strVal val="visible"/>
                                      </p:to>
                                    </p:set>
                                    <p:anim calcmode="lin" valueType="num">
                                      <p:cBhvr additive="base">
                                        <p:cTn id="19" dur="500" fill="hold"/>
                                        <p:tgtEl>
                                          <p:spTgt spid="6144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4">
                                            <p:txEl>
                                              <p:pRg st="6" end="6"/>
                                            </p:txEl>
                                          </p:spTgt>
                                        </p:tgtEl>
                                        <p:attrNameLst>
                                          <p:attrName>style.visibility</p:attrName>
                                        </p:attrNameLst>
                                      </p:cBhvr>
                                      <p:to>
                                        <p:strVal val="visible"/>
                                      </p:to>
                                    </p:set>
                                    <p:anim calcmode="lin" valueType="num">
                                      <p:cBhvr additive="base">
                                        <p:cTn id="25" dur="500" fill="hold"/>
                                        <p:tgtEl>
                                          <p:spTgt spid="6144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61444"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Negotiating Principles</a:t>
            </a:r>
          </a:p>
          <a:p>
            <a:pPr algn="ctr">
              <a:buFontTx/>
              <a:buNone/>
            </a:pPr>
            <a:endParaRPr lang="en-US" sz="2000" b="1" smtClean="0">
              <a:solidFill>
                <a:schemeClr val="bg1"/>
              </a:solidFill>
            </a:endParaRPr>
          </a:p>
          <a:p>
            <a:pPr>
              <a:buFontTx/>
              <a:buAutoNum type="arabicPeriod"/>
            </a:pPr>
            <a:r>
              <a:rPr lang="en-US" sz="1800" smtClean="0">
                <a:solidFill>
                  <a:schemeClr val="bg1"/>
                </a:solidFill>
              </a:rPr>
              <a:t>The ideal result of negotiating is win-win-win. (Leader, follower, team)</a:t>
            </a:r>
          </a:p>
          <a:p>
            <a:pPr>
              <a:buFontTx/>
              <a:buAutoNum type="arabicPeriod"/>
            </a:pPr>
            <a:r>
              <a:rPr lang="en-US" sz="1800" smtClean="0">
                <a:solidFill>
                  <a:schemeClr val="bg1"/>
                </a:solidFill>
              </a:rPr>
              <a:t>Start negotiations with high expectations.</a:t>
            </a:r>
          </a:p>
          <a:p>
            <a:pPr>
              <a:buFontTx/>
              <a:buAutoNum type="arabicPeriod"/>
            </a:pPr>
            <a:r>
              <a:rPr lang="en-US" sz="1800" smtClean="0">
                <a:solidFill>
                  <a:schemeClr val="bg1"/>
                </a:solidFill>
              </a:rPr>
              <a:t>Know what you want to achieve before negotiating.</a:t>
            </a:r>
          </a:p>
          <a:p>
            <a:pPr>
              <a:buFontTx/>
              <a:buAutoNum type="arabicPeriod"/>
            </a:pPr>
            <a:r>
              <a:rPr lang="en-US" sz="1800" smtClean="0">
                <a:solidFill>
                  <a:schemeClr val="bg1"/>
                </a:solidFill>
              </a:rPr>
              <a:t>Know what you won't stand for before negotiating. (Examples: Bad attitudes, distrust, threats, secrets, closed minds)</a:t>
            </a:r>
          </a:p>
          <a:p>
            <a:pPr>
              <a:buFontTx/>
              <a:buAutoNum type="arabicPeriod"/>
            </a:pPr>
            <a:r>
              <a:rPr lang="en-US" sz="1800" smtClean="0">
                <a:solidFill>
                  <a:schemeClr val="bg1"/>
                </a:solidFill>
              </a:rPr>
              <a:t>Separate the person from the issue.</a:t>
            </a:r>
          </a:p>
          <a:p>
            <a:pPr>
              <a:buFontTx/>
              <a:buAutoNum type="arabicPeriod"/>
            </a:pPr>
            <a:r>
              <a:rPr lang="en-US" sz="1800" smtClean="0">
                <a:solidFill>
                  <a:schemeClr val="bg1"/>
                </a:solidFill>
              </a:rPr>
              <a:t>Discover beforehand what the other person really wants.</a:t>
            </a:r>
          </a:p>
          <a:p>
            <a:pPr>
              <a:buFontTx/>
              <a:buAutoNum type="arabicPeriod"/>
            </a:pPr>
            <a:r>
              <a:rPr lang="en-US" sz="1800" smtClean="0">
                <a:solidFill>
                  <a:schemeClr val="bg1"/>
                </a:solidFill>
              </a:rPr>
              <a:t>Generate a variety of possibilities before deciding what to do.</a:t>
            </a:r>
          </a:p>
          <a:p>
            <a:pPr>
              <a:buFontTx/>
              <a:buAutoNum type="arabicPeriod"/>
            </a:pPr>
            <a:r>
              <a:rPr lang="en-US" sz="1800" smtClean="0">
                <a:solidFill>
                  <a:schemeClr val="bg1"/>
                </a:solidFill>
              </a:rPr>
              <a:t>Don't match concessions one for one.</a:t>
            </a:r>
          </a:p>
          <a:p>
            <a:pPr>
              <a:buFontTx/>
              <a:buAutoNum type="arabicPeriod"/>
            </a:pPr>
            <a:r>
              <a:rPr lang="en-US" sz="1800" smtClean="0">
                <a:solidFill>
                  <a:schemeClr val="bg1"/>
                </a:solidFill>
              </a:rPr>
              <a:t>Weigh carefully offers you've never considered before.</a:t>
            </a:r>
          </a:p>
          <a:p>
            <a:pPr>
              <a:buFontTx/>
              <a:buAutoNum type="arabicPeriod"/>
            </a:pPr>
            <a:r>
              <a:rPr lang="en-US" sz="1800" smtClean="0">
                <a:solidFill>
                  <a:schemeClr val="bg1"/>
                </a:solidFill>
              </a:rPr>
              <a:t>Have a time-limit and tangible way to evaluate the decision.</a:t>
            </a:r>
            <a:r>
              <a:rPr lang="en-US" sz="1800" b="1" smtClean="0">
                <a:solidFill>
                  <a:schemeClr val="bg1"/>
                </a:solidFill>
              </a:rPr>
              <a:t> </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2396859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4">
                                            <p:txEl>
                                              <p:pRg st="2" end="2"/>
                                            </p:txEl>
                                          </p:spTgt>
                                        </p:tgtEl>
                                        <p:attrNameLst>
                                          <p:attrName>style.visibility</p:attrName>
                                        </p:attrNameLst>
                                      </p:cBhvr>
                                      <p:to>
                                        <p:strVal val="visible"/>
                                      </p:to>
                                    </p:set>
                                    <p:anim calcmode="lin" valueType="num">
                                      <p:cBhvr additive="base">
                                        <p:cTn id="13" dur="500" fill="hold"/>
                                        <p:tgtEl>
                                          <p:spTgt spid="6144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4">
                                            <p:txEl>
                                              <p:pRg st="3" end="3"/>
                                            </p:txEl>
                                          </p:spTgt>
                                        </p:tgtEl>
                                        <p:attrNameLst>
                                          <p:attrName>style.visibility</p:attrName>
                                        </p:attrNameLst>
                                      </p:cBhvr>
                                      <p:to>
                                        <p:strVal val="visible"/>
                                      </p:to>
                                    </p:set>
                                    <p:anim calcmode="lin" valueType="num">
                                      <p:cBhvr additive="base">
                                        <p:cTn id="19" dur="500" fill="hold"/>
                                        <p:tgtEl>
                                          <p:spTgt spid="6144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4">
                                            <p:txEl>
                                              <p:pRg st="4" end="4"/>
                                            </p:txEl>
                                          </p:spTgt>
                                        </p:tgtEl>
                                        <p:attrNameLst>
                                          <p:attrName>style.visibility</p:attrName>
                                        </p:attrNameLst>
                                      </p:cBhvr>
                                      <p:to>
                                        <p:strVal val="visible"/>
                                      </p:to>
                                    </p:set>
                                    <p:anim calcmode="lin" valueType="num">
                                      <p:cBhvr additive="base">
                                        <p:cTn id="25" dur="500" fill="hold"/>
                                        <p:tgtEl>
                                          <p:spTgt spid="6144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4">
                                            <p:txEl>
                                              <p:pRg st="5" end="5"/>
                                            </p:txEl>
                                          </p:spTgt>
                                        </p:tgtEl>
                                        <p:attrNameLst>
                                          <p:attrName>style.visibility</p:attrName>
                                        </p:attrNameLst>
                                      </p:cBhvr>
                                      <p:to>
                                        <p:strVal val="visible"/>
                                      </p:to>
                                    </p:set>
                                    <p:anim calcmode="lin" valueType="num">
                                      <p:cBhvr additive="base">
                                        <p:cTn id="31" dur="500" fill="hold"/>
                                        <p:tgtEl>
                                          <p:spTgt spid="6144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44">
                                            <p:txEl>
                                              <p:pRg st="6" end="6"/>
                                            </p:txEl>
                                          </p:spTgt>
                                        </p:tgtEl>
                                        <p:attrNameLst>
                                          <p:attrName>style.visibility</p:attrName>
                                        </p:attrNameLst>
                                      </p:cBhvr>
                                      <p:to>
                                        <p:strVal val="visible"/>
                                      </p:to>
                                    </p:set>
                                    <p:anim calcmode="lin" valueType="num">
                                      <p:cBhvr additive="base">
                                        <p:cTn id="37" dur="500" fill="hold"/>
                                        <p:tgtEl>
                                          <p:spTgt spid="6144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4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44">
                                            <p:txEl>
                                              <p:pRg st="7" end="7"/>
                                            </p:txEl>
                                          </p:spTgt>
                                        </p:tgtEl>
                                        <p:attrNameLst>
                                          <p:attrName>style.visibility</p:attrName>
                                        </p:attrNameLst>
                                      </p:cBhvr>
                                      <p:to>
                                        <p:strVal val="visible"/>
                                      </p:to>
                                    </p:set>
                                    <p:anim calcmode="lin" valueType="num">
                                      <p:cBhvr additive="base">
                                        <p:cTn id="43" dur="500" fill="hold"/>
                                        <p:tgtEl>
                                          <p:spTgt spid="6144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4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1444">
                                            <p:txEl>
                                              <p:pRg st="8" end="8"/>
                                            </p:txEl>
                                          </p:spTgt>
                                        </p:tgtEl>
                                        <p:attrNameLst>
                                          <p:attrName>style.visibility</p:attrName>
                                        </p:attrNameLst>
                                      </p:cBhvr>
                                      <p:to>
                                        <p:strVal val="visible"/>
                                      </p:to>
                                    </p:set>
                                    <p:anim calcmode="lin" valueType="num">
                                      <p:cBhvr additive="base">
                                        <p:cTn id="49" dur="500" fill="hold"/>
                                        <p:tgtEl>
                                          <p:spTgt spid="6144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4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1444">
                                            <p:txEl>
                                              <p:pRg st="9" end="9"/>
                                            </p:txEl>
                                          </p:spTgt>
                                        </p:tgtEl>
                                        <p:attrNameLst>
                                          <p:attrName>style.visibility</p:attrName>
                                        </p:attrNameLst>
                                      </p:cBhvr>
                                      <p:to>
                                        <p:strVal val="visible"/>
                                      </p:to>
                                    </p:set>
                                    <p:anim calcmode="lin" valueType="num">
                                      <p:cBhvr additive="base">
                                        <p:cTn id="55" dur="500" fill="hold"/>
                                        <p:tgtEl>
                                          <p:spTgt spid="6144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44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1444">
                                            <p:txEl>
                                              <p:pRg st="10" end="10"/>
                                            </p:txEl>
                                          </p:spTgt>
                                        </p:tgtEl>
                                        <p:attrNameLst>
                                          <p:attrName>style.visibility</p:attrName>
                                        </p:attrNameLst>
                                      </p:cBhvr>
                                      <p:to>
                                        <p:strVal val="visible"/>
                                      </p:to>
                                    </p:set>
                                    <p:anim calcmode="lin" valueType="num">
                                      <p:cBhvr additive="base">
                                        <p:cTn id="61" dur="500" fill="hold"/>
                                        <p:tgtEl>
                                          <p:spTgt spid="61444">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44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1444">
                                            <p:txEl>
                                              <p:pRg st="11" end="11"/>
                                            </p:txEl>
                                          </p:spTgt>
                                        </p:tgtEl>
                                        <p:attrNameLst>
                                          <p:attrName>style.visibility</p:attrName>
                                        </p:attrNameLst>
                                      </p:cBhvr>
                                      <p:to>
                                        <p:strVal val="visible"/>
                                      </p:to>
                                    </p:set>
                                    <p:anim calcmode="lin" valueType="num">
                                      <p:cBhvr additive="base">
                                        <p:cTn id="67" dur="500" fill="hold"/>
                                        <p:tgtEl>
                                          <p:spTgt spid="6144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44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5843"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Five Different Styles of Leaders</a:t>
            </a:r>
          </a:p>
          <a:p>
            <a:pPr algn="ctr">
              <a:buFontTx/>
              <a:buNone/>
            </a:pPr>
            <a:endParaRPr lang="en-US" sz="2000" b="1" smtClean="0">
              <a:solidFill>
                <a:schemeClr val="bg1"/>
              </a:solidFill>
            </a:endParaRPr>
          </a:p>
          <a:p>
            <a:pPr>
              <a:buFontTx/>
              <a:buAutoNum type="arabicPeriod" startAt="3"/>
            </a:pPr>
            <a:r>
              <a:rPr lang="en-US" sz="2000" b="1" smtClean="0">
                <a:solidFill>
                  <a:schemeClr val="bg1"/>
                </a:solidFill>
              </a:rPr>
              <a:t>Persuading Style</a:t>
            </a:r>
          </a:p>
          <a:p>
            <a:pPr>
              <a:buFontTx/>
              <a:buAutoNum type="arabicPeriod" startAt="3"/>
            </a:pPr>
            <a:endParaRPr lang="en-US" sz="2000" b="1" smtClean="0">
              <a:solidFill>
                <a:schemeClr val="bg1"/>
              </a:solidFill>
            </a:endParaRPr>
          </a:p>
          <a:p>
            <a:r>
              <a:rPr lang="en-US" sz="2000" smtClean="0">
                <a:solidFill>
                  <a:schemeClr val="bg1"/>
                </a:solidFill>
              </a:rPr>
              <a:t>This style is smooth and often full of charisma. </a:t>
            </a:r>
          </a:p>
          <a:p>
            <a:r>
              <a:rPr lang="en-US" sz="2000" smtClean="0">
                <a:solidFill>
                  <a:schemeClr val="bg1"/>
                </a:solidFill>
              </a:rPr>
              <a:t>They are personable and consider what the follower wants. </a:t>
            </a:r>
          </a:p>
          <a:p>
            <a:r>
              <a:rPr lang="en-US" sz="2000" smtClean="0">
                <a:solidFill>
                  <a:schemeClr val="bg1"/>
                </a:solidFill>
              </a:rPr>
              <a:t>In fact, this style gets others to do things because the follower wants it. They are convincing to followers. </a:t>
            </a:r>
          </a:p>
          <a:p>
            <a:r>
              <a:rPr lang="en-US" sz="2000" smtClean="0">
                <a:solidFill>
                  <a:schemeClr val="bg1"/>
                </a:solidFill>
              </a:rPr>
              <a:t>The word “persuasion” comes from two root words: “through sweetness.”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01954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6867" name="Content Placeholder 8"/>
          <p:cNvSpPr>
            <a:spLocks noGrp="1"/>
          </p:cNvSpPr>
          <p:nvPr>
            <p:ph idx="1"/>
          </p:nvPr>
        </p:nvSpPr>
        <p:spPr>
          <a:xfrm>
            <a:off x="685800" y="2209800"/>
            <a:ext cx="7772400" cy="3962400"/>
          </a:xfrm>
        </p:spPr>
        <p:txBody>
          <a:bodyPr/>
          <a:lstStyle/>
          <a:p>
            <a:pPr algn="ctr">
              <a:buFontTx/>
              <a:buNone/>
            </a:pPr>
            <a:r>
              <a:rPr lang="en-US" sz="2400" b="1" smtClean="0">
                <a:solidFill>
                  <a:schemeClr val="bg1"/>
                </a:solidFill>
              </a:rPr>
              <a:t>Principles of Persuasion</a:t>
            </a:r>
          </a:p>
          <a:p>
            <a:pPr>
              <a:buFontTx/>
              <a:buNone/>
            </a:pPr>
            <a:endParaRPr lang="en-US" sz="2400" b="1" smtClean="0">
              <a:solidFill>
                <a:schemeClr val="bg1"/>
              </a:solidFill>
            </a:endParaRPr>
          </a:p>
          <a:p>
            <a:pPr>
              <a:buFontTx/>
              <a:buAutoNum type="alphaLcPeriod"/>
            </a:pPr>
            <a:r>
              <a:rPr lang="en-US" sz="2000" smtClean="0">
                <a:solidFill>
                  <a:schemeClr val="bg1"/>
                </a:solidFill>
              </a:rPr>
              <a:t>________ is foundational. 	d. __________ is fundamental.</a:t>
            </a:r>
          </a:p>
          <a:p>
            <a:pPr>
              <a:buFontTx/>
              <a:buAutoNum type="alphaLcPeriod"/>
            </a:pPr>
            <a:endParaRPr lang="en-US" sz="2000" smtClean="0">
              <a:solidFill>
                <a:schemeClr val="bg1"/>
              </a:solidFill>
            </a:endParaRPr>
          </a:p>
          <a:p>
            <a:pPr>
              <a:buFontTx/>
              <a:buAutoNum type="alphaLcPeriod"/>
            </a:pPr>
            <a:r>
              <a:rPr lang="en-US" sz="2000" smtClean="0">
                <a:solidFill>
                  <a:schemeClr val="bg1"/>
                </a:solidFill>
              </a:rPr>
              <a:t>___________ is essential. 	e. __________ is beneficial.</a:t>
            </a:r>
          </a:p>
          <a:p>
            <a:pPr>
              <a:buFontTx/>
              <a:buAutoNum type="alphaLcPeriod"/>
            </a:pPr>
            <a:endParaRPr lang="en-US" sz="2000" smtClean="0">
              <a:solidFill>
                <a:schemeClr val="bg1"/>
              </a:solidFill>
            </a:endParaRPr>
          </a:p>
          <a:p>
            <a:pPr>
              <a:buFontTx/>
              <a:buAutoNum type="alphaLcPeriod"/>
            </a:pPr>
            <a:r>
              <a:rPr lang="en-US" sz="2000" smtClean="0">
                <a:solidFill>
                  <a:schemeClr val="bg1"/>
                </a:solidFill>
              </a:rPr>
              <a:t>___________ is critical. 	f. ___________ is motivational.</a:t>
            </a:r>
          </a:p>
          <a:p>
            <a:pPr>
              <a:buFontTx/>
              <a:buNone/>
            </a:pPr>
            <a:endParaRPr lang="en-US" sz="2000" smtClean="0">
              <a:solidFill>
                <a:schemeClr val="bg1"/>
              </a:solidFill>
            </a:endParaRPr>
          </a:p>
          <a:p>
            <a:r>
              <a:rPr lang="en-US" sz="2000" i="1" smtClean="0">
                <a:solidFill>
                  <a:schemeClr val="bg1"/>
                </a:solidFill>
              </a:rPr>
              <a:t>People don't care how much you know until they know how much you care.</a:t>
            </a:r>
            <a:endParaRPr lang="en-US" sz="2000" smtClean="0">
              <a:solidFill>
                <a:schemeClr val="bg1"/>
              </a:solidFill>
            </a:endParaRPr>
          </a:p>
        </p:txBody>
      </p:sp>
      <p:sp>
        <p:nvSpPr>
          <p:cNvPr id="4" name="TextBox 3"/>
          <p:cNvSpPr txBox="1">
            <a:spLocks noChangeArrowheads="1"/>
          </p:cNvSpPr>
          <p:nvPr/>
        </p:nvSpPr>
        <p:spPr bwMode="auto">
          <a:xfrm>
            <a:off x="1143000" y="30480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Passion</a:t>
            </a:r>
          </a:p>
        </p:txBody>
      </p:sp>
      <p:sp>
        <p:nvSpPr>
          <p:cNvPr id="5" name="TextBox 4"/>
          <p:cNvSpPr txBox="1">
            <a:spLocks noChangeArrowheads="1"/>
          </p:cNvSpPr>
          <p:nvPr/>
        </p:nvSpPr>
        <p:spPr bwMode="auto">
          <a:xfrm>
            <a:off x="1143000" y="381000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Confidence</a:t>
            </a:r>
          </a:p>
        </p:txBody>
      </p:sp>
      <p:sp>
        <p:nvSpPr>
          <p:cNvPr id="6" name="TextBox 5"/>
          <p:cNvSpPr txBox="1">
            <a:spLocks noChangeArrowheads="1"/>
          </p:cNvSpPr>
          <p:nvPr/>
        </p:nvSpPr>
        <p:spPr bwMode="auto">
          <a:xfrm>
            <a:off x="1143000" y="4495800"/>
            <a:ext cx="198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Discernment</a:t>
            </a:r>
          </a:p>
        </p:txBody>
      </p:sp>
      <p:sp>
        <p:nvSpPr>
          <p:cNvPr id="7" name="TextBox 6"/>
          <p:cNvSpPr txBox="1">
            <a:spLocks noChangeArrowheads="1"/>
          </p:cNvSpPr>
          <p:nvPr/>
        </p:nvSpPr>
        <p:spPr bwMode="auto">
          <a:xfrm>
            <a:off x="4648200" y="30480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Integrity</a:t>
            </a:r>
          </a:p>
        </p:txBody>
      </p:sp>
      <p:sp>
        <p:nvSpPr>
          <p:cNvPr id="8" name="TextBox 7"/>
          <p:cNvSpPr txBox="1">
            <a:spLocks noChangeArrowheads="1"/>
          </p:cNvSpPr>
          <p:nvPr/>
        </p:nvSpPr>
        <p:spPr bwMode="auto">
          <a:xfrm>
            <a:off x="4648200" y="38100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Perspective</a:t>
            </a:r>
          </a:p>
        </p:txBody>
      </p:sp>
      <p:sp>
        <p:nvSpPr>
          <p:cNvPr id="9" name="TextBox 8"/>
          <p:cNvSpPr txBox="1">
            <a:spLocks noChangeArrowheads="1"/>
          </p:cNvSpPr>
          <p:nvPr/>
        </p:nvSpPr>
        <p:spPr bwMode="auto">
          <a:xfrm>
            <a:off x="4724400" y="44958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Love</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270000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7891" name="Content Placeholder 3"/>
          <p:cNvSpPr>
            <a:spLocks noGrp="1"/>
          </p:cNvSpPr>
          <p:nvPr>
            <p:ph sz="half" idx="1"/>
          </p:nvPr>
        </p:nvSpPr>
        <p:spPr/>
        <p:txBody>
          <a:bodyPr/>
          <a:lstStyle/>
          <a:p>
            <a:pPr>
              <a:buFontTx/>
              <a:buNone/>
            </a:pPr>
            <a:r>
              <a:rPr lang="en-US" smtClean="0">
                <a:solidFill>
                  <a:schemeClr val="bg1"/>
                </a:solidFill>
              </a:rPr>
              <a:t>Aristotle spoke of three ingredients of persuasion:</a:t>
            </a:r>
          </a:p>
          <a:p>
            <a:r>
              <a:rPr lang="en-US" smtClean="0">
                <a:solidFill>
                  <a:schemeClr val="bg1"/>
                </a:solidFill>
              </a:rPr>
              <a:t> Logos = Reason</a:t>
            </a:r>
          </a:p>
          <a:p>
            <a:r>
              <a:rPr lang="en-US" smtClean="0">
                <a:solidFill>
                  <a:schemeClr val="bg1"/>
                </a:solidFill>
              </a:rPr>
              <a:t> Pathos = Emotion</a:t>
            </a:r>
          </a:p>
          <a:p>
            <a:r>
              <a:rPr lang="en-US" smtClean="0">
                <a:solidFill>
                  <a:schemeClr val="bg1"/>
                </a:solidFill>
              </a:rPr>
              <a:t> Ethos = Credibility</a:t>
            </a:r>
          </a:p>
        </p:txBody>
      </p:sp>
      <p:pic>
        <p:nvPicPr>
          <p:cNvPr id="37892" name="Picture 6" descr="http://t2.gstatic.com/images?q=tbn:ANd9GcQ4HCzNsboiEMHcLkZw5mcyWH6pZRqzmSMQdzH2BaCldZ3znBSTVPK9-6sw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209800"/>
            <a:ext cx="18764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3720604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891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Five Different Styles of Leaders</a:t>
            </a:r>
          </a:p>
          <a:p>
            <a:pPr algn="ctr">
              <a:buFontTx/>
              <a:buNone/>
            </a:pPr>
            <a:endParaRPr lang="en-US" sz="2000" b="1" smtClean="0">
              <a:solidFill>
                <a:schemeClr val="bg1"/>
              </a:solidFill>
            </a:endParaRPr>
          </a:p>
          <a:p>
            <a:pPr>
              <a:buFontTx/>
              <a:buAutoNum type="arabicPeriod" startAt="4"/>
            </a:pPr>
            <a:r>
              <a:rPr lang="en-US" sz="2000" b="1" smtClean="0">
                <a:solidFill>
                  <a:schemeClr val="bg1"/>
                </a:solidFill>
              </a:rPr>
              <a:t>Modeling Style</a:t>
            </a:r>
          </a:p>
          <a:p>
            <a:pPr>
              <a:buFontTx/>
              <a:buAutoNum type="arabicPeriod" startAt="4"/>
            </a:pPr>
            <a:endParaRPr lang="en-US" sz="2000" b="1" smtClean="0">
              <a:solidFill>
                <a:schemeClr val="bg1"/>
              </a:solidFill>
            </a:endParaRPr>
          </a:p>
          <a:p>
            <a:r>
              <a:rPr lang="en-US" sz="2000" smtClean="0">
                <a:solidFill>
                  <a:schemeClr val="bg1"/>
                </a:solidFill>
              </a:rPr>
              <a:t>This is a convincing style because the leader never asks the followers to do something that he has not done himself. </a:t>
            </a:r>
          </a:p>
          <a:p>
            <a:r>
              <a:rPr lang="en-US" sz="2000" smtClean="0">
                <a:solidFill>
                  <a:schemeClr val="bg1"/>
                </a:solidFill>
              </a:rPr>
              <a:t>He gets others to do things because the follower sees it.</a:t>
            </a:r>
          </a:p>
          <a:p>
            <a:r>
              <a:rPr lang="en-US" sz="2000" smtClean="0">
                <a:solidFill>
                  <a:schemeClr val="bg1"/>
                </a:solidFill>
              </a:rPr>
              <a:t>He leads by example. This leader knows that you cannot lead others farther than where you have gone yourself.</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1889358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9939"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The Equipping Process</a:t>
            </a:r>
          </a:p>
          <a:p>
            <a:pPr>
              <a:buFontTx/>
              <a:buNone/>
            </a:pPr>
            <a:endParaRPr lang="en-US" sz="1000" b="1" smtClean="0">
              <a:solidFill>
                <a:schemeClr val="bg1"/>
              </a:solidFill>
            </a:endParaRPr>
          </a:p>
          <a:p>
            <a:r>
              <a:rPr lang="en-US" sz="2000" smtClean="0">
                <a:solidFill>
                  <a:schemeClr val="bg1"/>
                </a:solidFill>
              </a:rPr>
              <a:t>__________ – The leader does it.</a:t>
            </a:r>
          </a:p>
          <a:p>
            <a:endParaRPr lang="en-US" sz="2000" smtClean="0">
              <a:solidFill>
                <a:schemeClr val="bg1"/>
              </a:solidFill>
            </a:endParaRPr>
          </a:p>
          <a:p>
            <a:r>
              <a:rPr lang="en-US" sz="2000" smtClean="0">
                <a:solidFill>
                  <a:schemeClr val="bg1"/>
                </a:solidFill>
              </a:rPr>
              <a:t>__________ – The leader does it and the follower watches.</a:t>
            </a:r>
          </a:p>
          <a:p>
            <a:endParaRPr lang="en-US" sz="2000" smtClean="0">
              <a:solidFill>
                <a:schemeClr val="bg1"/>
              </a:solidFill>
            </a:endParaRPr>
          </a:p>
          <a:p>
            <a:r>
              <a:rPr lang="en-US" sz="2000" smtClean="0">
                <a:solidFill>
                  <a:schemeClr val="bg1"/>
                </a:solidFill>
              </a:rPr>
              <a:t>__________ – The follower does it and the leader watches.</a:t>
            </a:r>
          </a:p>
          <a:p>
            <a:endParaRPr lang="en-US" sz="2000" smtClean="0">
              <a:solidFill>
                <a:schemeClr val="bg1"/>
              </a:solidFill>
            </a:endParaRPr>
          </a:p>
          <a:p>
            <a:r>
              <a:rPr lang="en-US" sz="2000" smtClean="0">
                <a:solidFill>
                  <a:schemeClr val="bg1"/>
                </a:solidFill>
              </a:rPr>
              <a:t>__________ – The follower does it.</a:t>
            </a:r>
          </a:p>
          <a:p>
            <a:endParaRPr lang="en-US" sz="2000" smtClean="0">
              <a:solidFill>
                <a:schemeClr val="bg1"/>
              </a:solidFill>
            </a:endParaRPr>
          </a:p>
          <a:p>
            <a:r>
              <a:rPr lang="en-US" sz="2000" smtClean="0">
                <a:solidFill>
                  <a:schemeClr val="bg1"/>
                </a:solidFill>
              </a:rPr>
              <a:t>__________ – The follower does it and someone else watches.</a:t>
            </a:r>
          </a:p>
        </p:txBody>
      </p:sp>
      <p:sp>
        <p:nvSpPr>
          <p:cNvPr id="4" name="TextBox 3"/>
          <p:cNvSpPr txBox="1">
            <a:spLocks noChangeArrowheads="1"/>
          </p:cNvSpPr>
          <p:nvPr/>
        </p:nvSpPr>
        <p:spPr bwMode="auto">
          <a:xfrm>
            <a:off x="1066800" y="2667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Modeling</a:t>
            </a:r>
          </a:p>
        </p:txBody>
      </p:sp>
      <p:sp>
        <p:nvSpPr>
          <p:cNvPr id="5" name="TextBox 4"/>
          <p:cNvSpPr txBox="1">
            <a:spLocks noChangeArrowheads="1"/>
          </p:cNvSpPr>
          <p:nvPr/>
        </p:nvSpPr>
        <p:spPr bwMode="auto">
          <a:xfrm>
            <a:off x="1066800" y="3429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Mentoring</a:t>
            </a:r>
          </a:p>
        </p:txBody>
      </p:sp>
      <p:sp>
        <p:nvSpPr>
          <p:cNvPr id="6" name="TextBox 5"/>
          <p:cNvSpPr txBox="1">
            <a:spLocks noChangeArrowheads="1"/>
          </p:cNvSpPr>
          <p:nvPr/>
        </p:nvSpPr>
        <p:spPr bwMode="auto">
          <a:xfrm>
            <a:off x="1066800" y="4114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Monitoring</a:t>
            </a:r>
          </a:p>
        </p:txBody>
      </p:sp>
      <p:sp>
        <p:nvSpPr>
          <p:cNvPr id="7" name="TextBox 6"/>
          <p:cNvSpPr txBox="1">
            <a:spLocks noChangeArrowheads="1"/>
          </p:cNvSpPr>
          <p:nvPr/>
        </p:nvSpPr>
        <p:spPr bwMode="auto">
          <a:xfrm>
            <a:off x="1066800" y="4876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Motivating</a:t>
            </a:r>
          </a:p>
        </p:txBody>
      </p:sp>
      <p:sp>
        <p:nvSpPr>
          <p:cNvPr id="8" name="TextBox 7"/>
          <p:cNvSpPr txBox="1">
            <a:spLocks noChangeArrowheads="1"/>
          </p:cNvSpPr>
          <p:nvPr/>
        </p:nvSpPr>
        <p:spPr bwMode="auto">
          <a:xfrm>
            <a:off x="1066800" y="55626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Multiplying</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3385309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40963" name="Content Placeholder 3"/>
          <p:cNvSpPr>
            <a:spLocks noGrp="1"/>
          </p:cNvSpPr>
          <p:nvPr>
            <p:ph sz="half" idx="1"/>
          </p:nvPr>
        </p:nvSpPr>
        <p:spPr>
          <a:xfrm>
            <a:off x="457200" y="1981200"/>
            <a:ext cx="4038600" cy="4114800"/>
          </a:xfrm>
        </p:spPr>
        <p:txBody>
          <a:bodyPr/>
          <a:lstStyle/>
          <a:p>
            <a:pPr>
              <a:buFontTx/>
              <a:buNone/>
            </a:pPr>
            <a:r>
              <a:rPr lang="en-US" sz="2400" b="1" smtClean="0">
                <a:solidFill>
                  <a:schemeClr val="bg1"/>
                </a:solidFill>
              </a:rPr>
              <a:t>Five Different Styles of Leaders</a:t>
            </a:r>
          </a:p>
          <a:p>
            <a:pPr>
              <a:buFontTx/>
              <a:buNone/>
            </a:pPr>
            <a:endParaRPr lang="en-US" sz="1000" b="1" smtClean="0">
              <a:solidFill>
                <a:schemeClr val="bg1"/>
              </a:solidFill>
            </a:endParaRPr>
          </a:p>
          <a:p>
            <a:pPr>
              <a:buFontTx/>
              <a:buAutoNum type="arabicPeriod" startAt="5"/>
            </a:pPr>
            <a:r>
              <a:rPr lang="en-US" sz="2000" b="1" smtClean="0">
                <a:solidFill>
                  <a:schemeClr val="bg1"/>
                </a:solidFill>
              </a:rPr>
              <a:t>Empowering Style</a:t>
            </a:r>
          </a:p>
          <a:p>
            <a:r>
              <a:rPr lang="en-US" sz="1800" smtClean="0">
                <a:solidFill>
                  <a:schemeClr val="bg1"/>
                </a:solidFill>
              </a:rPr>
              <a:t>This is the most effective way of leading long term. This is where the leader gets others to do things because they feel they can. </a:t>
            </a:r>
          </a:p>
          <a:p>
            <a:r>
              <a:rPr lang="en-US" sz="1800" smtClean="0">
                <a:solidFill>
                  <a:schemeClr val="bg1"/>
                </a:solidFill>
              </a:rPr>
              <a:t>The leader gives his power away and, therefore, multiplies his leadership.</a:t>
            </a:r>
          </a:p>
          <a:p>
            <a:r>
              <a:rPr lang="en-US" sz="1800" smtClean="0">
                <a:solidFill>
                  <a:schemeClr val="bg1"/>
                </a:solidFill>
              </a:rPr>
              <a:t>Pittacus said, “The measure of a man is what he does with power.”</a:t>
            </a:r>
          </a:p>
        </p:txBody>
      </p:sp>
      <p:pic>
        <p:nvPicPr>
          <p:cNvPr id="40964" name="Picture 6" descr="http://www.mlahanas.de/Greeks/Portraits/Pittac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286000"/>
            <a:ext cx="21717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2228782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61444" name="Content Placeholder 8"/>
          <p:cNvSpPr>
            <a:spLocks noGrp="1"/>
          </p:cNvSpPr>
          <p:nvPr>
            <p:ph idx="1"/>
          </p:nvPr>
        </p:nvSpPr>
        <p:spPr>
          <a:xfrm>
            <a:off x="685800" y="2133600"/>
            <a:ext cx="7772400" cy="3962400"/>
          </a:xfrm>
        </p:spPr>
        <p:txBody>
          <a:bodyPr/>
          <a:lstStyle/>
          <a:p>
            <a:pPr algn="ctr">
              <a:buFontTx/>
              <a:buNone/>
            </a:pPr>
            <a:r>
              <a:rPr lang="en-US" sz="2400" b="1" smtClean="0">
                <a:solidFill>
                  <a:schemeClr val="bg1"/>
                </a:solidFill>
              </a:rPr>
              <a:t>Characteristics of Leaders Who Empower</a:t>
            </a:r>
          </a:p>
          <a:p>
            <a:endParaRPr lang="en-US" sz="2000" smtClean="0">
              <a:solidFill>
                <a:schemeClr val="bg1"/>
              </a:solidFill>
            </a:endParaRPr>
          </a:p>
          <a:p>
            <a:r>
              <a:rPr lang="en-US" sz="2000" smtClean="0">
                <a:solidFill>
                  <a:schemeClr val="bg1"/>
                </a:solidFill>
              </a:rPr>
              <a:t>Their vision is bigger than they are. </a:t>
            </a:r>
          </a:p>
          <a:p>
            <a:r>
              <a:rPr lang="en-US" sz="2000" smtClean="0">
                <a:solidFill>
                  <a:schemeClr val="bg1"/>
                </a:solidFill>
              </a:rPr>
              <a:t>They believe in people. </a:t>
            </a:r>
          </a:p>
          <a:p>
            <a:r>
              <a:rPr lang="en-US" sz="2000" smtClean="0">
                <a:solidFill>
                  <a:schemeClr val="bg1"/>
                </a:solidFill>
              </a:rPr>
              <a:t>They have an excellent self-image. </a:t>
            </a:r>
          </a:p>
          <a:p>
            <a:r>
              <a:rPr lang="en-US" sz="2000" smtClean="0">
                <a:solidFill>
                  <a:schemeClr val="bg1"/>
                </a:solidFill>
              </a:rPr>
              <a:t>They are people-developers. </a:t>
            </a:r>
          </a:p>
          <a:p>
            <a:r>
              <a:rPr lang="en-US" sz="2000" smtClean="0">
                <a:solidFill>
                  <a:schemeClr val="bg1"/>
                </a:solidFill>
              </a:rPr>
              <a:t>They have a servant's heart.</a:t>
            </a:r>
          </a:p>
          <a:p>
            <a:r>
              <a:rPr lang="en-US" sz="2000" smtClean="0">
                <a:solidFill>
                  <a:schemeClr val="bg1"/>
                </a:solidFill>
              </a:rPr>
              <a:t>They are transparent. </a:t>
            </a:r>
          </a:p>
          <a:p>
            <a:r>
              <a:rPr lang="en-US" sz="2000" smtClean="0">
                <a:solidFill>
                  <a:schemeClr val="bg1"/>
                </a:solidFill>
              </a:rPr>
              <a:t>They are highly successful.</a:t>
            </a:r>
          </a:p>
          <a:p>
            <a:r>
              <a:rPr lang="en-US" sz="2000" smtClean="0">
                <a:solidFill>
                  <a:schemeClr val="bg1"/>
                </a:solidFill>
              </a:rPr>
              <a:t>They have God's anointing.</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838005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4">
                                            <p:txEl>
                                              <p:pRg st="2" end="2"/>
                                            </p:txEl>
                                          </p:spTgt>
                                        </p:tgtEl>
                                        <p:attrNameLst>
                                          <p:attrName>style.visibility</p:attrName>
                                        </p:attrNameLst>
                                      </p:cBhvr>
                                      <p:to>
                                        <p:strVal val="visible"/>
                                      </p:to>
                                    </p:set>
                                    <p:anim calcmode="lin" valueType="num">
                                      <p:cBhvr additive="base">
                                        <p:cTn id="13" dur="500" fill="hold"/>
                                        <p:tgtEl>
                                          <p:spTgt spid="6144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4">
                                            <p:txEl>
                                              <p:pRg st="3" end="3"/>
                                            </p:txEl>
                                          </p:spTgt>
                                        </p:tgtEl>
                                        <p:attrNameLst>
                                          <p:attrName>style.visibility</p:attrName>
                                        </p:attrNameLst>
                                      </p:cBhvr>
                                      <p:to>
                                        <p:strVal val="visible"/>
                                      </p:to>
                                    </p:set>
                                    <p:anim calcmode="lin" valueType="num">
                                      <p:cBhvr additive="base">
                                        <p:cTn id="19" dur="500" fill="hold"/>
                                        <p:tgtEl>
                                          <p:spTgt spid="6144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4">
                                            <p:txEl>
                                              <p:pRg st="4" end="4"/>
                                            </p:txEl>
                                          </p:spTgt>
                                        </p:tgtEl>
                                        <p:attrNameLst>
                                          <p:attrName>style.visibility</p:attrName>
                                        </p:attrNameLst>
                                      </p:cBhvr>
                                      <p:to>
                                        <p:strVal val="visible"/>
                                      </p:to>
                                    </p:set>
                                    <p:anim calcmode="lin" valueType="num">
                                      <p:cBhvr additive="base">
                                        <p:cTn id="25" dur="500" fill="hold"/>
                                        <p:tgtEl>
                                          <p:spTgt spid="6144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4">
                                            <p:txEl>
                                              <p:pRg st="5" end="5"/>
                                            </p:txEl>
                                          </p:spTgt>
                                        </p:tgtEl>
                                        <p:attrNameLst>
                                          <p:attrName>style.visibility</p:attrName>
                                        </p:attrNameLst>
                                      </p:cBhvr>
                                      <p:to>
                                        <p:strVal val="visible"/>
                                      </p:to>
                                    </p:set>
                                    <p:anim calcmode="lin" valueType="num">
                                      <p:cBhvr additive="base">
                                        <p:cTn id="31" dur="500" fill="hold"/>
                                        <p:tgtEl>
                                          <p:spTgt spid="6144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44">
                                            <p:txEl>
                                              <p:pRg st="6" end="6"/>
                                            </p:txEl>
                                          </p:spTgt>
                                        </p:tgtEl>
                                        <p:attrNameLst>
                                          <p:attrName>style.visibility</p:attrName>
                                        </p:attrNameLst>
                                      </p:cBhvr>
                                      <p:to>
                                        <p:strVal val="visible"/>
                                      </p:to>
                                    </p:set>
                                    <p:anim calcmode="lin" valueType="num">
                                      <p:cBhvr additive="base">
                                        <p:cTn id="37" dur="500" fill="hold"/>
                                        <p:tgtEl>
                                          <p:spTgt spid="6144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4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44">
                                            <p:txEl>
                                              <p:pRg st="7" end="7"/>
                                            </p:txEl>
                                          </p:spTgt>
                                        </p:tgtEl>
                                        <p:attrNameLst>
                                          <p:attrName>style.visibility</p:attrName>
                                        </p:attrNameLst>
                                      </p:cBhvr>
                                      <p:to>
                                        <p:strVal val="visible"/>
                                      </p:to>
                                    </p:set>
                                    <p:anim calcmode="lin" valueType="num">
                                      <p:cBhvr additive="base">
                                        <p:cTn id="43" dur="500" fill="hold"/>
                                        <p:tgtEl>
                                          <p:spTgt spid="6144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4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1444">
                                            <p:txEl>
                                              <p:pRg st="8" end="8"/>
                                            </p:txEl>
                                          </p:spTgt>
                                        </p:tgtEl>
                                        <p:attrNameLst>
                                          <p:attrName>style.visibility</p:attrName>
                                        </p:attrNameLst>
                                      </p:cBhvr>
                                      <p:to>
                                        <p:strVal val="visible"/>
                                      </p:to>
                                    </p:set>
                                    <p:anim calcmode="lin" valueType="num">
                                      <p:cBhvr additive="base">
                                        <p:cTn id="49" dur="500" fill="hold"/>
                                        <p:tgtEl>
                                          <p:spTgt spid="6144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4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1444">
                                            <p:txEl>
                                              <p:pRg st="9" end="9"/>
                                            </p:txEl>
                                          </p:spTgt>
                                        </p:tgtEl>
                                        <p:attrNameLst>
                                          <p:attrName>style.visibility</p:attrName>
                                        </p:attrNameLst>
                                      </p:cBhvr>
                                      <p:to>
                                        <p:strVal val="visible"/>
                                      </p:to>
                                    </p:set>
                                    <p:anim calcmode="lin" valueType="num">
                                      <p:cBhvr additive="base">
                                        <p:cTn id="55" dur="500" fill="hold"/>
                                        <p:tgtEl>
                                          <p:spTgt spid="6144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44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7"/>
          <p:cNvSpPr>
            <a:spLocks noGrp="1"/>
          </p:cNvSpPr>
          <p:nvPr>
            <p:ph type="title"/>
          </p:nvPr>
        </p:nvSpPr>
        <p:spPr/>
        <p:txBody>
          <a:bodyPr/>
          <a:lstStyle/>
          <a:p>
            <a:r>
              <a:rPr lang="en-US" sz="3600" dirty="0" smtClean="0">
                <a:solidFill>
                  <a:srgbClr val="FFFFCC"/>
                </a:solidFill>
              </a:rPr>
              <a:t>I Like Your Style</a:t>
            </a:r>
            <a:r>
              <a:rPr lang="en-US" dirty="0" smtClean="0">
                <a:solidFill>
                  <a:srgbClr val="FFFFCC"/>
                </a:solidFill>
              </a:rPr>
              <a:t/>
            </a:r>
            <a:br>
              <a:rPr lang="en-US" dirty="0" smtClean="0">
                <a:solidFill>
                  <a:srgbClr val="FFFFCC"/>
                </a:solidFill>
              </a:rPr>
            </a:br>
            <a:r>
              <a:rPr lang="en-US" sz="2000" dirty="0" smtClean="0">
                <a:solidFill>
                  <a:srgbClr val="FFFFCC"/>
                </a:solidFill>
              </a:rPr>
              <a:t>Choosing Your Leadership Style</a:t>
            </a:r>
            <a:endParaRPr lang="en-US" sz="3600" dirty="0" smtClean="0">
              <a:solidFill>
                <a:srgbClr val="FFFFCC"/>
              </a:solidFill>
            </a:endParaRPr>
          </a:p>
        </p:txBody>
      </p:sp>
      <p:sp>
        <p:nvSpPr>
          <p:cNvPr id="24580" name="Content Placeholder 8"/>
          <p:cNvSpPr>
            <a:spLocks noGrp="1"/>
          </p:cNvSpPr>
          <p:nvPr>
            <p:ph idx="1"/>
          </p:nvPr>
        </p:nvSpPr>
        <p:spPr>
          <a:xfrm>
            <a:off x="685800" y="2133600"/>
            <a:ext cx="7772400" cy="3962400"/>
          </a:xfrm>
        </p:spPr>
        <p:txBody>
          <a:bodyPr/>
          <a:lstStyle/>
          <a:p>
            <a:pPr algn="ctr">
              <a:buFontTx/>
              <a:buNone/>
            </a:pPr>
            <a:r>
              <a:rPr lang="en-US" i="1" smtClean="0">
                <a:solidFill>
                  <a:srgbClr val="FFFF99"/>
                </a:solidFill>
              </a:rPr>
              <a:t>“Conduct yourselves with wisdom toward outsiders, making the most of the opportunity. Let your speech always be with grace, seasoned with salt, so that you may know how you should respond to each person.” </a:t>
            </a:r>
          </a:p>
          <a:p>
            <a:pPr algn="ctr">
              <a:buFontTx/>
              <a:buNone/>
            </a:pPr>
            <a:r>
              <a:rPr lang="en-US" sz="1400" i="1" smtClean="0">
                <a:solidFill>
                  <a:srgbClr val="FFFF99"/>
                </a:solidFill>
              </a:rPr>
              <a:t>(Colossians 4:5-6)</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816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696416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43011" name="Content Placeholder 8"/>
          <p:cNvSpPr>
            <a:spLocks noGrp="1"/>
          </p:cNvSpPr>
          <p:nvPr>
            <p:ph idx="1"/>
          </p:nvPr>
        </p:nvSpPr>
        <p:spPr>
          <a:xfrm>
            <a:off x="685800" y="2133600"/>
            <a:ext cx="7772400" cy="3962400"/>
          </a:xfrm>
        </p:spPr>
        <p:txBody>
          <a:bodyPr/>
          <a:lstStyle/>
          <a:p>
            <a:r>
              <a:rPr lang="en-US" sz="2000" smtClean="0">
                <a:solidFill>
                  <a:schemeClr val="bg1"/>
                </a:solidFill>
              </a:rPr>
              <a:t>The danger of power lies in the fact that those who have it tend to make its preservation their first concern. </a:t>
            </a:r>
          </a:p>
          <a:p>
            <a:r>
              <a:rPr lang="en-US" sz="2000" smtClean="0">
                <a:solidFill>
                  <a:schemeClr val="bg1"/>
                </a:solidFill>
              </a:rPr>
              <a:t>Such people are reluctant to relinquish the privileges that power brings to them. </a:t>
            </a:r>
          </a:p>
          <a:p>
            <a:r>
              <a:rPr lang="en-US" sz="2000" smtClean="0">
                <a:solidFill>
                  <a:schemeClr val="bg1"/>
                </a:solidFill>
              </a:rPr>
              <a:t>It is impossible to hold on to power and at the same time give it to others. </a:t>
            </a:r>
          </a:p>
          <a:p>
            <a:r>
              <a:rPr lang="en-US" sz="2000" smtClean="0">
                <a:solidFill>
                  <a:schemeClr val="bg1"/>
                </a:solidFill>
              </a:rPr>
              <a:t>Those who draw lines, declare authority, and fight for rights soon see their power diminish. </a:t>
            </a:r>
          </a:p>
          <a:p>
            <a:r>
              <a:rPr lang="en-US" sz="2000" smtClean="0">
                <a:solidFill>
                  <a:schemeClr val="bg1"/>
                </a:solidFill>
              </a:rPr>
              <a:t>Only those who pass it on to others find their power increases. </a:t>
            </a:r>
          </a:p>
          <a:p>
            <a:endParaRPr lang="en-US" sz="2000" smtClean="0">
              <a:solidFill>
                <a:schemeClr val="bg1"/>
              </a:solidFill>
            </a:endParaRPr>
          </a:p>
          <a:p>
            <a:pPr algn="ctr">
              <a:buFontTx/>
              <a:buNone/>
            </a:pPr>
            <a:r>
              <a:rPr lang="en-US" sz="2000" smtClean="0">
                <a:solidFill>
                  <a:schemeClr val="bg1"/>
                </a:solidFill>
              </a:rPr>
              <a:t>To empower others is to empower yourself.</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410305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44035" name="Content Placeholder 8"/>
          <p:cNvSpPr>
            <a:spLocks noGrp="1"/>
          </p:cNvSpPr>
          <p:nvPr>
            <p:ph idx="1"/>
          </p:nvPr>
        </p:nvSpPr>
        <p:spPr>
          <a:xfrm>
            <a:off x="685800" y="2133600"/>
            <a:ext cx="8153400" cy="3962400"/>
          </a:xfrm>
        </p:spPr>
        <p:txBody>
          <a:bodyPr/>
          <a:lstStyle/>
          <a:p>
            <a:pPr algn="ctr">
              <a:buFontTx/>
              <a:buNone/>
            </a:pPr>
            <a:r>
              <a:rPr lang="en-US" sz="2000" b="1" smtClean="0">
                <a:solidFill>
                  <a:schemeClr val="bg1"/>
                </a:solidFill>
              </a:rPr>
              <a:t>Five Leadership Styles: What to Expect From Them</a:t>
            </a:r>
          </a:p>
          <a:p>
            <a:pPr algn="ctr">
              <a:buFontTx/>
              <a:buNone/>
            </a:pPr>
            <a:endParaRPr lang="en-US" sz="2000" b="1" smtClean="0">
              <a:solidFill>
                <a:schemeClr val="bg1"/>
              </a:solidFill>
            </a:endParaRPr>
          </a:p>
          <a:p>
            <a:pPr>
              <a:buFontTx/>
              <a:buNone/>
            </a:pPr>
            <a:r>
              <a:rPr lang="en-US" sz="1600" b="1" smtClean="0">
                <a:solidFill>
                  <a:schemeClr val="bg1"/>
                </a:solidFill>
              </a:rPr>
              <a:t>STYLE 		REQUIRES 	POSITIVE 	NEGATIVE</a:t>
            </a:r>
          </a:p>
          <a:p>
            <a:pPr>
              <a:buFontTx/>
              <a:buNone/>
            </a:pPr>
            <a:r>
              <a:rPr lang="en-US" sz="1600" smtClean="0">
                <a:solidFill>
                  <a:schemeClr val="bg1"/>
                </a:solidFill>
              </a:rPr>
              <a:t>Dominating 	Blind obedience 	Immediate action 	Negative reaction</a:t>
            </a:r>
          </a:p>
          <a:p>
            <a:pPr>
              <a:buFontTx/>
              <a:buNone/>
            </a:pPr>
            <a:endParaRPr lang="en-US" sz="1600" smtClean="0">
              <a:solidFill>
                <a:schemeClr val="bg1"/>
              </a:solidFill>
            </a:endParaRPr>
          </a:p>
          <a:p>
            <a:pPr>
              <a:buFontTx/>
              <a:buNone/>
            </a:pPr>
            <a:r>
              <a:rPr lang="en-US" sz="1600" smtClean="0">
                <a:solidFill>
                  <a:schemeClr val="bg1"/>
                </a:solidFill>
              </a:rPr>
              <a:t>Negotiating 	Mutual victory 	Entrepreneurship 	Unequal effort</a:t>
            </a:r>
          </a:p>
          <a:p>
            <a:pPr>
              <a:buFontTx/>
              <a:buNone/>
            </a:pPr>
            <a:endParaRPr lang="en-US" sz="1600" smtClean="0">
              <a:solidFill>
                <a:schemeClr val="bg1"/>
              </a:solidFill>
            </a:endParaRPr>
          </a:p>
          <a:p>
            <a:pPr>
              <a:buFontTx/>
              <a:buNone/>
            </a:pPr>
            <a:r>
              <a:rPr lang="en-US" sz="1600" smtClean="0">
                <a:solidFill>
                  <a:schemeClr val="bg1"/>
                </a:solidFill>
              </a:rPr>
              <a:t>Persuading 	Motivational skills 	Winning attitude 	Leader dependence</a:t>
            </a:r>
          </a:p>
          <a:p>
            <a:pPr>
              <a:buFontTx/>
              <a:buNone/>
            </a:pPr>
            <a:endParaRPr lang="en-US" sz="1600" smtClean="0">
              <a:solidFill>
                <a:schemeClr val="bg1"/>
              </a:solidFill>
            </a:endParaRPr>
          </a:p>
          <a:p>
            <a:pPr>
              <a:buFontTx/>
              <a:buNone/>
            </a:pPr>
            <a:r>
              <a:rPr lang="en-US" sz="1600" smtClean="0">
                <a:solidFill>
                  <a:schemeClr val="bg1"/>
                </a:solidFill>
              </a:rPr>
              <a:t>Modeling 		Time together 	Loyalty 		When leader falls</a:t>
            </a:r>
          </a:p>
          <a:p>
            <a:pPr>
              <a:buFontTx/>
              <a:buNone/>
            </a:pPr>
            <a:endParaRPr lang="en-US" sz="1600" smtClean="0">
              <a:solidFill>
                <a:schemeClr val="bg1"/>
              </a:solidFill>
            </a:endParaRPr>
          </a:p>
          <a:p>
            <a:pPr>
              <a:buFontTx/>
              <a:buNone/>
            </a:pPr>
            <a:r>
              <a:rPr lang="en-US" sz="1600" smtClean="0">
                <a:solidFill>
                  <a:schemeClr val="bg1"/>
                </a:solidFill>
              </a:rPr>
              <a:t>Empowering 	Anointing 		Extraordinary living 	Too much reliance on</a:t>
            </a:r>
          </a:p>
          <a:p>
            <a:pPr>
              <a:buFontTx/>
              <a:buNone/>
            </a:pPr>
            <a:r>
              <a:rPr lang="en-US" sz="1600" smtClean="0">
                <a:solidFill>
                  <a:schemeClr val="bg1"/>
                </a:solidFill>
              </a:rPr>
              <a:t>							leader's blessing</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9114122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45059" name="Content Placeholder 8"/>
          <p:cNvSpPr>
            <a:spLocks noGrp="1"/>
          </p:cNvSpPr>
          <p:nvPr>
            <p:ph idx="1"/>
          </p:nvPr>
        </p:nvSpPr>
        <p:spPr>
          <a:xfrm>
            <a:off x="685800" y="2133600"/>
            <a:ext cx="7772400" cy="3962400"/>
          </a:xfrm>
        </p:spPr>
        <p:txBody>
          <a:bodyPr/>
          <a:lstStyle/>
          <a:p>
            <a:pPr>
              <a:buFontTx/>
              <a:buNone/>
            </a:pPr>
            <a:r>
              <a:rPr lang="en-US" sz="2000" b="1" i="1" smtClean="0">
                <a:solidFill>
                  <a:schemeClr val="bg1"/>
                </a:solidFill>
              </a:rPr>
              <a:t>ASSESSMENT: </a:t>
            </a:r>
            <a:r>
              <a:rPr lang="en-US" sz="2000" i="1" smtClean="0">
                <a:solidFill>
                  <a:schemeClr val="bg1"/>
                </a:solidFill>
              </a:rPr>
              <a:t>Which leadership style do you employ?</a:t>
            </a:r>
          </a:p>
          <a:p>
            <a:pPr>
              <a:buFontTx/>
              <a:buNone/>
            </a:pPr>
            <a:endParaRPr lang="en-US" sz="2000" b="1" i="1" smtClean="0">
              <a:solidFill>
                <a:schemeClr val="bg1"/>
              </a:solidFill>
            </a:endParaRPr>
          </a:p>
          <a:p>
            <a:pPr>
              <a:buFontTx/>
              <a:buNone/>
            </a:pPr>
            <a:endParaRPr lang="en-US" sz="2000" b="1" i="1" smtClean="0">
              <a:solidFill>
                <a:schemeClr val="bg1"/>
              </a:solidFill>
            </a:endParaRPr>
          </a:p>
          <a:p>
            <a:pPr>
              <a:buFontTx/>
              <a:buNone/>
            </a:pPr>
            <a:r>
              <a:rPr lang="en-US" sz="2000" b="1" i="1" smtClean="0">
                <a:solidFill>
                  <a:schemeClr val="bg1"/>
                </a:solidFill>
              </a:rPr>
              <a:t>APPLICATION: </a:t>
            </a:r>
          </a:p>
          <a:p>
            <a:pPr>
              <a:buFontTx/>
              <a:buNone/>
            </a:pPr>
            <a:r>
              <a:rPr lang="en-US" sz="2000" i="1" smtClean="0">
                <a:solidFill>
                  <a:schemeClr val="bg1"/>
                </a:solidFill>
              </a:rPr>
              <a:t>Identify a situation this week and choose the best style to lead in that situation. Discuss this with a colleague.</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3794852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46084" name="Content Placeholder 8"/>
          <p:cNvSpPr>
            <a:spLocks noGrp="1"/>
          </p:cNvSpPr>
          <p:nvPr>
            <p:ph idx="1"/>
          </p:nvPr>
        </p:nvSpPr>
        <p:spPr>
          <a:xfrm>
            <a:off x="685800" y="2133600"/>
            <a:ext cx="7772400" cy="3962400"/>
          </a:xfrm>
        </p:spPr>
        <p:txBody>
          <a:bodyPr/>
          <a:lstStyle/>
          <a:p>
            <a:pPr algn="ctr">
              <a:buFontTx/>
              <a:buNone/>
            </a:pPr>
            <a:r>
              <a:rPr lang="en-US" i="1" smtClean="0">
                <a:solidFill>
                  <a:srgbClr val="FFFF99"/>
                </a:solidFill>
              </a:rPr>
              <a:t>“Conduct yourselves with wisdom toward outsiders, making the most of the opportunity. Let your speech always be with grace, seasoned with salt, so that you may know how you should respond to each person.” </a:t>
            </a:r>
            <a:r>
              <a:rPr lang="en-US" sz="1400" i="1" smtClean="0">
                <a:solidFill>
                  <a:srgbClr val="FFFF99"/>
                </a:solidFill>
              </a:rPr>
              <a:t>(Colossians 4:5-6)</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How to Grow a Leader</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555395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25603" name="Content Placeholder 8"/>
          <p:cNvSpPr>
            <a:spLocks noGrp="1"/>
          </p:cNvSpPr>
          <p:nvPr>
            <p:ph idx="1"/>
          </p:nvPr>
        </p:nvSpPr>
        <p:spPr>
          <a:xfrm>
            <a:off x="685800" y="2133600"/>
            <a:ext cx="7772400" cy="3962400"/>
          </a:xfrm>
        </p:spPr>
        <p:txBody>
          <a:bodyPr/>
          <a:lstStyle/>
          <a:p>
            <a:r>
              <a:rPr lang="en-US" sz="2400" smtClean="0">
                <a:solidFill>
                  <a:schemeClr val="bg1"/>
                </a:solidFill>
              </a:rPr>
              <a:t>All leaders influence people-but they do it differently. </a:t>
            </a:r>
          </a:p>
          <a:p>
            <a:r>
              <a:rPr lang="en-US" sz="2400" smtClean="0">
                <a:solidFill>
                  <a:schemeClr val="bg1"/>
                </a:solidFill>
              </a:rPr>
              <a:t>As a leader, one of the most important discoveries you can make is how you influence others most effectively for the Kingdom of God. </a:t>
            </a:r>
          </a:p>
          <a:p>
            <a:r>
              <a:rPr lang="en-US" sz="2400" smtClean="0">
                <a:solidFill>
                  <a:schemeClr val="bg1"/>
                </a:solidFill>
              </a:rPr>
              <a:t>Every leader has been created uniquely by God. You must find your unique leadership style and employ it for God's glory.</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811990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61444" name="Content Placeholder 8"/>
          <p:cNvSpPr>
            <a:spLocks noGrp="1"/>
          </p:cNvSpPr>
          <p:nvPr>
            <p:ph idx="1"/>
          </p:nvPr>
        </p:nvSpPr>
        <p:spPr>
          <a:xfrm>
            <a:off x="685800" y="2133600"/>
            <a:ext cx="7772400" cy="3962400"/>
          </a:xfrm>
        </p:spPr>
        <p:txBody>
          <a:bodyPr/>
          <a:lstStyle/>
          <a:p>
            <a:pPr marL="457200" indent="-457200">
              <a:buFontTx/>
              <a:buNone/>
            </a:pPr>
            <a:r>
              <a:rPr lang="en-US" sz="2000" b="1" smtClean="0">
                <a:solidFill>
                  <a:schemeClr val="bg1"/>
                </a:solidFill>
              </a:rPr>
              <a:t>Leaders Influence People in Different Ways Because of…</a:t>
            </a:r>
          </a:p>
          <a:p>
            <a:pPr marL="457200" indent="-457200">
              <a:buFontTx/>
              <a:buNone/>
            </a:pPr>
            <a:endParaRPr lang="en-US" sz="2000" b="1" smtClean="0">
              <a:solidFill>
                <a:schemeClr val="bg1"/>
              </a:solidFill>
            </a:endParaRPr>
          </a:p>
          <a:p>
            <a:pPr marL="457200" indent="-457200">
              <a:buFontTx/>
              <a:buAutoNum type="arabicPeriod"/>
            </a:pPr>
            <a:r>
              <a:rPr lang="en-US" sz="2000" b="1" smtClean="0">
                <a:solidFill>
                  <a:srgbClr val="FFFFCC"/>
                </a:solidFill>
              </a:rPr>
              <a:t>Personality</a:t>
            </a:r>
          </a:p>
          <a:p>
            <a:pPr marL="457200" indent="-457200">
              <a:buFontTx/>
              <a:buAutoNum type="arabicPeriod"/>
            </a:pPr>
            <a:r>
              <a:rPr lang="en-US" sz="2000" b="1" smtClean="0">
                <a:solidFill>
                  <a:srgbClr val="FFFFCC"/>
                </a:solidFill>
              </a:rPr>
              <a:t>Organization</a:t>
            </a:r>
          </a:p>
          <a:p>
            <a:pPr marL="457200" indent="-457200">
              <a:buFontTx/>
              <a:buAutoNum type="arabicPeriod"/>
            </a:pPr>
            <a:r>
              <a:rPr lang="en-US" sz="2000" b="1" smtClean="0">
                <a:solidFill>
                  <a:srgbClr val="FFFFCC"/>
                </a:solidFill>
              </a:rPr>
              <a:t>Culture</a:t>
            </a:r>
          </a:p>
          <a:p>
            <a:pPr marL="457200" indent="-457200">
              <a:buFontTx/>
              <a:buAutoNum type="arabicPeriod"/>
            </a:pPr>
            <a:r>
              <a:rPr lang="en-US" sz="2000" b="1" smtClean="0">
                <a:solidFill>
                  <a:srgbClr val="FFFFCC"/>
                </a:solidFill>
              </a:rPr>
              <a:t>Timing</a:t>
            </a:r>
          </a:p>
          <a:p>
            <a:pPr marL="457200" indent="-457200">
              <a:buFontTx/>
              <a:buAutoNum type="arabicPeriod"/>
            </a:pPr>
            <a:r>
              <a:rPr lang="en-US" sz="2000" b="1" smtClean="0">
                <a:solidFill>
                  <a:srgbClr val="FFFFCC"/>
                </a:solidFill>
              </a:rPr>
              <a:t>Tradition</a:t>
            </a:r>
          </a:p>
          <a:p>
            <a:pPr marL="457200" indent="-457200">
              <a:buFontTx/>
              <a:buAutoNum type="arabicPeriod"/>
            </a:pPr>
            <a:r>
              <a:rPr lang="en-US" sz="2000" b="1" smtClean="0">
                <a:solidFill>
                  <a:srgbClr val="FFFFCC"/>
                </a:solidFill>
              </a:rPr>
              <a:t>The Issue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3153095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4">
                                            <p:txEl>
                                              <p:pRg st="2" end="2"/>
                                            </p:txEl>
                                          </p:spTgt>
                                        </p:tgtEl>
                                        <p:attrNameLst>
                                          <p:attrName>style.visibility</p:attrName>
                                        </p:attrNameLst>
                                      </p:cBhvr>
                                      <p:to>
                                        <p:strVal val="visible"/>
                                      </p:to>
                                    </p:set>
                                    <p:anim calcmode="lin" valueType="num">
                                      <p:cBhvr additive="base">
                                        <p:cTn id="13" dur="500" fill="hold"/>
                                        <p:tgtEl>
                                          <p:spTgt spid="6144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4">
                                            <p:txEl>
                                              <p:pRg st="3" end="3"/>
                                            </p:txEl>
                                          </p:spTgt>
                                        </p:tgtEl>
                                        <p:attrNameLst>
                                          <p:attrName>style.visibility</p:attrName>
                                        </p:attrNameLst>
                                      </p:cBhvr>
                                      <p:to>
                                        <p:strVal val="visible"/>
                                      </p:to>
                                    </p:set>
                                    <p:anim calcmode="lin" valueType="num">
                                      <p:cBhvr additive="base">
                                        <p:cTn id="19" dur="500" fill="hold"/>
                                        <p:tgtEl>
                                          <p:spTgt spid="6144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4">
                                            <p:txEl>
                                              <p:pRg st="4" end="4"/>
                                            </p:txEl>
                                          </p:spTgt>
                                        </p:tgtEl>
                                        <p:attrNameLst>
                                          <p:attrName>style.visibility</p:attrName>
                                        </p:attrNameLst>
                                      </p:cBhvr>
                                      <p:to>
                                        <p:strVal val="visible"/>
                                      </p:to>
                                    </p:set>
                                    <p:anim calcmode="lin" valueType="num">
                                      <p:cBhvr additive="base">
                                        <p:cTn id="25" dur="500" fill="hold"/>
                                        <p:tgtEl>
                                          <p:spTgt spid="6144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4">
                                            <p:txEl>
                                              <p:pRg st="5" end="5"/>
                                            </p:txEl>
                                          </p:spTgt>
                                        </p:tgtEl>
                                        <p:attrNameLst>
                                          <p:attrName>style.visibility</p:attrName>
                                        </p:attrNameLst>
                                      </p:cBhvr>
                                      <p:to>
                                        <p:strVal val="visible"/>
                                      </p:to>
                                    </p:set>
                                    <p:anim calcmode="lin" valueType="num">
                                      <p:cBhvr additive="base">
                                        <p:cTn id="31" dur="500" fill="hold"/>
                                        <p:tgtEl>
                                          <p:spTgt spid="6144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44">
                                            <p:txEl>
                                              <p:pRg st="6" end="6"/>
                                            </p:txEl>
                                          </p:spTgt>
                                        </p:tgtEl>
                                        <p:attrNameLst>
                                          <p:attrName>style.visibility</p:attrName>
                                        </p:attrNameLst>
                                      </p:cBhvr>
                                      <p:to>
                                        <p:strVal val="visible"/>
                                      </p:to>
                                    </p:set>
                                    <p:anim calcmode="lin" valueType="num">
                                      <p:cBhvr additive="base">
                                        <p:cTn id="37" dur="500" fill="hold"/>
                                        <p:tgtEl>
                                          <p:spTgt spid="6144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4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44">
                                            <p:txEl>
                                              <p:pRg st="7" end="7"/>
                                            </p:txEl>
                                          </p:spTgt>
                                        </p:tgtEl>
                                        <p:attrNameLst>
                                          <p:attrName>style.visibility</p:attrName>
                                        </p:attrNameLst>
                                      </p:cBhvr>
                                      <p:to>
                                        <p:strVal val="visible"/>
                                      </p:to>
                                    </p:set>
                                    <p:anim calcmode="lin" valueType="num">
                                      <p:cBhvr additive="base">
                                        <p:cTn id="43" dur="500" fill="hold"/>
                                        <p:tgtEl>
                                          <p:spTgt spid="6144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4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27651"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Leadership Style Statements:</a:t>
            </a:r>
          </a:p>
          <a:p>
            <a:pPr>
              <a:buFontTx/>
              <a:buAutoNum type="alphaLcPeriod"/>
            </a:pPr>
            <a:endParaRPr lang="en-US" sz="2000" smtClean="0">
              <a:solidFill>
                <a:schemeClr val="bg1"/>
              </a:solidFill>
            </a:endParaRPr>
          </a:p>
          <a:p>
            <a:pPr>
              <a:buFontTx/>
              <a:buAutoNum type="alphaLcPeriod"/>
            </a:pPr>
            <a:r>
              <a:rPr lang="en-US" sz="2000" smtClean="0">
                <a:solidFill>
                  <a:schemeClr val="bg1"/>
                </a:solidFill>
              </a:rPr>
              <a:t>There is not just one right way to _____.</a:t>
            </a:r>
          </a:p>
          <a:p>
            <a:pPr>
              <a:buFontTx/>
              <a:buAutoNum type="alphaLcPeriod"/>
            </a:pPr>
            <a:endParaRPr lang="en-US" sz="2000" smtClean="0">
              <a:solidFill>
                <a:schemeClr val="bg1"/>
              </a:solidFill>
            </a:endParaRPr>
          </a:p>
          <a:p>
            <a:pPr>
              <a:buFontTx/>
              <a:buAutoNum type="alphaLcPeriod"/>
            </a:pPr>
            <a:r>
              <a:rPr lang="en-US" sz="2000" smtClean="0">
                <a:solidFill>
                  <a:schemeClr val="bg1"/>
                </a:solidFill>
              </a:rPr>
              <a:t>Great leaders will change styles, but not ________.</a:t>
            </a:r>
          </a:p>
          <a:p>
            <a:pPr>
              <a:buFontTx/>
              <a:buAutoNum type="alphaLcPeriod"/>
            </a:pPr>
            <a:endParaRPr lang="en-US" sz="2000" smtClean="0">
              <a:solidFill>
                <a:schemeClr val="bg1"/>
              </a:solidFill>
            </a:endParaRPr>
          </a:p>
          <a:p>
            <a:pPr>
              <a:buFontTx/>
              <a:buAutoNum type="alphaLcPeriod"/>
            </a:pPr>
            <a:r>
              <a:rPr lang="en-US" sz="2000" smtClean="0">
                <a:solidFill>
                  <a:schemeClr val="bg1"/>
                </a:solidFill>
              </a:rPr>
              <a:t>Lasting leaders determine their style by observing their ______.</a:t>
            </a:r>
          </a:p>
        </p:txBody>
      </p:sp>
      <p:sp>
        <p:nvSpPr>
          <p:cNvPr id="4" name="TextBox 3"/>
          <p:cNvSpPr txBox="1">
            <a:spLocks noChangeArrowheads="1"/>
          </p:cNvSpPr>
          <p:nvPr/>
        </p:nvSpPr>
        <p:spPr bwMode="auto">
          <a:xfrm>
            <a:off x="4953000" y="28194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lead</a:t>
            </a:r>
          </a:p>
        </p:txBody>
      </p:sp>
      <p:sp>
        <p:nvSpPr>
          <p:cNvPr id="5" name="TextBox 4"/>
          <p:cNvSpPr txBox="1">
            <a:spLocks noChangeArrowheads="1"/>
          </p:cNvSpPr>
          <p:nvPr/>
        </p:nvSpPr>
        <p:spPr bwMode="auto">
          <a:xfrm>
            <a:off x="5638800" y="35814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principles</a:t>
            </a:r>
          </a:p>
        </p:txBody>
      </p:sp>
      <p:sp>
        <p:nvSpPr>
          <p:cNvPr id="6" name="TextBox 5"/>
          <p:cNvSpPr txBox="1">
            <a:spLocks noChangeArrowheads="1"/>
          </p:cNvSpPr>
          <p:nvPr/>
        </p:nvSpPr>
        <p:spPr bwMode="auto">
          <a:xfrm>
            <a:off x="7239000" y="42672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people</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144157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61444"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Discussion: </a:t>
            </a:r>
            <a:r>
              <a:rPr lang="en-US" sz="2000" smtClean="0">
                <a:solidFill>
                  <a:schemeClr val="bg1"/>
                </a:solidFill>
              </a:rPr>
              <a:t>Which is correct? Effective leadership is taking people from where they are to where…</a:t>
            </a:r>
          </a:p>
          <a:p>
            <a:r>
              <a:rPr lang="en-US" sz="2000" smtClean="0">
                <a:solidFill>
                  <a:schemeClr val="bg1"/>
                </a:solidFill>
              </a:rPr>
              <a:t> You want them to be</a:t>
            </a:r>
          </a:p>
          <a:p>
            <a:r>
              <a:rPr lang="en-US" sz="2000" smtClean="0">
                <a:solidFill>
                  <a:schemeClr val="bg1"/>
                </a:solidFill>
              </a:rPr>
              <a:t> They want to be</a:t>
            </a:r>
          </a:p>
          <a:p>
            <a:r>
              <a:rPr lang="en-US" sz="2000" smtClean="0">
                <a:solidFill>
                  <a:schemeClr val="bg1"/>
                </a:solidFill>
              </a:rPr>
              <a:t> They need to be</a:t>
            </a:r>
          </a:p>
          <a:p>
            <a:endParaRPr lang="en-US" sz="2000" i="1" smtClean="0">
              <a:solidFill>
                <a:schemeClr val="bg1"/>
              </a:solidFill>
            </a:endParaRPr>
          </a:p>
          <a:p>
            <a:r>
              <a:rPr lang="en-US" sz="2000" i="1" smtClean="0">
                <a:solidFill>
                  <a:schemeClr val="bg1"/>
                </a:solidFill>
              </a:rPr>
              <a:t>“True leadership must be for the benefit of the followers, not the enrichment of the leaders.” </a:t>
            </a:r>
            <a:r>
              <a:rPr lang="en-US" sz="2000" smtClean="0">
                <a:solidFill>
                  <a:schemeClr val="bg1"/>
                </a:solidFill>
              </a:rPr>
              <a:t>(Robert Townsend)</a:t>
            </a:r>
          </a:p>
          <a:p>
            <a:r>
              <a:rPr lang="en-US" sz="2000" i="1" smtClean="0">
                <a:solidFill>
                  <a:schemeClr val="bg1"/>
                </a:solidFill>
              </a:rPr>
              <a:t>“A leader takes people where they want to go. A great leader takes people where they don't necessarily want to go, but ought to be.” (Rosalyn Carter)</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79640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44">
                                            <p:txEl>
                                              <p:pRg st="1" end="1"/>
                                            </p:txEl>
                                          </p:spTgt>
                                        </p:tgtEl>
                                        <p:attrNameLst>
                                          <p:attrName>style.visibility</p:attrName>
                                        </p:attrNameLst>
                                      </p:cBhvr>
                                      <p:to>
                                        <p:strVal val="visible"/>
                                      </p:to>
                                    </p:set>
                                    <p:anim calcmode="lin" valueType="num">
                                      <p:cBhvr additive="base">
                                        <p:cTn id="11" dur="500" fill="hold"/>
                                        <p:tgtEl>
                                          <p:spTgt spid="6144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44">
                                            <p:txEl>
                                              <p:pRg st="2" end="2"/>
                                            </p:txEl>
                                          </p:spTgt>
                                        </p:tgtEl>
                                        <p:attrNameLst>
                                          <p:attrName>style.visibility</p:attrName>
                                        </p:attrNameLst>
                                      </p:cBhvr>
                                      <p:to>
                                        <p:strVal val="visible"/>
                                      </p:to>
                                    </p:set>
                                    <p:anim calcmode="lin" valueType="num">
                                      <p:cBhvr additive="base">
                                        <p:cTn id="15" dur="500" fill="hold"/>
                                        <p:tgtEl>
                                          <p:spTgt spid="6144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4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1444">
                                            <p:txEl>
                                              <p:pRg st="3" end="3"/>
                                            </p:txEl>
                                          </p:spTgt>
                                        </p:tgtEl>
                                        <p:attrNameLst>
                                          <p:attrName>style.visibility</p:attrName>
                                        </p:attrNameLst>
                                      </p:cBhvr>
                                      <p:to>
                                        <p:strVal val="visible"/>
                                      </p:to>
                                    </p:set>
                                    <p:anim calcmode="lin" valueType="num">
                                      <p:cBhvr additive="base">
                                        <p:cTn id="19" dur="500" fill="hold"/>
                                        <p:tgtEl>
                                          <p:spTgt spid="6144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4">
                                            <p:txEl>
                                              <p:pRg st="5" end="5"/>
                                            </p:txEl>
                                          </p:spTgt>
                                        </p:tgtEl>
                                        <p:attrNameLst>
                                          <p:attrName>style.visibility</p:attrName>
                                        </p:attrNameLst>
                                      </p:cBhvr>
                                      <p:to>
                                        <p:strVal val="visible"/>
                                      </p:to>
                                    </p:set>
                                    <p:anim calcmode="lin" valueType="num">
                                      <p:cBhvr additive="base">
                                        <p:cTn id="25" dur="500" fill="hold"/>
                                        <p:tgtEl>
                                          <p:spTgt spid="6144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4">
                                            <p:txEl>
                                              <p:pRg st="6" end="6"/>
                                            </p:txEl>
                                          </p:spTgt>
                                        </p:tgtEl>
                                        <p:attrNameLst>
                                          <p:attrName>style.visibility</p:attrName>
                                        </p:attrNameLst>
                                      </p:cBhvr>
                                      <p:to>
                                        <p:strVal val="visible"/>
                                      </p:to>
                                    </p:set>
                                    <p:anim calcmode="lin" valueType="num">
                                      <p:cBhvr additive="base">
                                        <p:cTn id="31" dur="500" fill="hold"/>
                                        <p:tgtEl>
                                          <p:spTgt spid="6144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29699"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Five Different Styles of Leaders</a:t>
            </a:r>
          </a:p>
          <a:p>
            <a:pPr>
              <a:buFontTx/>
              <a:buNone/>
            </a:pPr>
            <a:endParaRPr lang="en-US" sz="2000" b="1" smtClean="0">
              <a:solidFill>
                <a:schemeClr val="bg1"/>
              </a:solidFill>
            </a:endParaRPr>
          </a:p>
          <a:p>
            <a:pPr>
              <a:buFontTx/>
              <a:buAutoNum type="arabicPeriod"/>
            </a:pPr>
            <a:r>
              <a:rPr lang="en-US" sz="2000" b="1" smtClean="0">
                <a:solidFill>
                  <a:schemeClr val="bg1"/>
                </a:solidFill>
              </a:rPr>
              <a:t>Dominating Style</a:t>
            </a:r>
          </a:p>
          <a:p>
            <a:r>
              <a:rPr lang="en-US" sz="2000" smtClean="0">
                <a:solidFill>
                  <a:schemeClr val="bg1"/>
                </a:solidFill>
              </a:rPr>
              <a:t>This style can be overpowering and must be combined with love. </a:t>
            </a:r>
          </a:p>
          <a:p>
            <a:r>
              <a:rPr lang="en-US" sz="2000" smtClean="0">
                <a:solidFill>
                  <a:schemeClr val="bg1"/>
                </a:solidFill>
              </a:rPr>
              <a:t>This style of leader gets others to do things simply because they want it done. </a:t>
            </a:r>
          </a:p>
          <a:p>
            <a:r>
              <a:rPr lang="en-US" sz="2000" smtClean="0">
                <a:solidFill>
                  <a:schemeClr val="bg1"/>
                </a:solidFill>
              </a:rPr>
              <a:t>The leader is strong and sometimes forceful. </a:t>
            </a:r>
          </a:p>
          <a:p>
            <a:r>
              <a:rPr lang="en-US" sz="2000" smtClean="0">
                <a:solidFill>
                  <a:schemeClr val="bg1"/>
                </a:solidFill>
              </a:rPr>
              <a:t>They are often known as “the boss.”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065300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0723" name="Content Placeholder 8"/>
          <p:cNvSpPr>
            <a:spLocks noGrp="1"/>
          </p:cNvSpPr>
          <p:nvPr>
            <p:ph idx="1"/>
          </p:nvPr>
        </p:nvSpPr>
        <p:spPr>
          <a:xfrm>
            <a:off x="685800" y="2133600"/>
            <a:ext cx="7772400" cy="3962400"/>
          </a:xfrm>
        </p:spPr>
        <p:txBody>
          <a:bodyPr/>
          <a:lstStyle/>
          <a:p>
            <a:pPr algn="ctr">
              <a:buFontTx/>
              <a:buNone/>
            </a:pPr>
            <a:r>
              <a:rPr lang="en-US" sz="2400" b="1" smtClean="0">
                <a:solidFill>
                  <a:schemeClr val="bg1"/>
                </a:solidFill>
              </a:rPr>
              <a:t>Characteristics of Dominators</a:t>
            </a:r>
          </a:p>
          <a:p>
            <a:pPr algn="ctr">
              <a:buFontTx/>
              <a:buNone/>
            </a:pPr>
            <a:endParaRPr lang="en-US" sz="2400" b="1" smtClean="0">
              <a:solidFill>
                <a:schemeClr val="bg1"/>
              </a:solidFill>
            </a:endParaRPr>
          </a:p>
          <a:p>
            <a:r>
              <a:rPr lang="en-US" sz="2000" smtClean="0">
                <a:solidFill>
                  <a:schemeClr val="bg1"/>
                </a:solidFill>
              </a:rPr>
              <a:t>a. Intimidating 		d. Controlling of others</a:t>
            </a:r>
          </a:p>
          <a:p>
            <a:endParaRPr lang="en-US" sz="2000" smtClean="0">
              <a:solidFill>
                <a:schemeClr val="bg1"/>
              </a:solidFill>
            </a:endParaRPr>
          </a:p>
          <a:p>
            <a:r>
              <a:rPr lang="en-US" sz="2000" smtClean="0">
                <a:solidFill>
                  <a:schemeClr val="bg1"/>
                </a:solidFill>
              </a:rPr>
              <a:t>b. One-way communication 	e. Strong will and personality</a:t>
            </a:r>
          </a:p>
          <a:p>
            <a:endParaRPr lang="en-US" sz="2000" smtClean="0">
              <a:solidFill>
                <a:schemeClr val="bg1"/>
              </a:solidFill>
            </a:endParaRPr>
          </a:p>
          <a:p>
            <a:r>
              <a:rPr lang="en-US" sz="2000" smtClean="0">
                <a:solidFill>
                  <a:schemeClr val="bg1"/>
                </a:solidFill>
              </a:rPr>
              <a:t>c. Require blind obedience 	f. Negative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874941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r>
              <a:rPr lang="en-US" sz="3600" smtClean="0">
                <a:solidFill>
                  <a:srgbClr val="FFFFCC"/>
                </a:solidFill>
              </a:rPr>
              <a:t>I Like Your Style</a:t>
            </a:r>
            <a:r>
              <a:rPr lang="en-US" smtClean="0">
                <a:solidFill>
                  <a:srgbClr val="FFFFCC"/>
                </a:solidFill>
              </a:rPr>
              <a:t/>
            </a:r>
            <a:br>
              <a:rPr lang="en-US" smtClean="0">
                <a:solidFill>
                  <a:srgbClr val="FFFFCC"/>
                </a:solidFill>
              </a:rPr>
            </a:br>
            <a:r>
              <a:rPr lang="en-US" sz="2000" smtClean="0">
                <a:solidFill>
                  <a:srgbClr val="FFFFCC"/>
                </a:solidFill>
              </a:rPr>
              <a:t>Choosing Your Leadership Style</a:t>
            </a:r>
            <a:endParaRPr lang="en-US" sz="3600" smtClean="0">
              <a:solidFill>
                <a:srgbClr val="FFFFCC"/>
              </a:solidFill>
            </a:endParaRPr>
          </a:p>
        </p:txBody>
      </p:sp>
      <p:sp>
        <p:nvSpPr>
          <p:cNvPr id="31747"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An On-going Dominating Style will Cause:</a:t>
            </a:r>
          </a:p>
          <a:p>
            <a:pPr>
              <a:buFontTx/>
              <a:buNone/>
            </a:pPr>
            <a:endParaRPr lang="en-US" sz="2000" b="1" smtClean="0">
              <a:solidFill>
                <a:schemeClr val="bg1"/>
              </a:solidFill>
            </a:endParaRPr>
          </a:p>
          <a:p>
            <a:r>
              <a:rPr lang="en-US" sz="2000" smtClean="0">
                <a:solidFill>
                  <a:schemeClr val="bg1"/>
                </a:solidFill>
              </a:rPr>
              <a:t> Resentment from followers</a:t>
            </a:r>
          </a:p>
          <a:p>
            <a:endParaRPr lang="en-US" sz="2000" smtClean="0">
              <a:solidFill>
                <a:schemeClr val="bg1"/>
              </a:solidFill>
            </a:endParaRPr>
          </a:p>
          <a:p>
            <a:r>
              <a:rPr lang="en-US" sz="2000" smtClean="0">
                <a:solidFill>
                  <a:schemeClr val="bg1"/>
                </a:solidFill>
              </a:rPr>
              <a:t> High turnover; people will leave the organization</a:t>
            </a:r>
          </a:p>
          <a:p>
            <a:endParaRPr lang="en-US" sz="2000" smtClean="0">
              <a:solidFill>
                <a:schemeClr val="bg1"/>
              </a:solidFill>
            </a:endParaRPr>
          </a:p>
          <a:p>
            <a:r>
              <a:rPr lang="en-US" sz="2000" smtClean="0">
                <a:solidFill>
                  <a:schemeClr val="bg1"/>
                </a:solidFill>
              </a:rPr>
              <a:t> Fearful climate and average production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T201.04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7856848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1356</Words>
  <Application>Microsoft Office PowerPoint</Application>
  <PresentationFormat>On-screen Show (4:3)</PresentationFormat>
  <Paragraphs>273</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I Like Your Style Choosing Your Leadership Style  by EQUIP Ministries founded by John Maxwell </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I Like Your Style Choosing Your Leadership Style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26</cp:revision>
  <dcterms:created xsi:type="dcterms:W3CDTF">2011-10-20T15:18:26Z</dcterms:created>
  <dcterms:modified xsi:type="dcterms:W3CDTF">2012-01-26T21:50:03Z</dcterms:modified>
</cp:coreProperties>
</file>