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9"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20" r:id="rId24"/>
    <p:sldId id="321" r:id="rId25"/>
    <p:sldId id="322" r:id="rId26"/>
    <p:sldId id="323" r:id="rId27"/>
    <p:sldId id="324" r:id="rId28"/>
    <p:sldId id="325" r:id="rId29"/>
    <p:sldId id="326" r:id="rId30"/>
    <p:sldId id="298" r:id="rId31"/>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18"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0F5854-FCE4-4675-A222-DFF3718A6AB8}"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4669C6-B9B2-4C89-B895-8CA2810A4C37}" type="slidenum">
              <a:rPr lang="en-US" smtClean="0"/>
              <a:pPr/>
              <a:t>‹#›</a:t>
            </a:fld>
            <a:endParaRPr lang="en-US"/>
          </a:p>
        </p:txBody>
      </p:sp>
    </p:spTree>
    <p:extLst>
      <p:ext uri="{BB962C8B-B14F-4D97-AF65-F5344CB8AC3E}">
        <p14:creationId xmlns:p14="http://schemas.microsoft.com/office/powerpoint/2010/main" val="92193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03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itchFamily="34" charset="0"/>
                <a:ea typeface="MS PGothic" pitchFamily="34" charset="-128"/>
              </a:defRPr>
            </a:lvl1pPr>
            <a:lvl2pPr marL="742950" indent="-285750">
              <a:defRPr sz="2400">
                <a:solidFill>
                  <a:schemeClr val="tx1"/>
                </a:solidFill>
                <a:latin typeface="Arial" pitchFamily="34" charset="0"/>
                <a:ea typeface="MS PGothic" pitchFamily="34" charset="-128"/>
              </a:defRPr>
            </a:lvl2pPr>
            <a:lvl3pPr marL="1143000" indent="-228600">
              <a:defRPr sz="2400">
                <a:solidFill>
                  <a:schemeClr val="tx1"/>
                </a:solidFill>
                <a:latin typeface="Arial" pitchFamily="34" charset="0"/>
                <a:ea typeface="MS PGothic" pitchFamily="34" charset="-128"/>
              </a:defRPr>
            </a:lvl3pPr>
            <a:lvl4pPr marL="1600200" indent="-228600">
              <a:defRPr sz="2400">
                <a:solidFill>
                  <a:schemeClr val="tx1"/>
                </a:solidFill>
                <a:latin typeface="Arial" pitchFamily="34" charset="0"/>
                <a:ea typeface="MS PGothic" pitchFamily="34" charset="-128"/>
              </a:defRPr>
            </a:lvl4pPr>
            <a:lvl5pPr marL="2057400" indent="-228600">
              <a:defRPr sz="2400">
                <a:solidFill>
                  <a:schemeClr val="tx1"/>
                </a:solidFill>
                <a:latin typeface="Arial"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MS PGothic" pitchFamily="34" charset="-128"/>
              </a:defRPr>
            </a:lvl9pPr>
          </a:lstStyle>
          <a:p>
            <a:fld id="{FCEFC1F2-5DC0-4BBB-B3C4-2845AE2E65B6}" type="slidenum">
              <a:rPr lang="en-US" sz="1200">
                <a:solidFill>
                  <a:prstClr val="black"/>
                </a:solidFill>
              </a:rPr>
              <a:pPr/>
              <a:t>1</a:t>
            </a:fld>
            <a:endParaRPr lang="en-US" sz="120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9860" name="Slide Number Placeholder 3"/>
          <p:cNvSpPr>
            <a:spLocks noGrp="1"/>
          </p:cNvSpPr>
          <p:nvPr>
            <p:ph type="sldNum" sz="quarter" idx="5"/>
          </p:nvPr>
        </p:nvSpPr>
        <p:spPr>
          <a:noFill/>
        </p:spPr>
        <p:txBody>
          <a:bodyPr/>
          <a:lstStyle/>
          <a:p>
            <a:fld id="{70BEBDA0-B16E-433C-97FD-B2FEBAC86F02}" type="slidenum">
              <a:rPr lang="en-US" smtClean="0">
                <a:latin typeface="Arial" charset="0"/>
              </a:rPr>
              <a:pPr/>
              <a:t>10</a:t>
            </a:fld>
            <a:endParaRPr lang="en-US"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0884" name="Slide Number Placeholder 3"/>
          <p:cNvSpPr>
            <a:spLocks noGrp="1"/>
          </p:cNvSpPr>
          <p:nvPr>
            <p:ph type="sldNum" sz="quarter" idx="5"/>
          </p:nvPr>
        </p:nvSpPr>
        <p:spPr>
          <a:noFill/>
        </p:spPr>
        <p:txBody>
          <a:bodyPr/>
          <a:lstStyle/>
          <a:p>
            <a:fld id="{1F1AC68F-AA14-4490-915A-83769E6253C3}" type="slidenum">
              <a:rPr lang="en-US" smtClean="0">
                <a:latin typeface="Arial" charset="0"/>
              </a:rPr>
              <a:pPr/>
              <a:t>11</a:t>
            </a:fld>
            <a:endParaRPr lang="en-US"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1908" name="Slide Number Placeholder 3"/>
          <p:cNvSpPr>
            <a:spLocks noGrp="1"/>
          </p:cNvSpPr>
          <p:nvPr>
            <p:ph type="sldNum" sz="quarter" idx="5"/>
          </p:nvPr>
        </p:nvSpPr>
        <p:spPr>
          <a:noFill/>
        </p:spPr>
        <p:txBody>
          <a:bodyPr/>
          <a:lstStyle/>
          <a:p>
            <a:fld id="{1CA20F84-8A55-430D-B844-2631B31BED8F}" type="slidenum">
              <a:rPr lang="en-US" smtClean="0">
                <a:latin typeface="Arial" charset="0"/>
              </a:rPr>
              <a:pPr/>
              <a:t>12</a:t>
            </a:fld>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2932" name="Slide Number Placeholder 3"/>
          <p:cNvSpPr>
            <a:spLocks noGrp="1"/>
          </p:cNvSpPr>
          <p:nvPr>
            <p:ph type="sldNum" sz="quarter" idx="5"/>
          </p:nvPr>
        </p:nvSpPr>
        <p:spPr>
          <a:noFill/>
        </p:spPr>
        <p:txBody>
          <a:bodyPr/>
          <a:lstStyle/>
          <a:p>
            <a:fld id="{3A0D7E71-E34D-42FA-AB9B-443C39799F31}" type="slidenum">
              <a:rPr lang="en-US" smtClean="0">
                <a:latin typeface="Arial" charset="0"/>
              </a:rPr>
              <a:pPr/>
              <a:t>13</a:t>
            </a:fld>
            <a:endParaRPr lang="en-US"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3956" name="Slide Number Placeholder 3"/>
          <p:cNvSpPr>
            <a:spLocks noGrp="1"/>
          </p:cNvSpPr>
          <p:nvPr>
            <p:ph type="sldNum" sz="quarter" idx="5"/>
          </p:nvPr>
        </p:nvSpPr>
        <p:spPr>
          <a:noFill/>
        </p:spPr>
        <p:txBody>
          <a:bodyPr/>
          <a:lstStyle/>
          <a:p>
            <a:fld id="{C0793B62-101D-4626-BC67-274F856F509B}" type="slidenum">
              <a:rPr lang="en-US" smtClean="0">
                <a:latin typeface="Arial" charset="0"/>
              </a:rPr>
              <a:pPr/>
              <a:t>14</a:t>
            </a:fld>
            <a:endParaRPr lang="en-US"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4980" name="Slide Number Placeholder 3"/>
          <p:cNvSpPr>
            <a:spLocks noGrp="1"/>
          </p:cNvSpPr>
          <p:nvPr>
            <p:ph type="sldNum" sz="quarter" idx="5"/>
          </p:nvPr>
        </p:nvSpPr>
        <p:spPr>
          <a:noFill/>
        </p:spPr>
        <p:txBody>
          <a:bodyPr/>
          <a:lstStyle/>
          <a:p>
            <a:fld id="{7E260A70-37C6-47E2-864D-FE5F51F13055}" type="slidenum">
              <a:rPr lang="en-US" smtClean="0">
                <a:latin typeface="Arial" charset="0"/>
              </a:rPr>
              <a:pPr/>
              <a:t>15</a:t>
            </a:fld>
            <a:endParaRPr lang="en-US"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6004" name="Slide Number Placeholder 3"/>
          <p:cNvSpPr>
            <a:spLocks noGrp="1"/>
          </p:cNvSpPr>
          <p:nvPr>
            <p:ph type="sldNum" sz="quarter" idx="5"/>
          </p:nvPr>
        </p:nvSpPr>
        <p:spPr>
          <a:noFill/>
        </p:spPr>
        <p:txBody>
          <a:bodyPr/>
          <a:lstStyle/>
          <a:p>
            <a:fld id="{08BE5E97-70A5-44B9-B768-BB5B95078301}" type="slidenum">
              <a:rPr lang="en-US" smtClean="0">
                <a:latin typeface="Arial" charset="0"/>
              </a:rPr>
              <a:pPr/>
              <a:t>16</a:t>
            </a:fld>
            <a:endParaRPr lang="en-US"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7028" name="Slide Number Placeholder 3"/>
          <p:cNvSpPr>
            <a:spLocks noGrp="1"/>
          </p:cNvSpPr>
          <p:nvPr>
            <p:ph type="sldNum" sz="quarter" idx="5"/>
          </p:nvPr>
        </p:nvSpPr>
        <p:spPr>
          <a:noFill/>
        </p:spPr>
        <p:txBody>
          <a:bodyPr/>
          <a:lstStyle/>
          <a:p>
            <a:fld id="{707B1D35-3D99-4C87-96E5-F54C16FB6E8A}" type="slidenum">
              <a:rPr lang="en-US" smtClean="0">
                <a:latin typeface="Arial" charset="0"/>
              </a:rPr>
              <a:pPr/>
              <a:t>17</a:t>
            </a:fld>
            <a:endParaRPr lang="en-US" smtClean="0">
              <a:latin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8052" name="Slide Number Placeholder 3"/>
          <p:cNvSpPr>
            <a:spLocks noGrp="1"/>
          </p:cNvSpPr>
          <p:nvPr>
            <p:ph type="sldNum" sz="quarter" idx="5"/>
          </p:nvPr>
        </p:nvSpPr>
        <p:spPr>
          <a:noFill/>
        </p:spPr>
        <p:txBody>
          <a:bodyPr/>
          <a:lstStyle/>
          <a:p>
            <a:fld id="{C7715575-5CCD-4FD5-A7C2-2CCDCEEA1628}" type="slidenum">
              <a:rPr lang="en-US" smtClean="0">
                <a:latin typeface="Arial" charset="0"/>
              </a:rPr>
              <a:pPr/>
              <a:t>18</a:t>
            </a:fld>
            <a:endParaRPr lang="en-US"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59076" name="Slide Number Placeholder 3"/>
          <p:cNvSpPr>
            <a:spLocks noGrp="1"/>
          </p:cNvSpPr>
          <p:nvPr>
            <p:ph type="sldNum" sz="quarter" idx="5"/>
          </p:nvPr>
        </p:nvSpPr>
        <p:spPr>
          <a:noFill/>
        </p:spPr>
        <p:txBody>
          <a:bodyPr/>
          <a:lstStyle/>
          <a:p>
            <a:fld id="{1DA51A6D-F736-4CB6-8E49-69E43E972C51}" type="slidenum">
              <a:rPr lang="en-US" smtClean="0">
                <a:latin typeface="Arial" charset="0"/>
              </a:rPr>
              <a:pPr/>
              <a:t>19</a:t>
            </a:fld>
            <a:endParaRPr 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1668" name="Slide Number Placeholder 3"/>
          <p:cNvSpPr>
            <a:spLocks noGrp="1"/>
          </p:cNvSpPr>
          <p:nvPr>
            <p:ph type="sldNum" sz="quarter" idx="5"/>
          </p:nvPr>
        </p:nvSpPr>
        <p:spPr>
          <a:noFill/>
        </p:spPr>
        <p:txBody>
          <a:bodyPr/>
          <a:lstStyle/>
          <a:p>
            <a:fld id="{79EE036C-FCA8-4360-8F05-25D351171C4E}" type="slidenum">
              <a:rPr lang="en-US" smtClean="0">
                <a:latin typeface="Arial" charset="0"/>
              </a:rPr>
              <a:pPr/>
              <a:t>2</a:t>
            </a:fld>
            <a:endParaRPr lang="en-US" smtClean="0">
              <a:latin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0100" name="Slide Number Placeholder 3"/>
          <p:cNvSpPr>
            <a:spLocks noGrp="1"/>
          </p:cNvSpPr>
          <p:nvPr>
            <p:ph type="sldNum" sz="quarter" idx="5"/>
          </p:nvPr>
        </p:nvSpPr>
        <p:spPr>
          <a:noFill/>
        </p:spPr>
        <p:txBody>
          <a:bodyPr/>
          <a:lstStyle/>
          <a:p>
            <a:fld id="{56FE2EB0-3645-4736-90D4-6A16912B084F}" type="slidenum">
              <a:rPr lang="en-US" smtClean="0">
                <a:latin typeface="Arial" charset="0"/>
              </a:rPr>
              <a:pPr/>
              <a:t>20</a:t>
            </a:fld>
            <a:endParaRPr lang="en-US"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1124" name="Slide Number Placeholder 3"/>
          <p:cNvSpPr>
            <a:spLocks noGrp="1"/>
          </p:cNvSpPr>
          <p:nvPr>
            <p:ph type="sldNum" sz="quarter" idx="5"/>
          </p:nvPr>
        </p:nvSpPr>
        <p:spPr>
          <a:noFill/>
        </p:spPr>
        <p:txBody>
          <a:bodyPr/>
          <a:lstStyle/>
          <a:p>
            <a:fld id="{7D3BEC8A-1AE4-46BF-B5C4-0F0EFB88A8D4}" type="slidenum">
              <a:rPr lang="en-US" smtClean="0">
                <a:latin typeface="Arial" charset="0"/>
              </a:rPr>
              <a:pPr/>
              <a:t>21</a:t>
            </a:fld>
            <a:endParaRPr lang="en-US"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2148" name="Slide Number Placeholder 3"/>
          <p:cNvSpPr>
            <a:spLocks noGrp="1"/>
          </p:cNvSpPr>
          <p:nvPr>
            <p:ph type="sldNum" sz="quarter" idx="5"/>
          </p:nvPr>
        </p:nvSpPr>
        <p:spPr>
          <a:noFill/>
        </p:spPr>
        <p:txBody>
          <a:bodyPr/>
          <a:lstStyle/>
          <a:p>
            <a:fld id="{96D91B75-4F9E-44D7-85A9-34CBCC3B6761}" type="slidenum">
              <a:rPr lang="en-US" smtClean="0">
                <a:latin typeface="Arial" charset="0"/>
              </a:rPr>
              <a:pPr/>
              <a:t>22</a:t>
            </a:fld>
            <a:endParaRPr lang="en-US"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3172" name="Slide Number Placeholder 3"/>
          <p:cNvSpPr>
            <a:spLocks noGrp="1"/>
          </p:cNvSpPr>
          <p:nvPr>
            <p:ph type="sldNum" sz="quarter" idx="5"/>
          </p:nvPr>
        </p:nvSpPr>
        <p:spPr>
          <a:noFill/>
        </p:spPr>
        <p:txBody>
          <a:bodyPr/>
          <a:lstStyle/>
          <a:p>
            <a:fld id="{A059C84D-35E2-46FA-9783-980DBD400D5A}" type="slidenum">
              <a:rPr lang="en-US" smtClean="0">
                <a:latin typeface="Arial" charset="0"/>
              </a:rPr>
              <a:pPr/>
              <a:t>23</a:t>
            </a:fld>
            <a:endParaRPr lang="en-US"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4196" name="Slide Number Placeholder 3"/>
          <p:cNvSpPr>
            <a:spLocks noGrp="1"/>
          </p:cNvSpPr>
          <p:nvPr>
            <p:ph type="sldNum" sz="quarter" idx="5"/>
          </p:nvPr>
        </p:nvSpPr>
        <p:spPr>
          <a:noFill/>
        </p:spPr>
        <p:txBody>
          <a:bodyPr/>
          <a:lstStyle/>
          <a:p>
            <a:fld id="{77D20670-D74B-4FF5-8033-597041966F55}" type="slidenum">
              <a:rPr lang="en-US" smtClean="0">
                <a:latin typeface="Arial" charset="0"/>
              </a:rPr>
              <a:pPr/>
              <a:t>24</a:t>
            </a:fld>
            <a:endParaRPr lang="en-US"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5220" name="Slide Number Placeholder 3"/>
          <p:cNvSpPr>
            <a:spLocks noGrp="1"/>
          </p:cNvSpPr>
          <p:nvPr>
            <p:ph type="sldNum" sz="quarter" idx="5"/>
          </p:nvPr>
        </p:nvSpPr>
        <p:spPr>
          <a:noFill/>
        </p:spPr>
        <p:txBody>
          <a:bodyPr/>
          <a:lstStyle/>
          <a:p>
            <a:fld id="{7FA0C0E0-4308-4C75-B32F-082038690101}" type="slidenum">
              <a:rPr lang="en-US" smtClean="0">
                <a:latin typeface="Arial" charset="0"/>
              </a:rPr>
              <a:pPr/>
              <a:t>25</a:t>
            </a:fld>
            <a:endParaRPr lang="en-US" smtClean="0">
              <a:latin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6244" name="Slide Number Placeholder 3"/>
          <p:cNvSpPr>
            <a:spLocks noGrp="1"/>
          </p:cNvSpPr>
          <p:nvPr>
            <p:ph type="sldNum" sz="quarter" idx="5"/>
          </p:nvPr>
        </p:nvSpPr>
        <p:spPr>
          <a:noFill/>
        </p:spPr>
        <p:txBody>
          <a:bodyPr/>
          <a:lstStyle/>
          <a:p>
            <a:fld id="{1DB63D35-86EE-4070-919A-06D9436AE631}" type="slidenum">
              <a:rPr lang="en-US" smtClean="0">
                <a:latin typeface="Arial" charset="0"/>
              </a:rPr>
              <a:pPr/>
              <a:t>26</a:t>
            </a:fld>
            <a:endParaRPr lang="en-US" smtClean="0">
              <a:latin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7268" name="Slide Number Placeholder 3"/>
          <p:cNvSpPr>
            <a:spLocks noGrp="1"/>
          </p:cNvSpPr>
          <p:nvPr>
            <p:ph type="sldNum" sz="quarter" idx="5"/>
          </p:nvPr>
        </p:nvSpPr>
        <p:spPr>
          <a:noFill/>
        </p:spPr>
        <p:txBody>
          <a:bodyPr/>
          <a:lstStyle/>
          <a:p>
            <a:fld id="{A1292D98-B889-437C-870C-F853DD45A096}" type="slidenum">
              <a:rPr lang="en-US" smtClean="0">
                <a:latin typeface="Arial" charset="0"/>
              </a:rPr>
              <a:pPr/>
              <a:t>27</a:t>
            </a:fld>
            <a:endParaRPr lang="en-US" smtClean="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8292" name="Slide Number Placeholder 3"/>
          <p:cNvSpPr>
            <a:spLocks noGrp="1"/>
          </p:cNvSpPr>
          <p:nvPr>
            <p:ph type="sldNum" sz="quarter" idx="5"/>
          </p:nvPr>
        </p:nvSpPr>
        <p:spPr>
          <a:noFill/>
        </p:spPr>
        <p:txBody>
          <a:bodyPr/>
          <a:lstStyle/>
          <a:p>
            <a:fld id="{E73D0A0E-6EAF-43CB-9FDD-8F912DBED2D7}" type="slidenum">
              <a:rPr lang="en-US" smtClean="0">
                <a:latin typeface="Arial" charset="0"/>
              </a:rPr>
              <a:pPr/>
              <a:t>28</a:t>
            </a:fld>
            <a:endParaRPr lang="en-US" smtClean="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93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69316" name="Slide Number Placeholder 3"/>
          <p:cNvSpPr>
            <a:spLocks noGrp="1"/>
          </p:cNvSpPr>
          <p:nvPr>
            <p:ph type="sldNum" sz="quarter" idx="5"/>
          </p:nvPr>
        </p:nvSpPr>
        <p:spPr>
          <a:noFill/>
        </p:spPr>
        <p:txBody>
          <a:bodyPr/>
          <a:lstStyle/>
          <a:p>
            <a:fld id="{E265909C-5C0D-4C98-B2B8-1F7808057E03}" type="slidenum">
              <a:rPr lang="en-US" smtClean="0">
                <a:latin typeface="Arial" charset="0"/>
              </a:rPr>
              <a:pPr/>
              <a:t>29</a:t>
            </a:fld>
            <a:endParaRPr 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2692" name="Slide Number Placeholder 3"/>
          <p:cNvSpPr>
            <a:spLocks noGrp="1"/>
          </p:cNvSpPr>
          <p:nvPr>
            <p:ph type="sldNum" sz="quarter" idx="5"/>
          </p:nvPr>
        </p:nvSpPr>
        <p:spPr>
          <a:noFill/>
        </p:spPr>
        <p:txBody>
          <a:bodyPr/>
          <a:lstStyle/>
          <a:p>
            <a:fld id="{D75588AE-144A-4EFC-A488-A821635F38EC}" type="slidenum">
              <a:rPr lang="en-US" smtClean="0">
                <a:latin typeface="Arial" charset="0"/>
              </a:rPr>
              <a:pPr/>
              <a:t>3</a:t>
            </a:fld>
            <a:endParaRPr lang="en-US" smtClean="0">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3716" name="Slide Number Placeholder 3"/>
          <p:cNvSpPr>
            <a:spLocks noGrp="1"/>
          </p:cNvSpPr>
          <p:nvPr>
            <p:ph type="sldNum" sz="quarter" idx="5"/>
          </p:nvPr>
        </p:nvSpPr>
        <p:spPr>
          <a:noFill/>
        </p:spPr>
        <p:txBody>
          <a:bodyPr/>
          <a:lstStyle/>
          <a:p>
            <a:fld id="{9ED76887-7F2D-40D1-B357-AE60E0A25D3B}" type="slidenum">
              <a:rPr lang="en-US" smtClean="0">
                <a:latin typeface="Arial" charset="0"/>
              </a:rPr>
              <a:pPr/>
              <a:t>4</a:t>
            </a:fld>
            <a:endParaRPr lang="en-US" smtClean="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4740" name="Slide Number Placeholder 3"/>
          <p:cNvSpPr>
            <a:spLocks noGrp="1"/>
          </p:cNvSpPr>
          <p:nvPr>
            <p:ph type="sldNum" sz="quarter" idx="5"/>
          </p:nvPr>
        </p:nvSpPr>
        <p:spPr>
          <a:noFill/>
        </p:spPr>
        <p:txBody>
          <a:bodyPr/>
          <a:lstStyle/>
          <a:p>
            <a:fld id="{6D884AE0-0842-4E7B-9412-84C42AC7F667}" type="slidenum">
              <a:rPr lang="en-US" smtClean="0">
                <a:latin typeface="Arial" charset="0"/>
              </a:rPr>
              <a:pPr/>
              <a:t>5</a:t>
            </a:fld>
            <a:endParaRPr lang="en-US"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5764" name="Slide Number Placeholder 3"/>
          <p:cNvSpPr>
            <a:spLocks noGrp="1"/>
          </p:cNvSpPr>
          <p:nvPr>
            <p:ph type="sldNum" sz="quarter" idx="5"/>
          </p:nvPr>
        </p:nvSpPr>
        <p:spPr>
          <a:noFill/>
        </p:spPr>
        <p:txBody>
          <a:bodyPr/>
          <a:lstStyle/>
          <a:p>
            <a:fld id="{67E00342-8622-4A3A-A92B-F993DAF7E190}" type="slidenum">
              <a:rPr lang="en-US" smtClean="0">
                <a:latin typeface="Arial" charset="0"/>
              </a:rPr>
              <a:pPr/>
              <a:t>6</a:t>
            </a:fld>
            <a:endParaRPr lang="en-US" smtClean="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6788" name="Slide Number Placeholder 3"/>
          <p:cNvSpPr>
            <a:spLocks noGrp="1"/>
          </p:cNvSpPr>
          <p:nvPr>
            <p:ph type="sldNum" sz="quarter" idx="5"/>
          </p:nvPr>
        </p:nvSpPr>
        <p:spPr>
          <a:noFill/>
        </p:spPr>
        <p:txBody>
          <a:bodyPr/>
          <a:lstStyle/>
          <a:p>
            <a:fld id="{D4981AE6-D235-4011-B537-1A0401290D3A}" type="slidenum">
              <a:rPr lang="en-US" smtClean="0">
                <a:latin typeface="Arial" charset="0"/>
              </a:rPr>
              <a:pPr/>
              <a:t>7</a:t>
            </a:fld>
            <a:endParaRPr lang="en-US"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7812" name="Slide Number Placeholder 3"/>
          <p:cNvSpPr>
            <a:spLocks noGrp="1"/>
          </p:cNvSpPr>
          <p:nvPr>
            <p:ph type="sldNum" sz="quarter" idx="5"/>
          </p:nvPr>
        </p:nvSpPr>
        <p:spPr>
          <a:noFill/>
        </p:spPr>
        <p:txBody>
          <a:bodyPr/>
          <a:lstStyle/>
          <a:p>
            <a:fld id="{91CABB48-46E7-49BA-8E10-8BCD1BB85764}" type="slidenum">
              <a:rPr lang="en-US" smtClean="0">
                <a:latin typeface="Arial" charset="0"/>
              </a:rPr>
              <a:pPr/>
              <a:t>8</a:t>
            </a:fld>
            <a:endParaRPr lang="en-US"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rmAutofit fontScale="55000" lnSpcReduction="20000"/>
          </a:bodyPr>
          <a:lstStyle/>
          <a:p>
            <a:pPr>
              <a:defRPr/>
            </a:pPr>
            <a:endParaRPr lang="en-US" dirty="0"/>
          </a:p>
        </p:txBody>
      </p:sp>
      <p:sp>
        <p:nvSpPr>
          <p:cNvPr id="248836" name="Slide Number Placeholder 3"/>
          <p:cNvSpPr>
            <a:spLocks noGrp="1"/>
          </p:cNvSpPr>
          <p:nvPr>
            <p:ph type="sldNum" sz="quarter" idx="5"/>
          </p:nvPr>
        </p:nvSpPr>
        <p:spPr>
          <a:noFill/>
        </p:spPr>
        <p:txBody>
          <a:bodyPr/>
          <a:lstStyle/>
          <a:p>
            <a:fld id="{97FB78A5-3E2C-40F1-9714-52C41CC7022B}" type="slidenum">
              <a:rPr lang="en-US" smtClean="0">
                <a:latin typeface="Arial" charset="0"/>
              </a:rPr>
              <a:pPr/>
              <a:t>9</a:t>
            </a:fld>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CA90CF6-23E5-4010-90B2-6A2EE90C21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2160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0E897AA-17CC-4D76-AE30-97F82B15091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70802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8547890-9C1C-4298-8B96-59553DA81F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157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solidFill>
                  <a:srgbClr val="000000"/>
                </a:solidFill>
              </a:rPr>
              <a:t>iteenchallenge.org                T102.03            10 - 2011</a:t>
            </a:r>
            <a:endParaRPr lang="en-US"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45EC6E8-98E1-4849-A5C4-247ED1CA1DE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56366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89567FD-A1B8-4B53-A624-7FCEE13D0DB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4050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C34706-0546-493E-923A-98A35F104A9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35882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393DAA7-E244-4517-9B2E-CD6BF9604CD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7811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796E276-9713-4133-941C-9249351D61C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59613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0F05D5-1FFD-429D-9865-006AF6AD01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566296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F39811-17F5-41B9-871D-E41556B747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4901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solidFill>
                  <a:srgbClr val="000000"/>
                </a:solidFill>
              </a:rPr>
              <a:t>iteenchallenge.org                T102.03            10 - 2011</a:t>
            </a: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D150B0C-BCCF-4117-A201-7F4CD6596B3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00469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4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eaLnBrk="0" fontAlgn="base" hangingPunct="0">
              <a:spcBef>
                <a:spcPct val="0"/>
              </a:spcBef>
              <a:spcAft>
                <a:spcPct val="0"/>
              </a:spcAft>
              <a:defRPr/>
            </a:pPr>
            <a:endParaRPr lang="en-US" dirty="0">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eaLnBrk="0" fontAlgn="base" hangingPunct="0">
              <a:spcBef>
                <a:spcPct val="0"/>
              </a:spcBef>
              <a:spcAft>
                <a:spcPct val="0"/>
              </a:spcAft>
              <a:defRPr/>
            </a:pPr>
            <a:r>
              <a:rPr lang="en-US" dirty="0" smtClean="0">
                <a:solidFill>
                  <a:schemeClr val="bg1"/>
                </a:solidFill>
              </a:rPr>
              <a:t>iteenchallenge.org</a:t>
            </a:r>
            <a:r>
              <a:rPr lang="en-US" dirty="0" smtClean="0">
                <a:solidFill>
                  <a:srgbClr val="000000"/>
                </a:solidFill>
              </a:rPr>
              <a:t>                </a:t>
            </a:r>
            <a:r>
              <a:rPr lang="en-US" dirty="0" smtClean="0">
                <a:solidFill>
                  <a:schemeClr val="bg1"/>
                </a:solidFill>
              </a:rPr>
              <a:t>T102.03            10 - 2011</a:t>
            </a:r>
            <a:endParaRPr lang="en-US" dirty="0">
              <a:solidFill>
                <a:schemeClr val="bg1"/>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eaLnBrk="0" fontAlgn="base" hangingPunct="0">
              <a:spcBef>
                <a:spcPct val="0"/>
              </a:spcBef>
              <a:spcAft>
                <a:spcPct val="0"/>
              </a:spcAft>
              <a:defRPr/>
            </a:pPr>
            <a:fld id="{C345F714-FEF3-4A48-827D-492AA418E35A}"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6494928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ea typeface="MS PGothic" pitchFamily="34" charset="-128"/>
        </a:defRPr>
      </a:lvl2pPr>
      <a:lvl3pPr algn="ctr" rtl="0" eaLnBrk="0" fontAlgn="base" hangingPunct="0">
        <a:spcBef>
          <a:spcPct val="0"/>
        </a:spcBef>
        <a:spcAft>
          <a:spcPct val="0"/>
        </a:spcAft>
        <a:defRPr sz="4400">
          <a:solidFill>
            <a:schemeClr val="tx2"/>
          </a:solidFill>
          <a:latin typeface="Arial" pitchFamily="34" charset="0"/>
          <a:ea typeface="MS PGothic" pitchFamily="34" charset="-128"/>
        </a:defRPr>
      </a:lvl3pPr>
      <a:lvl4pPr algn="ctr" rtl="0" eaLnBrk="0" fontAlgn="base" hangingPunct="0">
        <a:spcBef>
          <a:spcPct val="0"/>
        </a:spcBef>
        <a:spcAft>
          <a:spcPct val="0"/>
        </a:spcAft>
        <a:defRPr sz="4400">
          <a:solidFill>
            <a:schemeClr val="tx2"/>
          </a:solidFill>
          <a:latin typeface="Arial" pitchFamily="34" charset="0"/>
          <a:ea typeface="MS PGothic" pitchFamily="34" charset="-128"/>
        </a:defRPr>
      </a:lvl4pPr>
      <a:lvl5pPr algn="ctr" rtl="0" eaLnBrk="0" fontAlgn="base" hangingPunct="0">
        <a:spcBef>
          <a:spcPct val="0"/>
        </a:spcBef>
        <a:spcAft>
          <a:spcPct val="0"/>
        </a:spcAft>
        <a:defRPr sz="4400">
          <a:solidFill>
            <a:schemeClr val="tx2"/>
          </a:solidFill>
          <a:latin typeface="Arial" pitchFamily="34" charset="0"/>
          <a:ea typeface="MS PGothic" pitchFamily="34" charset="-128"/>
        </a:defRPr>
      </a:lvl5pPr>
      <a:lvl6pPr marL="457200" algn="ctr" rtl="0" fontAlgn="base">
        <a:spcBef>
          <a:spcPct val="0"/>
        </a:spcBef>
        <a:spcAft>
          <a:spcPct val="0"/>
        </a:spcAft>
        <a:defRPr sz="4400">
          <a:solidFill>
            <a:schemeClr val="tx2"/>
          </a:solidFill>
          <a:latin typeface="Arial" pitchFamily="34" charset="0"/>
          <a:ea typeface="MS PGothic" pitchFamily="34" charset="-128"/>
        </a:defRPr>
      </a:lvl6pPr>
      <a:lvl7pPr marL="914400" algn="ctr" rtl="0" fontAlgn="base">
        <a:spcBef>
          <a:spcPct val="0"/>
        </a:spcBef>
        <a:spcAft>
          <a:spcPct val="0"/>
        </a:spcAft>
        <a:defRPr sz="4400">
          <a:solidFill>
            <a:schemeClr val="tx2"/>
          </a:solidFill>
          <a:latin typeface="Arial" pitchFamily="34" charset="0"/>
          <a:ea typeface="MS PGothic" pitchFamily="34" charset="-128"/>
        </a:defRPr>
      </a:lvl7pPr>
      <a:lvl8pPr marL="1371600" algn="ctr" rtl="0" fontAlgn="base">
        <a:spcBef>
          <a:spcPct val="0"/>
        </a:spcBef>
        <a:spcAft>
          <a:spcPct val="0"/>
        </a:spcAft>
        <a:defRPr sz="4400">
          <a:solidFill>
            <a:schemeClr val="tx2"/>
          </a:solidFill>
          <a:latin typeface="Arial" pitchFamily="34" charset="0"/>
          <a:ea typeface="MS PGothic" pitchFamily="34" charset="-128"/>
        </a:defRPr>
      </a:lvl8pPr>
      <a:lvl9pPr marL="1828800" algn="ctr" rtl="0" fontAlgn="base">
        <a:spcBef>
          <a:spcPct val="0"/>
        </a:spcBef>
        <a:spcAft>
          <a:spcPct val="0"/>
        </a:spcAft>
        <a:defRPr sz="4400">
          <a:solidFill>
            <a:schemeClr val="tx2"/>
          </a:solidFill>
          <a:latin typeface="Arial" pitchFamily="34" charset="0"/>
          <a:ea typeface="MS PGothic" pitchFamily="34"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7"/>
          <p:cNvSpPr>
            <a:spLocks noGrp="1"/>
          </p:cNvSpPr>
          <p:nvPr>
            <p:ph type="title"/>
          </p:nvPr>
        </p:nvSpPr>
        <p:spPr>
          <a:xfrm>
            <a:off x="736751" y="1295400"/>
            <a:ext cx="7772400" cy="1600200"/>
          </a:xfrm>
        </p:spPr>
        <p:txBody>
          <a:bodyPr/>
          <a:lstStyle/>
          <a:p>
            <a:r>
              <a:rPr lang="en-US" sz="5400" dirty="0" smtClean="0">
                <a:solidFill>
                  <a:srgbClr val="FFFFCC"/>
                </a:solidFill>
              </a:rPr>
              <a:t>The Power of Partnership </a:t>
            </a:r>
            <a:r>
              <a:rPr lang="en-US" sz="2800" dirty="0">
                <a:solidFill>
                  <a:srgbClr val="FFFFCC"/>
                </a:solidFill>
              </a:rPr>
              <a:t/>
            </a:r>
            <a:br>
              <a:rPr lang="en-US" sz="2800" dirty="0">
                <a:solidFill>
                  <a:srgbClr val="FFFFCC"/>
                </a:solidFill>
              </a:rPr>
            </a:br>
            <a:r>
              <a:rPr lang="en-US" sz="2800" smtClean="0">
                <a:solidFill>
                  <a:srgbClr val="FFFFCC"/>
                </a:solidFill>
              </a:rPr>
              <a:t> Moving From Isolation to Cooperation in Ministry </a:t>
            </a:r>
            <a:br>
              <a:rPr lang="en-US" sz="2800" smtClean="0">
                <a:solidFill>
                  <a:srgbClr val="FFFFCC"/>
                </a:solidFill>
              </a:rPr>
            </a:br>
            <a:r>
              <a:rPr lang="en-US" sz="2000" dirty="0" smtClean="0">
                <a:solidFill>
                  <a:srgbClr val="FFFFCC"/>
                </a:solidFill>
              </a:rPr>
              <a:t/>
            </a:r>
            <a:br>
              <a:rPr lang="en-US" sz="2000" dirty="0" smtClean="0">
                <a:solidFill>
                  <a:srgbClr val="FFFFCC"/>
                </a:solidFill>
              </a:rPr>
            </a:br>
            <a:r>
              <a:rPr lang="en-US" sz="2000" dirty="0" smtClean="0">
                <a:solidFill>
                  <a:srgbClr val="FFFFCC"/>
                </a:solidFill>
              </a:rPr>
              <a:t>by EQUIP Ministries founded by John Maxwell</a:t>
            </a:r>
            <a:br>
              <a:rPr lang="en-US" sz="2000" dirty="0" smtClean="0">
                <a:solidFill>
                  <a:srgbClr val="FFFFCC"/>
                </a:solidFill>
              </a:rPr>
            </a:br>
            <a:endParaRPr lang="en-US" dirty="0" smtClean="0">
              <a:solidFill>
                <a:srgbClr val="FFFFCC"/>
              </a:solidFill>
            </a:endParaRPr>
          </a:p>
        </p:txBody>
      </p:sp>
      <p:sp>
        <p:nvSpPr>
          <p:cNvPr id="3" name="Slide Number Placeholder 2"/>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1</a:t>
            </a:fld>
            <a:endParaRPr lang="en-US">
              <a:solidFill>
                <a:srgbClr val="00000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799" y="5257800"/>
            <a:ext cx="2533205" cy="1125869"/>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94302" y="3069504"/>
            <a:ext cx="3657298" cy="2035896"/>
          </a:xfrm>
          <a:prstGeom prst="rect">
            <a:avLst/>
          </a:prstGeom>
        </p:spPr>
      </p:pic>
      <p:sp>
        <p:nvSpPr>
          <p:cNvPr id="9" name="Slide Number Placeholder 4"/>
          <p:cNvSpPr txBox="1">
            <a:spLocks/>
          </p:cNvSpPr>
          <p:nvPr/>
        </p:nvSpPr>
        <p:spPr bwMode="auto">
          <a:xfrm>
            <a:off x="67056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defPPr>
              <a:defRPr lang="en-US"/>
            </a:defPPr>
            <a:lvl1pPr marL="0" algn="r" defTabSz="914400" rtl="0" eaLnBrk="1" latinLnBrk="0" hangingPunct="1">
              <a:defRPr sz="1400" kern="1200">
                <a:solidFill>
                  <a:schemeClr val="tx1"/>
                </a:solidFill>
                <a:latin typeface="Arial"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F45EC6E8-98E1-4849-A5C4-247ED1CA1DED}" type="slidenum">
              <a:rPr lang="en-US" smtClean="0">
                <a:solidFill>
                  <a:srgbClr val="000000"/>
                </a:solidFill>
              </a:rPr>
              <a:pPr>
                <a:defRPr/>
              </a:pPr>
              <a:t>1</a:t>
            </a:fld>
            <a:endParaRPr lang="en-US" dirty="0">
              <a:solidFill>
                <a:srgbClr val="000000"/>
              </a:solidFill>
            </a:endParaRPr>
          </a:p>
        </p:txBody>
      </p:sp>
      <p:sp>
        <p:nvSpPr>
          <p:cNvPr id="11"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Tree>
    <p:extLst>
      <p:ext uri="{BB962C8B-B14F-4D97-AF65-F5344CB8AC3E}">
        <p14:creationId xmlns:p14="http://schemas.microsoft.com/office/powerpoint/2010/main" val="3933353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3427" name="Content Placeholder 8"/>
          <p:cNvSpPr>
            <a:spLocks noGrp="1"/>
          </p:cNvSpPr>
          <p:nvPr>
            <p:ph idx="1"/>
          </p:nvPr>
        </p:nvSpPr>
        <p:spPr>
          <a:xfrm>
            <a:off x="685800" y="2133600"/>
            <a:ext cx="7772400" cy="3962400"/>
          </a:xfrm>
        </p:spPr>
        <p:txBody>
          <a:bodyPr/>
          <a:lstStyle/>
          <a:p>
            <a:pPr marL="457200" indent="-457200">
              <a:buFontTx/>
              <a:buAutoNum type="arabicPeriod" startAt="7"/>
            </a:pPr>
            <a:r>
              <a:rPr lang="en-US" sz="2000" b="1" smtClean="0">
                <a:solidFill>
                  <a:schemeClr val="bg1"/>
                </a:solidFill>
              </a:rPr>
              <a:t>Fruitful partnerships are made up of ministries who each have a clear _____________.</a:t>
            </a:r>
          </a:p>
          <a:p>
            <a:pPr lvl="1"/>
            <a:r>
              <a:rPr lang="en-US" sz="1600" smtClean="0">
                <a:solidFill>
                  <a:schemeClr val="bg1"/>
                </a:solidFill>
              </a:rPr>
              <a:t>Partner ministries must own a unique and clear vision that complements the vision of each partner.</a:t>
            </a:r>
          </a:p>
          <a:p>
            <a:pPr lvl="1"/>
            <a:endParaRPr lang="en-US" sz="1000" smtClean="0">
              <a:solidFill>
                <a:schemeClr val="bg1"/>
              </a:solidFill>
            </a:endParaRPr>
          </a:p>
          <a:p>
            <a:pPr marL="457200" indent="-457200">
              <a:buFontTx/>
              <a:buAutoNum type="arabicPeriod" startAt="8"/>
            </a:pPr>
            <a:r>
              <a:rPr lang="en-US" sz="2000" b="1" smtClean="0">
                <a:solidFill>
                  <a:schemeClr val="bg1"/>
                </a:solidFill>
              </a:rPr>
              <a:t>Effective partnerships _________ the differences between the ministries.</a:t>
            </a:r>
          </a:p>
          <a:p>
            <a:pPr lvl="1"/>
            <a:r>
              <a:rPr lang="en-US" sz="1600" smtClean="0">
                <a:solidFill>
                  <a:schemeClr val="bg1"/>
                </a:solidFill>
              </a:rPr>
              <a:t>Partners celebrate different contributions they make, but focus on what they have in common.</a:t>
            </a:r>
          </a:p>
        </p:txBody>
      </p:sp>
      <p:sp>
        <p:nvSpPr>
          <p:cNvPr id="4" name="TextBox 3"/>
          <p:cNvSpPr txBox="1">
            <a:spLocks noChangeArrowheads="1"/>
          </p:cNvSpPr>
          <p:nvPr/>
        </p:nvSpPr>
        <p:spPr bwMode="auto">
          <a:xfrm>
            <a:off x="2743200" y="2438400"/>
            <a:ext cx="2057400" cy="400050"/>
          </a:xfrm>
          <a:prstGeom prst="rect">
            <a:avLst/>
          </a:prstGeom>
          <a:noFill/>
          <a:ln w="9525">
            <a:noFill/>
            <a:miter lim="800000"/>
            <a:headEnd/>
            <a:tailEnd/>
          </a:ln>
        </p:spPr>
        <p:txBody>
          <a:bodyPr>
            <a:spAutoFit/>
          </a:bodyPr>
          <a:lstStyle/>
          <a:p>
            <a:r>
              <a:rPr lang="en-US" sz="2000">
                <a:solidFill>
                  <a:srgbClr val="FFFFCC"/>
                </a:solidFill>
              </a:rPr>
              <a:t>identity</a:t>
            </a:r>
          </a:p>
        </p:txBody>
      </p:sp>
      <p:sp>
        <p:nvSpPr>
          <p:cNvPr id="6" name="TextBox 5"/>
          <p:cNvSpPr txBox="1">
            <a:spLocks noChangeArrowheads="1"/>
          </p:cNvSpPr>
          <p:nvPr/>
        </p:nvSpPr>
        <p:spPr bwMode="auto">
          <a:xfrm>
            <a:off x="3962400" y="3505200"/>
            <a:ext cx="2057400" cy="400050"/>
          </a:xfrm>
          <a:prstGeom prst="rect">
            <a:avLst/>
          </a:prstGeom>
          <a:noFill/>
          <a:ln w="9525">
            <a:noFill/>
            <a:miter lim="800000"/>
            <a:headEnd/>
            <a:tailEnd/>
          </a:ln>
        </p:spPr>
        <p:txBody>
          <a:bodyPr>
            <a:spAutoFit/>
          </a:bodyPr>
          <a:lstStyle/>
          <a:p>
            <a:r>
              <a:rPr lang="en-US" sz="2000">
                <a:solidFill>
                  <a:srgbClr val="FFFFCC"/>
                </a:solidFill>
              </a:rPr>
              <a:t>celebrate</a:t>
            </a:r>
          </a:p>
        </p:txBody>
      </p:sp>
      <p:sp>
        <p:nvSpPr>
          <p:cNvPr id="7"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8"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10</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6" grpId="0" build="allAtOnce"/>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4451" name="Content Placeholder 8"/>
          <p:cNvSpPr>
            <a:spLocks noGrp="1"/>
          </p:cNvSpPr>
          <p:nvPr>
            <p:ph idx="1"/>
          </p:nvPr>
        </p:nvSpPr>
        <p:spPr>
          <a:xfrm>
            <a:off x="685800" y="2133600"/>
            <a:ext cx="7772400" cy="3962400"/>
          </a:xfrm>
        </p:spPr>
        <p:txBody>
          <a:bodyPr/>
          <a:lstStyle/>
          <a:p>
            <a:pPr marL="457200" indent="-457200">
              <a:buFontTx/>
              <a:buAutoNum type="arabicPeriod" startAt="9"/>
            </a:pPr>
            <a:r>
              <a:rPr lang="en-US" sz="2000" b="1" smtClean="0">
                <a:solidFill>
                  <a:schemeClr val="bg1"/>
                </a:solidFill>
              </a:rPr>
              <a:t>Lasting partnerships stay _________ on the ultimate goals, not immediate problems.</a:t>
            </a:r>
          </a:p>
          <a:p>
            <a:pPr lvl="1"/>
            <a:r>
              <a:rPr lang="en-US" sz="1600" smtClean="0">
                <a:solidFill>
                  <a:schemeClr val="bg1"/>
                </a:solidFill>
              </a:rPr>
              <a:t>Partners don’t get distracted from their major objective because of operational demands.</a:t>
            </a:r>
          </a:p>
          <a:p>
            <a:pPr lvl="1"/>
            <a:endParaRPr lang="en-US" sz="1000" smtClean="0">
              <a:solidFill>
                <a:schemeClr val="bg1"/>
              </a:solidFill>
            </a:endParaRPr>
          </a:p>
          <a:p>
            <a:pPr marL="457200" indent="-457200">
              <a:buFontTx/>
              <a:buAutoNum type="arabicPeriod" startAt="10"/>
            </a:pPr>
            <a:r>
              <a:rPr lang="en-US" sz="2000" b="1" smtClean="0">
                <a:solidFill>
                  <a:schemeClr val="bg1"/>
                </a:solidFill>
              </a:rPr>
              <a:t>Smart partnerships expect _________ and plan ahead for them.</a:t>
            </a:r>
          </a:p>
          <a:p>
            <a:pPr lvl="1"/>
            <a:r>
              <a:rPr lang="en-US" sz="1600" smtClean="0">
                <a:solidFill>
                  <a:schemeClr val="bg1"/>
                </a:solidFill>
              </a:rPr>
              <a:t>Be sure a process is built in to deal with changes, disappointments, and simply the unexpected.</a:t>
            </a:r>
          </a:p>
          <a:p>
            <a:pPr lvl="1"/>
            <a:r>
              <a:rPr lang="en-US" sz="1600" smtClean="0">
                <a:solidFill>
                  <a:schemeClr val="bg1"/>
                </a:solidFill>
              </a:rPr>
              <a:t>Question: Are you involved in any effective partnerships right now?</a:t>
            </a:r>
          </a:p>
        </p:txBody>
      </p:sp>
      <p:sp>
        <p:nvSpPr>
          <p:cNvPr id="4" name="TextBox 3"/>
          <p:cNvSpPr txBox="1">
            <a:spLocks noChangeArrowheads="1"/>
          </p:cNvSpPr>
          <p:nvPr/>
        </p:nvSpPr>
        <p:spPr bwMode="auto">
          <a:xfrm>
            <a:off x="4343400" y="2057400"/>
            <a:ext cx="2057400" cy="400050"/>
          </a:xfrm>
          <a:prstGeom prst="rect">
            <a:avLst/>
          </a:prstGeom>
          <a:noFill/>
          <a:ln w="9525">
            <a:noFill/>
            <a:miter lim="800000"/>
            <a:headEnd/>
            <a:tailEnd/>
          </a:ln>
        </p:spPr>
        <p:txBody>
          <a:bodyPr>
            <a:spAutoFit/>
          </a:bodyPr>
          <a:lstStyle/>
          <a:p>
            <a:r>
              <a:rPr lang="en-US" sz="2000">
                <a:solidFill>
                  <a:srgbClr val="FFFFCC"/>
                </a:solidFill>
              </a:rPr>
              <a:t>focused</a:t>
            </a:r>
          </a:p>
        </p:txBody>
      </p:sp>
      <p:sp>
        <p:nvSpPr>
          <p:cNvPr id="5" name="TextBox 4"/>
          <p:cNvSpPr txBox="1">
            <a:spLocks noChangeArrowheads="1"/>
          </p:cNvSpPr>
          <p:nvPr/>
        </p:nvSpPr>
        <p:spPr bwMode="auto">
          <a:xfrm>
            <a:off x="4419600" y="3505200"/>
            <a:ext cx="2057400" cy="400050"/>
          </a:xfrm>
          <a:prstGeom prst="rect">
            <a:avLst/>
          </a:prstGeom>
          <a:noFill/>
          <a:ln w="9525">
            <a:noFill/>
            <a:miter lim="800000"/>
            <a:headEnd/>
            <a:tailEnd/>
          </a:ln>
        </p:spPr>
        <p:txBody>
          <a:bodyPr>
            <a:spAutoFit/>
          </a:bodyPr>
          <a:lstStyle/>
          <a:p>
            <a:r>
              <a:rPr lang="en-US" sz="2000">
                <a:solidFill>
                  <a:srgbClr val="FFFFCC"/>
                </a:solidFill>
              </a:rPr>
              <a:t>problems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547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Strategic Partnership Case Study: Saul and Samuel</a:t>
            </a:r>
          </a:p>
          <a:p>
            <a:pPr algn="ctr">
              <a:buFontTx/>
              <a:buNone/>
            </a:pPr>
            <a:endParaRPr lang="en-US" sz="1000" b="1" smtClean="0">
              <a:solidFill>
                <a:schemeClr val="bg1"/>
              </a:solidFill>
            </a:endParaRPr>
          </a:p>
          <a:p>
            <a:r>
              <a:rPr lang="en-US" sz="1800" smtClean="0">
                <a:solidFill>
                  <a:schemeClr val="bg1"/>
                </a:solidFill>
              </a:rPr>
              <a:t>The Scripture provides a picture for us of how pastors and business leaders can partner together to fulfill a God-given vision. In I Samuel 9-15, we see how Samuel, the priest, and Saul, the King, are both used by God in His sovereign plan.</a:t>
            </a:r>
          </a:p>
          <a:p>
            <a:r>
              <a:rPr lang="en-US" sz="1800" smtClean="0">
                <a:solidFill>
                  <a:schemeClr val="bg1"/>
                </a:solidFill>
              </a:rPr>
              <a:t>Samuel is the spiritual leader (or the ministry leader) and Saul is the secular leader (or marketplace leader). Samuel is able to fulfill his role as a spiritual leader to a powerful leader like Saul because he is secure in who he is. </a:t>
            </a:r>
          </a:p>
          <a:p>
            <a:r>
              <a:rPr lang="en-US" sz="1800" smtClean="0">
                <a:solidFill>
                  <a:schemeClr val="bg1"/>
                </a:solidFill>
              </a:rPr>
              <a:t>Samuel finds security in his divine call and in the One who has called him. While Saul is an intimidating, daunting leader (I Samuel 9:2), Samuel is neither fearful nor envious of Saul’s role. Furthermore, he is not diverted from his work in King Saul’s life. Note the following observations regarding their relationship and their partnership.</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6499"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What Every Pastor Can </a:t>
            </a:r>
            <a:r>
              <a:rPr lang="en-US" sz="2000" b="1" i="1" smtClean="0">
                <a:solidFill>
                  <a:schemeClr val="bg1"/>
                </a:solidFill>
              </a:rPr>
              <a:t>Learn about These Partnerships</a:t>
            </a:r>
          </a:p>
          <a:p>
            <a:pPr algn="ctr">
              <a:buFontTx/>
              <a:buNone/>
            </a:pPr>
            <a:endParaRPr lang="en-US" sz="2000" b="1" i="1" smtClean="0">
              <a:solidFill>
                <a:schemeClr val="bg1"/>
              </a:solidFill>
            </a:endParaRPr>
          </a:p>
          <a:p>
            <a:pPr>
              <a:buFontTx/>
              <a:buAutoNum type="arabicPeriod"/>
            </a:pPr>
            <a:r>
              <a:rPr lang="en-US" sz="1800" smtClean="0">
                <a:solidFill>
                  <a:srgbClr val="FFFF99"/>
                </a:solidFill>
              </a:rPr>
              <a:t>Samuel could speak into Saul’s life because he was in his calling. (9:17-19) </a:t>
            </a:r>
            <a:r>
              <a:rPr lang="en-US" sz="1800" smtClean="0">
                <a:solidFill>
                  <a:schemeClr val="bg1"/>
                </a:solidFill>
              </a:rPr>
              <a:t>God points out the king of Israel to Samuel, but Samuel never puts Saul into celebrity status. Saul will be King over Samuel – but Samuel’s security or emotional health is never placed in a man. With poise and confidence he says to Saul, “I am the prophet.” He then proceeds to furnish Saul with instructions concerning the spiritual matters he will be facing as a king.</a:t>
            </a:r>
          </a:p>
          <a:p>
            <a:pPr>
              <a:buFontTx/>
              <a:buAutoNum type="arabicPeriod"/>
            </a:pPr>
            <a:endParaRPr lang="en-US" sz="1000" smtClean="0">
              <a:solidFill>
                <a:schemeClr val="bg1"/>
              </a:solidFill>
            </a:endParaRPr>
          </a:p>
          <a:p>
            <a:pPr>
              <a:buFontTx/>
              <a:buAutoNum type="arabicPeriod"/>
            </a:pPr>
            <a:r>
              <a:rPr lang="en-US" sz="1800" smtClean="0">
                <a:solidFill>
                  <a:srgbClr val="FFFF99"/>
                </a:solidFill>
              </a:rPr>
              <a:t>Samuel was able to Saul’s complementary role and honor him for it. (9:21-23) </a:t>
            </a:r>
            <a:r>
              <a:rPr lang="en-US" sz="1800" smtClean="0">
                <a:solidFill>
                  <a:schemeClr val="bg1"/>
                </a:solidFill>
              </a:rPr>
              <a:t>Although Samuel has been the visible leader in Israel, he intentionally gives away his status by publicly honoring Saul. He has reserved special food for him and a special place at the table so no one would question whom they are to follow.</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7523" name="Content Placeholder 8"/>
          <p:cNvSpPr>
            <a:spLocks noGrp="1"/>
          </p:cNvSpPr>
          <p:nvPr>
            <p:ph idx="1"/>
          </p:nvPr>
        </p:nvSpPr>
        <p:spPr>
          <a:xfrm>
            <a:off x="685800" y="2133600"/>
            <a:ext cx="7772400" cy="3962400"/>
          </a:xfrm>
        </p:spPr>
        <p:txBody>
          <a:bodyPr/>
          <a:lstStyle/>
          <a:p>
            <a:pPr marL="457200" indent="-457200">
              <a:buFontTx/>
              <a:buAutoNum type="arabicPeriod" startAt="3"/>
            </a:pPr>
            <a:r>
              <a:rPr lang="en-US" sz="2000" smtClean="0">
                <a:solidFill>
                  <a:srgbClr val="FFFF99"/>
                </a:solidFill>
              </a:rPr>
              <a:t>Samuel took and anointed Saul for the ministry role he was to fulfill. (10:1) </a:t>
            </a:r>
            <a:r>
              <a:rPr lang="en-US" sz="2000" smtClean="0">
                <a:solidFill>
                  <a:schemeClr val="bg1"/>
                </a:solidFill>
              </a:rPr>
              <a:t>Samuel doesn’t feel competition or envy over this new king. Samuel knows that others will serve as leaders among God’s people and both will complement each other. As Coach Mac once said, “We are not here to compete with each other, but to complete each other.”</a:t>
            </a:r>
          </a:p>
          <a:p>
            <a:pPr marL="457200" indent="-457200">
              <a:buFontTx/>
              <a:buAutoNum type="arabicPeriod" startAt="3"/>
            </a:pPr>
            <a:endParaRPr lang="en-US" sz="1000" smtClean="0">
              <a:solidFill>
                <a:schemeClr val="bg1"/>
              </a:solidFill>
            </a:endParaRPr>
          </a:p>
          <a:p>
            <a:pPr marL="457200" indent="-457200">
              <a:buFontTx/>
              <a:buAutoNum type="arabicPeriod" startAt="4"/>
            </a:pPr>
            <a:r>
              <a:rPr lang="en-US" sz="2000" smtClean="0">
                <a:solidFill>
                  <a:srgbClr val="FFFF99"/>
                </a:solidFill>
              </a:rPr>
              <a:t>Samuel was instrumental in Saul receiving a new to serve people. (10:6-9) </a:t>
            </a:r>
            <a:r>
              <a:rPr lang="en-US" sz="2000" smtClean="0">
                <a:solidFill>
                  <a:schemeClr val="bg1"/>
                </a:solidFill>
              </a:rPr>
              <a:t>It’s at this point that Samuel has every reason to feel awkward or displaced. Now Saul is doing the very thing that Samuel is gifted to do. But Samuel doesn’t resist being part of developing Saul into the spiritual leader God has called him to be.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8547" name="Content Placeholder 8"/>
          <p:cNvSpPr>
            <a:spLocks noGrp="1"/>
          </p:cNvSpPr>
          <p:nvPr>
            <p:ph idx="1"/>
          </p:nvPr>
        </p:nvSpPr>
        <p:spPr>
          <a:xfrm>
            <a:off x="533400" y="2133600"/>
            <a:ext cx="7924800" cy="3962400"/>
          </a:xfrm>
        </p:spPr>
        <p:txBody>
          <a:bodyPr/>
          <a:lstStyle/>
          <a:p>
            <a:pPr marL="457200" indent="-457200">
              <a:buFontTx/>
              <a:buAutoNum type="arabicPeriod" startAt="5"/>
            </a:pPr>
            <a:r>
              <a:rPr lang="en-US" sz="2000" smtClean="0">
                <a:solidFill>
                  <a:srgbClr val="FFFF99"/>
                </a:solidFill>
              </a:rPr>
              <a:t>Samuel was in helping Saul use his spiritual gifts. (10:10-13) </a:t>
            </a:r>
            <a:r>
              <a:rPr lang="en-US" sz="2000" i="1" smtClean="0">
                <a:solidFill>
                  <a:schemeClr val="bg1"/>
                </a:solidFill>
              </a:rPr>
              <a:t>“When they came to the hill there, behold, a group of prophets met Saul; and the Spirit of the Lord came upon him mightily and he prophesied among them… And the people said to one  another, ‘What has happened to the son of Kish? Is Saul also a prophet?’”</a:t>
            </a:r>
          </a:p>
          <a:p>
            <a:pPr marL="457200" indent="-457200"/>
            <a:endParaRPr lang="en-US" sz="1000" i="1" smtClean="0">
              <a:solidFill>
                <a:schemeClr val="bg1"/>
              </a:solidFill>
            </a:endParaRPr>
          </a:p>
          <a:p>
            <a:pPr marL="457200" indent="-457200">
              <a:buFontTx/>
              <a:buAutoNum type="arabicPeriod" startAt="6"/>
            </a:pPr>
            <a:r>
              <a:rPr lang="en-US" sz="2000" smtClean="0">
                <a:solidFill>
                  <a:srgbClr val="FFFF99"/>
                </a:solidFill>
              </a:rPr>
              <a:t>Samuel was not intimidated or of Saul’s conquests. (13:8-13)</a:t>
            </a:r>
            <a:r>
              <a:rPr lang="en-US" sz="2000" smtClean="0">
                <a:solidFill>
                  <a:schemeClr val="bg1"/>
                </a:solidFill>
              </a:rPr>
              <a:t> Despite Saul’s position as king and his success as conqueror, Samuel isn’t moved by either of those. While Samuel was very affirming, he also understood the role he was to play in Israel and in the king’s life. Samuel confronts Saul in his disobedience and clarifies the role each of them is to play: Saul is the king and he is the priest.</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9571" name="Content Placeholder 8"/>
          <p:cNvSpPr>
            <a:spLocks noGrp="1"/>
          </p:cNvSpPr>
          <p:nvPr>
            <p:ph idx="1"/>
          </p:nvPr>
        </p:nvSpPr>
        <p:spPr>
          <a:xfrm>
            <a:off x="685800" y="2133600"/>
            <a:ext cx="7772400" cy="3962400"/>
          </a:xfrm>
        </p:spPr>
        <p:txBody>
          <a:bodyPr/>
          <a:lstStyle/>
          <a:p>
            <a:pPr marL="457200" indent="-457200">
              <a:buFontTx/>
              <a:buAutoNum type="arabicPeriod" startAt="7"/>
            </a:pPr>
            <a:r>
              <a:rPr lang="en-US" sz="2000" smtClean="0">
                <a:solidFill>
                  <a:srgbClr val="FFFF99"/>
                </a:solidFill>
              </a:rPr>
              <a:t>Samuel was able to speak words of to Saul. (15:1-3) </a:t>
            </a:r>
            <a:r>
              <a:rPr lang="en-US" sz="2000" smtClean="0">
                <a:solidFill>
                  <a:schemeClr val="bg1"/>
                </a:solidFill>
              </a:rPr>
              <a:t>Even after confronting Saul’s disobedience, Samuel is able to provide direction for the king and affirm his work on the battlefield. He doesn’t shrink from playing his role in Saul’s life and again clarifies Saul’s place in the scheme of things. He furnishes Saul with great confidence and support as he endeavors to lead the armies of Israel.</a:t>
            </a:r>
          </a:p>
          <a:p>
            <a:pPr marL="457200" indent="-457200">
              <a:buFontTx/>
              <a:buAutoNum type="arabicPeriod" startAt="7"/>
            </a:pPr>
            <a:endParaRPr lang="en-US" sz="1000" smtClean="0">
              <a:solidFill>
                <a:schemeClr val="bg1"/>
              </a:solidFill>
            </a:endParaRPr>
          </a:p>
          <a:p>
            <a:pPr marL="457200" indent="-457200">
              <a:buFontTx/>
              <a:buAutoNum type="arabicPeriod" startAt="8"/>
            </a:pPr>
            <a:r>
              <a:rPr lang="en-US" sz="2000" smtClean="0">
                <a:solidFill>
                  <a:srgbClr val="FFFF99"/>
                </a:solidFill>
              </a:rPr>
              <a:t>Samuel and for Saul when he failed. (15:10-11)</a:t>
            </a:r>
            <a:r>
              <a:rPr lang="en-US" sz="2000" smtClean="0">
                <a:solidFill>
                  <a:schemeClr val="bg1"/>
                </a:solidFill>
              </a:rPr>
              <a:t> </a:t>
            </a:r>
            <a:r>
              <a:rPr lang="en-US" sz="2000" i="1" smtClean="0">
                <a:solidFill>
                  <a:schemeClr val="bg1"/>
                </a:solidFill>
              </a:rPr>
              <a:t>“Then the word of the Lord came to Samuel, saying, ‘I regret that I have made Saul king, for he has turned his back from following Me, and he has not carried out My commands.’ And Samuel was distressed and cried out to the Lord all night.”</a:t>
            </a:r>
            <a:endParaRPr lang="en-US" sz="20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16</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0595" name="Content Placeholder 8"/>
          <p:cNvSpPr>
            <a:spLocks noGrp="1"/>
          </p:cNvSpPr>
          <p:nvPr>
            <p:ph idx="1"/>
          </p:nvPr>
        </p:nvSpPr>
        <p:spPr>
          <a:xfrm>
            <a:off x="685800" y="2133600"/>
            <a:ext cx="7772400" cy="3962400"/>
          </a:xfrm>
        </p:spPr>
        <p:txBody>
          <a:bodyPr/>
          <a:lstStyle/>
          <a:p>
            <a:pPr marL="457200" indent="-457200">
              <a:buFontTx/>
              <a:buAutoNum type="arabicPeriod" startAt="9"/>
            </a:pPr>
            <a:r>
              <a:rPr lang="en-US" sz="2000" smtClean="0">
                <a:solidFill>
                  <a:srgbClr val="FFFF99"/>
                </a:solidFill>
              </a:rPr>
              <a:t>Samuel could confront Saul when he sinned and provide him. (15:12-23).</a:t>
            </a:r>
            <a:r>
              <a:rPr lang="en-US" sz="2000" b="1" smtClean="0">
                <a:solidFill>
                  <a:schemeClr val="bg1"/>
                </a:solidFill>
              </a:rPr>
              <a:t> Samuel feels called continually to provide the </a:t>
            </a:r>
            <a:r>
              <a:rPr lang="en-US" sz="2000" smtClean="0">
                <a:solidFill>
                  <a:schemeClr val="bg1"/>
                </a:solidFill>
              </a:rPr>
              <a:t>big picture perspective to Saul, and to remind him of his roots, God’s call and what the mission is. He offers an eternal perspective to the king, and refuses to let Saul deviate – trying to do God’s will his way.</a:t>
            </a:r>
          </a:p>
          <a:p>
            <a:pPr marL="457200" indent="-457200">
              <a:buFontTx/>
              <a:buAutoNum type="arabicPeriod" startAt="10"/>
            </a:pPr>
            <a:r>
              <a:rPr lang="en-US" sz="2000" smtClean="0">
                <a:solidFill>
                  <a:srgbClr val="FFFF99"/>
                </a:solidFill>
              </a:rPr>
              <a:t>Samuel possessed the to call for repentance from Saul. (15:24-31).</a:t>
            </a:r>
            <a:r>
              <a:rPr lang="en-US" sz="2000" b="1" smtClean="0">
                <a:solidFill>
                  <a:srgbClr val="FFFF99"/>
                </a:solidFill>
              </a:rPr>
              <a:t> </a:t>
            </a:r>
            <a:r>
              <a:rPr lang="en-US" sz="2000" smtClean="0">
                <a:solidFill>
                  <a:schemeClr val="bg1"/>
                </a:solidFill>
              </a:rPr>
              <a:t>Samuel ministers to Saul with a beautiful combination of grace and truth (John 1:17). He speaks the truth in love, never out of spite or superiority. When he returns with Saul, Samuel does not use intimidation, but he treats Saul with as much dignity as possible.</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1619"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What Every Pastor Should </a:t>
            </a:r>
            <a:r>
              <a:rPr lang="en-US" sz="2000" b="1" i="1" smtClean="0">
                <a:solidFill>
                  <a:schemeClr val="bg1"/>
                </a:solidFill>
              </a:rPr>
              <a:t>Know about These Partnerships</a:t>
            </a:r>
          </a:p>
          <a:p>
            <a:r>
              <a:rPr lang="en-US" sz="2000" smtClean="0">
                <a:solidFill>
                  <a:schemeClr val="bg1"/>
                </a:solidFill>
              </a:rPr>
              <a:t>The Scripture illustrates the partnership role that ministry leaders (or pastors) and marketplace leaders (or laymen) can enjoy if they will work in cooperation.</a:t>
            </a:r>
          </a:p>
          <a:p>
            <a:pPr>
              <a:buFontTx/>
              <a:buAutoNum type="arabicPeriod"/>
            </a:pPr>
            <a:r>
              <a:rPr lang="en-US" sz="2000" smtClean="0">
                <a:solidFill>
                  <a:schemeClr val="bg1"/>
                </a:solidFill>
              </a:rPr>
              <a:t>The pastor’s role is illustrated by _________. (He is the ministry leader.)</a:t>
            </a:r>
          </a:p>
          <a:p>
            <a:pPr lvl="1"/>
            <a:r>
              <a:rPr lang="en-US" sz="1600" smtClean="0">
                <a:solidFill>
                  <a:schemeClr val="bg1"/>
                </a:solidFill>
              </a:rPr>
              <a:t>The layman’s role is illustrated by ______. (He is the marketplace leader.)</a:t>
            </a:r>
          </a:p>
          <a:p>
            <a:pPr lvl="1"/>
            <a:r>
              <a:rPr lang="en-US" sz="1600" smtClean="0">
                <a:solidFill>
                  <a:schemeClr val="bg1"/>
                </a:solidFill>
              </a:rPr>
              <a:t>Quite often, neither of these two types of people knows how to relate to each other.</a:t>
            </a:r>
          </a:p>
          <a:p>
            <a:pPr lvl="1"/>
            <a:r>
              <a:rPr lang="en-US" sz="1600" smtClean="0">
                <a:solidFill>
                  <a:schemeClr val="bg1"/>
                </a:solidFill>
              </a:rPr>
              <a:t>The marketplace leader feels he doesn’t really understand all of that “spiritual” stuff, and the ministry leader feels at a loss to talk with laymen about business. Neither understands the language of the other world. In the text, the prophet Samuel isn’t afraid to enter Saul’s world and to talk straight to him about the principles of God.</a:t>
            </a:r>
          </a:p>
        </p:txBody>
      </p:sp>
      <p:sp>
        <p:nvSpPr>
          <p:cNvPr id="4" name="TextBox 3"/>
          <p:cNvSpPr txBox="1">
            <a:spLocks noChangeArrowheads="1"/>
          </p:cNvSpPr>
          <p:nvPr/>
        </p:nvSpPr>
        <p:spPr bwMode="auto">
          <a:xfrm>
            <a:off x="4953000" y="3429000"/>
            <a:ext cx="1219200" cy="400050"/>
          </a:xfrm>
          <a:prstGeom prst="rect">
            <a:avLst/>
          </a:prstGeom>
          <a:noFill/>
          <a:ln w="9525">
            <a:noFill/>
            <a:miter lim="800000"/>
            <a:headEnd/>
            <a:tailEnd/>
          </a:ln>
        </p:spPr>
        <p:txBody>
          <a:bodyPr>
            <a:spAutoFit/>
          </a:bodyPr>
          <a:lstStyle/>
          <a:p>
            <a:r>
              <a:rPr lang="en-US" sz="2000">
                <a:solidFill>
                  <a:srgbClr val="FFFFCC"/>
                </a:solidFill>
              </a:rPr>
              <a:t>Samuel</a:t>
            </a:r>
          </a:p>
        </p:txBody>
      </p:sp>
      <p:sp>
        <p:nvSpPr>
          <p:cNvPr id="111621" name="Rectangle 4"/>
          <p:cNvSpPr>
            <a:spLocks noChangeArrowheads="1"/>
          </p:cNvSpPr>
          <p:nvPr/>
        </p:nvSpPr>
        <p:spPr bwMode="auto">
          <a:xfrm>
            <a:off x="4572000" y="4114800"/>
            <a:ext cx="593725" cy="338138"/>
          </a:xfrm>
          <a:prstGeom prst="rect">
            <a:avLst/>
          </a:prstGeom>
          <a:noFill/>
          <a:ln w="9525">
            <a:noFill/>
            <a:miter lim="800000"/>
            <a:headEnd/>
            <a:tailEnd/>
          </a:ln>
        </p:spPr>
        <p:txBody>
          <a:bodyPr wrap="none">
            <a:spAutoFit/>
          </a:bodyPr>
          <a:lstStyle/>
          <a:p>
            <a:r>
              <a:rPr lang="en-US" sz="1600">
                <a:solidFill>
                  <a:srgbClr val="FFFFCC"/>
                </a:solidFill>
              </a:rPr>
              <a:t>Saul</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1621">
                                            <p:txEl>
                                              <p:pRg st="0" end="0"/>
                                            </p:txEl>
                                          </p:spTgt>
                                        </p:tgtEl>
                                        <p:attrNameLst>
                                          <p:attrName>style.visibility</p:attrName>
                                        </p:attrNameLst>
                                      </p:cBhvr>
                                      <p:to>
                                        <p:strVal val="visible"/>
                                      </p:to>
                                    </p:set>
                                    <p:anim calcmode="lin" valueType="num">
                                      <p:cBhvr additive="base">
                                        <p:cTn id="13" dur="500" fill="hold"/>
                                        <p:tgtEl>
                                          <p:spTgt spid="11162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162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111621"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2643" name="Content Placeholder 8"/>
          <p:cNvSpPr>
            <a:spLocks noGrp="1"/>
          </p:cNvSpPr>
          <p:nvPr>
            <p:ph idx="1"/>
          </p:nvPr>
        </p:nvSpPr>
        <p:spPr>
          <a:xfrm>
            <a:off x="685800" y="2133600"/>
            <a:ext cx="7772400" cy="3962400"/>
          </a:xfrm>
        </p:spPr>
        <p:txBody>
          <a:bodyPr/>
          <a:lstStyle/>
          <a:p>
            <a:pPr marL="457200" indent="-457200">
              <a:buFontTx/>
              <a:buAutoNum type="arabicPeriod" startAt="2"/>
            </a:pPr>
            <a:r>
              <a:rPr lang="en-US" sz="2000" smtClean="0">
                <a:solidFill>
                  <a:schemeClr val="bg1"/>
                </a:solidFill>
              </a:rPr>
              <a:t>The issue ministry leaders (pastors) must settle is: _________________.</a:t>
            </a:r>
          </a:p>
          <a:p>
            <a:pPr marL="457200" indent="-457200"/>
            <a:r>
              <a:rPr lang="en-US" sz="2000" smtClean="0">
                <a:solidFill>
                  <a:schemeClr val="bg1"/>
                </a:solidFill>
              </a:rPr>
              <a:t>The issue marketplace leaders (laymen) must settle is: __________________.</a:t>
            </a:r>
          </a:p>
          <a:p>
            <a:pPr lvl="1"/>
            <a:r>
              <a:rPr lang="en-US" sz="1600" smtClean="0">
                <a:solidFill>
                  <a:schemeClr val="bg1"/>
                </a:solidFill>
              </a:rPr>
              <a:t>The majority of pastors are insecure and intimidated with successful laymen in their congregation. One survey reported that three out of four pastors responded anonymously that they feel intimidated by the lay leaders or the staff with which they work. Nine out of ten said they feel inadequate for the tasks that are before them.</a:t>
            </a:r>
          </a:p>
          <a:p>
            <a:pPr lvl="1"/>
            <a:r>
              <a:rPr lang="en-US" sz="1600" smtClean="0">
                <a:solidFill>
                  <a:schemeClr val="bg1"/>
                </a:solidFill>
              </a:rPr>
              <a:t>Conversely, many successful laymen have difficulty submitting to a pastor who is insecure. They look for strong, confident leadership. They prefer to call the shots themselves if the one in charge isn’t a leader.</a:t>
            </a:r>
          </a:p>
        </p:txBody>
      </p:sp>
      <p:sp>
        <p:nvSpPr>
          <p:cNvPr id="4" name="TextBox 3"/>
          <p:cNvSpPr txBox="1">
            <a:spLocks noChangeArrowheads="1"/>
          </p:cNvSpPr>
          <p:nvPr/>
        </p:nvSpPr>
        <p:spPr bwMode="auto">
          <a:xfrm>
            <a:off x="1219200" y="2438400"/>
            <a:ext cx="2286000" cy="400050"/>
          </a:xfrm>
          <a:prstGeom prst="rect">
            <a:avLst/>
          </a:prstGeom>
          <a:noFill/>
          <a:ln w="9525">
            <a:noFill/>
            <a:miter lim="800000"/>
            <a:headEnd/>
            <a:tailEnd/>
          </a:ln>
        </p:spPr>
        <p:txBody>
          <a:bodyPr>
            <a:spAutoFit/>
          </a:bodyPr>
          <a:lstStyle/>
          <a:p>
            <a:r>
              <a:rPr lang="en-US" sz="2000">
                <a:solidFill>
                  <a:srgbClr val="FFFFCC"/>
                </a:solidFill>
              </a:rPr>
              <a:t>Personal security</a:t>
            </a:r>
          </a:p>
        </p:txBody>
      </p:sp>
      <p:sp>
        <p:nvSpPr>
          <p:cNvPr id="5" name="TextBox 4"/>
          <p:cNvSpPr txBox="1">
            <a:spLocks noChangeArrowheads="1"/>
          </p:cNvSpPr>
          <p:nvPr/>
        </p:nvSpPr>
        <p:spPr bwMode="auto">
          <a:xfrm>
            <a:off x="1066800" y="3124200"/>
            <a:ext cx="2667000" cy="400050"/>
          </a:xfrm>
          <a:prstGeom prst="rect">
            <a:avLst/>
          </a:prstGeom>
          <a:noFill/>
          <a:ln w="9525">
            <a:noFill/>
            <a:miter lim="800000"/>
            <a:headEnd/>
            <a:tailEnd/>
          </a:ln>
        </p:spPr>
        <p:txBody>
          <a:bodyPr>
            <a:spAutoFit/>
          </a:bodyPr>
          <a:lstStyle/>
          <a:p>
            <a:r>
              <a:rPr lang="en-US" sz="2000">
                <a:solidFill>
                  <a:srgbClr val="FFFFCC"/>
                </a:solidFill>
              </a:rPr>
              <a:t>Personal submission</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19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Title 7"/>
          <p:cNvSpPr>
            <a:spLocks noGrp="1"/>
          </p:cNvSpPr>
          <p:nvPr>
            <p:ph type="title"/>
          </p:nvPr>
        </p:nvSpPr>
        <p:spPr/>
        <p:txBody>
          <a:bodyPr/>
          <a:lstStyle/>
          <a:p>
            <a:r>
              <a:rPr lang="en-US" sz="3200" dirty="0" smtClean="0">
                <a:solidFill>
                  <a:srgbClr val="FFFFCC"/>
                </a:solidFill>
              </a:rPr>
              <a:t>The Power of Partnership</a:t>
            </a:r>
            <a:r>
              <a:rPr lang="en-US" dirty="0" smtClean="0">
                <a:solidFill>
                  <a:srgbClr val="FFFFCC"/>
                </a:solidFill>
              </a:rPr>
              <a:t/>
            </a:r>
            <a:br>
              <a:rPr lang="en-US" dirty="0" smtClean="0">
                <a:solidFill>
                  <a:srgbClr val="FFFFCC"/>
                </a:solidFill>
              </a:rPr>
            </a:br>
            <a:r>
              <a:rPr lang="en-US" sz="2000" dirty="0" smtClean="0">
                <a:solidFill>
                  <a:srgbClr val="FFFFCC"/>
                </a:solidFill>
              </a:rPr>
              <a:t>Moving From Isolation to Cooperation in Ministry</a:t>
            </a:r>
            <a:endParaRPr lang="en-US" sz="3600" dirty="0" smtClean="0">
              <a:solidFill>
                <a:srgbClr val="FFFFCC"/>
              </a:solidFill>
            </a:endParaRPr>
          </a:p>
        </p:txBody>
      </p:sp>
      <p:sp>
        <p:nvSpPr>
          <p:cNvPr id="95236" name="Content Placeholder 8"/>
          <p:cNvSpPr>
            <a:spLocks noGrp="1"/>
          </p:cNvSpPr>
          <p:nvPr>
            <p:ph idx="1"/>
          </p:nvPr>
        </p:nvSpPr>
        <p:spPr>
          <a:xfrm>
            <a:off x="685800" y="2133600"/>
            <a:ext cx="7772400" cy="3962400"/>
          </a:xfrm>
        </p:spPr>
        <p:txBody>
          <a:bodyPr/>
          <a:lstStyle/>
          <a:p>
            <a:pPr algn="ctr">
              <a:buFontTx/>
              <a:buNone/>
            </a:pPr>
            <a:r>
              <a:rPr lang="en-US" i="1" smtClean="0">
                <a:solidFill>
                  <a:srgbClr val="FFFF99"/>
                </a:solidFill>
              </a:rPr>
              <a:t>“One can put a thousand to flight, and two can put ten thousand to flight.”</a:t>
            </a:r>
          </a:p>
          <a:p>
            <a:pPr algn="ctr">
              <a:buFontTx/>
              <a:buNone/>
            </a:pPr>
            <a:r>
              <a:rPr lang="en-US" sz="1400" smtClean="0">
                <a:solidFill>
                  <a:srgbClr val="FFFF99"/>
                </a:solidFill>
              </a:rPr>
              <a:t>(Deuteronomy 32:30)</a:t>
            </a:r>
          </a:p>
          <a:p>
            <a:pPr algn="ctr">
              <a:buFontTx/>
              <a:buNone/>
            </a:pPr>
            <a:endParaRPr lang="en-US" sz="1400" smtClean="0">
              <a:solidFill>
                <a:srgbClr val="FFFF99"/>
              </a:solidFill>
            </a:endParaRPr>
          </a:p>
          <a:p>
            <a:pPr algn="ctr">
              <a:buFontTx/>
              <a:buNone/>
            </a:pPr>
            <a:r>
              <a:rPr lang="en-US" i="1" smtClean="0">
                <a:solidFill>
                  <a:srgbClr val="FFFF99"/>
                </a:solidFill>
              </a:rPr>
              <a:t>“Behold how good and how pleasant it is for brethren to dwell together in unity.”</a:t>
            </a:r>
          </a:p>
          <a:p>
            <a:pPr algn="ctr">
              <a:buFontTx/>
              <a:buNone/>
            </a:pPr>
            <a:r>
              <a:rPr lang="en-US" sz="1400" smtClean="0">
                <a:solidFill>
                  <a:srgbClr val="FFFF99"/>
                </a:solidFill>
              </a:rPr>
              <a:t>(Psalm 133:1)</a:t>
            </a:r>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105400"/>
            <a:ext cx="2343911" cy="1362739"/>
          </a:xfrm>
          <a:prstGeom prst="rect">
            <a:avLst/>
          </a:prstGeom>
        </p:spPr>
      </p:pic>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3667" name="Content Placeholder 8"/>
          <p:cNvSpPr>
            <a:spLocks noGrp="1"/>
          </p:cNvSpPr>
          <p:nvPr>
            <p:ph idx="1"/>
          </p:nvPr>
        </p:nvSpPr>
        <p:spPr>
          <a:xfrm>
            <a:off x="685800" y="2133600"/>
            <a:ext cx="7772400" cy="3962400"/>
          </a:xfrm>
        </p:spPr>
        <p:txBody>
          <a:bodyPr/>
          <a:lstStyle/>
          <a:p>
            <a:r>
              <a:rPr lang="en-US" sz="2000" smtClean="0">
                <a:solidFill>
                  <a:schemeClr val="bg1"/>
                </a:solidFill>
              </a:rPr>
              <a:t>These laymen frequently need for God to “break” them (Psalm 51:17-18). The Hebrew word for “brokenness” means “to crush so as to bring into a new state.” To be broken means we no longer press our own agenda but are elated when God’s plan comes to light. </a:t>
            </a:r>
          </a:p>
          <a:p>
            <a:r>
              <a:rPr lang="en-US" sz="2000" smtClean="0">
                <a:solidFill>
                  <a:schemeClr val="bg1"/>
                </a:solidFill>
              </a:rPr>
              <a:t>Our soul has been tamed and we are no longer self-promoting, self-sufficient or self righteous. We simply want to make a difference, regardless of who gets the credit. In the same way that Jesus took the bread, blessed it, broke it, and then gave it to the people, we must experience the same sequence from God. God has blessed us, but He must now break us before He can use us to feed others.</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20</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4691" name="Content Placeholder 8"/>
          <p:cNvSpPr>
            <a:spLocks noGrp="1"/>
          </p:cNvSpPr>
          <p:nvPr>
            <p:ph idx="1"/>
          </p:nvPr>
        </p:nvSpPr>
        <p:spPr>
          <a:xfrm>
            <a:off x="685800" y="2133600"/>
            <a:ext cx="7772400" cy="3962400"/>
          </a:xfrm>
        </p:spPr>
        <p:txBody>
          <a:bodyPr/>
          <a:lstStyle/>
          <a:p>
            <a:pPr marL="457200" indent="-457200">
              <a:buFontTx/>
              <a:buAutoNum type="arabicPeriod" startAt="3"/>
            </a:pPr>
            <a:r>
              <a:rPr lang="en-US" sz="2000" smtClean="0">
                <a:solidFill>
                  <a:schemeClr val="bg1"/>
                </a:solidFill>
              </a:rPr>
              <a:t>The pastor often envies the layman’s ________. (He envies the money.)</a:t>
            </a:r>
          </a:p>
          <a:p>
            <a:pPr marL="457200" indent="-457200">
              <a:buFontTx/>
              <a:buAutoNum type="arabicPeriod" startAt="3"/>
            </a:pPr>
            <a:endParaRPr lang="en-US" sz="2000" smtClean="0">
              <a:solidFill>
                <a:schemeClr val="bg1"/>
              </a:solidFill>
            </a:endParaRPr>
          </a:p>
          <a:p>
            <a:pPr lvl="1"/>
            <a:r>
              <a:rPr lang="en-US" sz="1600" smtClean="0">
                <a:solidFill>
                  <a:schemeClr val="bg1"/>
                </a:solidFill>
              </a:rPr>
              <a:t>The layman often envies the pastor’s __________. (He envies the mission.)</a:t>
            </a:r>
          </a:p>
          <a:p>
            <a:pPr lvl="1"/>
            <a:r>
              <a:rPr lang="en-US" sz="1600" smtClean="0">
                <a:solidFill>
                  <a:schemeClr val="bg1"/>
                </a:solidFill>
              </a:rPr>
              <a:t>The relationship between successful laymen and pastors often is one in which each envies what the other one has. Both can generously give of what they have to the other, and share their wealth – whether it is money or a mission from God. The Lord has placed both kinds of leaders in the church to bless the other.</a:t>
            </a:r>
          </a:p>
        </p:txBody>
      </p:sp>
      <p:sp>
        <p:nvSpPr>
          <p:cNvPr id="4" name="TextBox 3"/>
          <p:cNvSpPr txBox="1">
            <a:spLocks noChangeArrowheads="1"/>
          </p:cNvSpPr>
          <p:nvPr/>
        </p:nvSpPr>
        <p:spPr bwMode="auto">
          <a:xfrm>
            <a:off x="5410200" y="2133600"/>
            <a:ext cx="1143000" cy="400050"/>
          </a:xfrm>
          <a:prstGeom prst="rect">
            <a:avLst/>
          </a:prstGeom>
          <a:noFill/>
          <a:ln w="9525">
            <a:noFill/>
            <a:miter lim="800000"/>
            <a:headEnd/>
            <a:tailEnd/>
          </a:ln>
        </p:spPr>
        <p:txBody>
          <a:bodyPr>
            <a:spAutoFit/>
          </a:bodyPr>
          <a:lstStyle/>
          <a:p>
            <a:r>
              <a:rPr lang="en-US" sz="2000">
                <a:solidFill>
                  <a:srgbClr val="FFFFCC"/>
                </a:solidFill>
              </a:rPr>
              <a:t>success</a:t>
            </a:r>
          </a:p>
        </p:txBody>
      </p:sp>
      <p:sp>
        <p:nvSpPr>
          <p:cNvPr id="5" name="TextBox 4"/>
          <p:cNvSpPr txBox="1">
            <a:spLocks noChangeArrowheads="1"/>
          </p:cNvSpPr>
          <p:nvPr/>
        </p:nvSpPr>
        <p:spPr bwMode="auto">
          <a:xfrm>
            <a:off x="4800600" y="3124200"/>
            <a:ext cx="2286000" cy="338138"/>
          </a:xfrm>
          <a:prstGeom prst="rect">
            <a:avLst/>
          </a:prstGeom>
          <a:noFill/>
          <a:ln w="9525">
            <a:noFill/>
            <a:miter lim="800000"/>
            <a:headEnd/>
            <a:tailEnd/>
          </a:ln>
        </p:spPr>
        <p:txBody>
          <a:bodyPr>
            <a:spAutoFit/>
          </a:bodyPr>
          <a:lstStyle/>
          <a:p>
            <a:r>
              <a:rPr lang="en-US" sz="1600">
                <a:solidFill>
                  <a:srgbClr val="FFFFCC"/>
                </a:solidFill>
              </a:rPr>
              <a:t>significance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21</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5715" name="Content Placeholder 8"/>
          <p:cNvSpPr>
            <a:spLocks noGrp="1"/>
          </p:cNvSpPr>
          <p:nvPr>
            <p:ph idx="1"/>
          </p:nvPr>
        </p:nvSpPr>
        <p:spPr>
          <a:xfrm>
            <a:off x="685800" y="2133600"/>
            <a:ext cx="7772400" cy="3962400"/>
          </a:xfrm>
        </p:spPr>
        <p:txBody>
          <a:bodyPr/>
          <a:lstStyle/>
          <a:p>
            <a:pPr marL="457200" indent="-457200">
              <a:buFontTx/>
              <a:buAutoNum type="arabicPeriod" startAt="4"/>
            </a:pPr>
            <a:r>
              <a:rPr lang="en-US" sz="2000" smtClean="0">
                <a:solidFill>
                  <a:schemeClr val="bg1"/>
                </a:solidFill>
              </a:rPr>
              <a:t>Pastors must develop a big enough ______ to attract successful laymen.</a:t>
            </a:r>
          </a:p>
          <a:p>
            <a:pPr marL="457200" indent="-457200">
              <a:buFontTx/>
              <a:buAutoNum type="arabicPeriod" startAt="4"/>
            </a:pPr>
            <a:endParaRPr lang="en-US" sz="2000" smtClean="0">
              <a:solidFill>
                <a:schemeClr val="bg1"/>
              </a:solidFill>
            </a:endParaRPr>
          </a:p>
          <a:p>
            <a:pPr marL="457200" indent="-457200"/>
            <a:r>
              <a:rPr lang="en-US" sz="2000" smtClean="0">
                <a:solidFill>
                  <a:schemeClr val="bg1"/>
                </a:solidFill>
              </a:rPr>
              <a:t>Laymen must develop a ____________ to enable pastors to fulfill it.</a:t>
            </a:r>
          </a:p>
          <a:p>
            <a:pPr lvl="1"/>
            <a:r>
              <a:rPr lang="en-US" sz="1600" smtClean="0">
                <a:solidFill>
                  <a:schemeClr val="bg1"/>
                </a:solidFill>
              </a:rPr>
              <a:t>Sometimes it is difficult to admit we need each other. We’d rather just do it ourselves. But there are times when we simply cannot. Our vision should be so large that it requires the gifts of others to accomplish it. Often, the ministry leader has the vision, while the marketplace leader has the resources.</a:t>
            </a:r>
          </a:p>
        </p:txBody>
      </p:sp>
      <p:sp>
        <p:nvSpPr>
          <p:cNvPr id="4" name="TextBox 3"/>
          <p:cNvSpPr txBox="1">
            <a:spLocks noChangeArrowheads="1"/>
          </p:cNvSpPr>
          <p:nvPr/>
        </p:nvSpPr>
        <p:spPr bwMode="auto">
          <a:xfrm>
            <a:off x="5257800" y="2133600"/>
            <a:ext cx="838200" cy="400050"/>
          </a:xfrm>
          <a:prstGeom prst="rect">
            <a:avLst/>
          </a:prstGeom>
          <a:noFill/>
          <a:ln w="9525">
            <a:noFill/>
            <a:miter lim="800000"/>
            <a:headEnd/>
            <a:tailEnd/>
          </a:ln>
        </p:spPr>
        <p:txBody>
          <a:bodyPr>
            <a:spAutoFit/>
          </a:bodyPr>
          <a:lstStyle/>
          <a:p>
            <a:r>
              <a:rPr lang="en-US" sz="2000">
                <a:solidFill>
                  <a:srgbClr val="FFFFCC"/>
                </a:solidFill>
              </a:rPr>
              <a:t>vision</a:t>
            </a:r>
          </a:p>
        </p:txBody>
      </p:sp>
      <p:sp>
        <p:nvSpPr>
          <p:cNvPr id="5" name="TextBox 4"/>
          <p:cNvSpPr txBox="1">
            <a:spLocks noChangeArrowheads="1"/>
          </p:cNvSpPr>
          <p:nvPr/>
        </p:nvSpPr>
        <p:spPr bwMode="auto">
          <a:xfrm>
            <a:off x="3886200" y="3124200"/>
            <a:ext cx="2209800" cy="400050"/>
          </a:xfrm>
          <a:prstGeom prst="rect">
            <a:avLst/>
          </a:prstGeom>
          <a:noFill/>
          <a:ln w="9525">
            <a:noFill/>
            <a:miter lim="800000"/>
            <a:headEnd/>
            <a:tailEnd/>
          </a:ln>
        </p:spPr>
        <p:txBody>
          <a:bodyPr>
            <a:spAutoFit/>
          </a:bodyPr>
          <a:lstStyle/>
          <a:p>
            <a:r>
              <a:rPr lang="en-US" sz="2000">
                <a:solidFill>
                  <a:srgbClr val="FFFFCC"/>
                </a:solidFill>
              </a:rPr>
              <a:t>generous spirit</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22</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6739" name="Content Placeholder 8"/>
          <p:cNvSpPr>
            <a:spLocks noGrp="1"/>
          </p:cNvSpPr>
          <p:nvPr>
            <p:ph idx="1"/>
          </p:nvPr>
        </p:nvSpPr>
        <p:spPr>
          <a:xfrm>
            <a:off x="685800" y="2133600"/>
            <a:ext cx="7772400" cy="3962400"/>
          </a:xfrm>
        </p:spPr>
        <p:txBody>
          <a:bodyPr/>
          <a:lstStyle/>
          <a:p>
            <a:pPr marL="457200" indent="-457200">
              <a:buFontTx/>
              <a:buAutoNum type="arabicPeriod" startAt="5"/>
            </a:pPr>
            <a:r>
              <a:rPr lang="en-US" sz="2000" smtClean="0">
                <a:solidFill>
                  <a:schemeClr val="bg1"/>
                </a:solidFill>
              </a:rPr>
              <a:t>Pastors must include laymen in ________ so they can own the ministry.</a:t>
            </a:r>
          </a:p>
          <a:p>
            <a:pPr marL="457200" indent="-457200">
              <a:buFontTx/>
              <a:buNone/>
            </a:pPr>
            <a:endParaRPr lang="en-US" sz="2000" smtClean="0">
              <a:solidFill>
                <a:schemeClr val="bg1"/>
              </a:solidFill>
            </a:endParaRPr>
          </a:p>
          <a:p>
            <a:pPr marL="457200" indent="-457200"/>
            <a:r>
              <a:rPr lang="en-US" sz="2000" smtClean="0">
                <a:solidFill>
                  <a:schemeClr val="bg1"/>
                </a:solidFill>
              </a:rPr>
              <a:t>Laymen must include pastors in both their finances and _________.</a:t>
            </a:r>
          </a:p>
          <a:p>
            <a:pPr lvl="1"/>
            <a:r>
              <a:rPr lang="en-US" sz="1600" smtClean="0">
                <a:solidFill>
                  <a:schemeClr val="bg1"/>
                </a:solidFill>
              </a:rPr>
              <a:t>What seems to be most valuable to pastors is the power to control the ministry of the church. What seems to be most valuable to marketplace leaders is their time.</a:t>
            </a:r>
          </a:p>
          <a:p>
            <a:pPr lvl="1"/>
            <a:r>
              <a:rPr lang="en-US" sz="1600" smtClean="0">
                <a:solidFill>
                  <a:schemeClr val="bg1"/>
                </a:solidFill>
              </a:rPr>
              <a:t>Both must give what they value most to the other. If they can, they will share ownership of the church’s vision. If they can’t, marketplace leaders will have only a passing interest in the church’s programs, and the pastor will have limited resources.</a:t>
            </a:r>
          </a:p>
        </p:txBody>
      </p:sp>
      <p:sp>
        <p:nvSpPr>
          <p:cNvPr id="4" name="TextBox 3"/>
          <p:cNvSpPr txBox="1">
            <a:spLocks noChangeArrowheads="1"/>
          </p:cNvSpPr>
          <p:nvPr/>
        </p:nvSpPr>
        <p:spPr bwMode="auto">
          <a:xfrm>
            <a:off x="4724400" y="2133600"/>
            <a:ext cx="2286000" cy="400050"/>
          </a:xfrm>
          <a:prstGeom prst="rect">
            <a:avLst/>
          </a:prstGeom>
          <a:noFill/>
          <a:ln w="9525">
            <a:noFill/>
            <a:miter lim="800000"/>
            <a:headEnd/>
            <a:tailEnd/>
          </a:ln>
        </p:spPr>
        <p:txBody>
          <a:bodyPr>
            <a:spAutoFit/>
          </a:bodyPr>
          <a:lstStyle/>
          <a:p>
            <a:r>
              <a:rPr lang="en-US" sz="2000">
                <a:solidFill>
                  <a:srgbClr val="FFFFCC"/>
                </a:solidFill>
              </a:rPr>
              <a:t>decisions</a:t>
            </a:r>
          </a:p>
        </p:txBody>
      </p:sp>
      <p:sp>
        <p:nvSpPr>
          <p:cNvPr id="5" name="TextBox 4"/>
          <p:cNvSpPr txBox="1">
            <a:spLocks noChangeArrowheads="1"/>
          </p:cNvSpPr>
          <p:nvPr/>
        </p:nvSpPr>
        <p:spPr bwMode="auto">
          <a:xfrm>
            <a:off x="1066800" y="3429000"/>
            <a:ext cx="1219200" cy="400050"/>
          </a:xfrm>
          <a:prstGeom prst="rect">
            <a:avLst/>
          </a:prstGeom>
          <a:noFill/>
          <a:ln w="9525">
            <a:noFill/>
            <a:miter lim="800000"/>
            <a:headEnd/>
            <a:tailEnd/>
          </a:ln>
        </p:spPr>
        <p:txBody>
          <a:bodyPr>
            <a:spAutoFit/>
          </a:bodyPr>
          <a:lstStyle/>
          <a:p>
            <a:r>
              <a:rPr lang="en-US" sz="2000">
                <a:solidFill>
                  <a:srgbClr val="FFFFCC"/>
                </a:solidFill>
              </a:rPr>
              <a:t>calendar</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23</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7763" name="Content Placeholder 8"/>
          <p:cNvSpPr>
            <a:spLocks noGrp="1"/>
          </p:cNvSpPr>
          <p:nvPr>
            <p:ph idx="1"/>
          </p:nvPr>
        </p:nvSpPr>
        <p:spPr>
          <a:xfrm>
            <a:off x="685800" y="2133600"/>
            <a:ext cx="7772400" cy="3962400"/>
          </a:xfrm>
        </p:spPr>
        <p:txBody>
          <a:bodyPr/>
          <a:lstStyle/>
          <a:p>
            <a:pPr marL="457200" indent="-457200">
              <a:buFontTx/>
              <a:buAutoNum type="arabicPeriod" startAt="6"/>
            </a:pPr>
            <a:r>
              <a:rPr lang="en-US" sz="2000" smtClean="0">
                <a:solidFill>
                  <a:schemeClr val="bg1"/>
                </a:solidFill>
              </a:rPr>
              <a:t>Pastors must give the _______________ to laymen.</a:t>
            </a:r>
          </a:p>
          <a:p>
            <a:pPr marL="457200" indent="-457200">
              <a:buFontTx/>
              <a:buNone/>
            </a:pPr>
            <a:endParaRPr lang="en-US" sz="2000" smtClean="0">
              <a:solidFill>
                <a:schemeClr val="bg1"/>
              </a:solidFill>
            </a:endParaRPr>
          </a:p>
          <a:p>
            <a:pPr marL="457200" indent="-457200"/>
            <a:r>
              <a:rPr lang="en-US" sz="2000" smtClean="0">
                <a:solidFill>
                  <a:schemeClr val="bg1"/>
                </a:solidFill>
              </a:rPr>
              <a:t>Laymen must give their ____________ to the church’s ministry.</a:t>
            </a:r>
          </a:p>
          <a:p>
            <a:pPr lvl="1"/>
            <a:r>
              <a:rPr lang="en-US" sz="1600" smtClean="0">
                <a:solidFill>
                  <a:schemeClr val="bg1"/>
                </a:solidFill>
              </a:rPr>
              <a:t>Our local church ministry is so deep it requires the gifts and service of the entire body of Christ (Romans 12:4-5). In this chapter Paul writes that we are “members of one another.” Think about that – we are not merely members of Christ’s Church but of each other: I belong to you and you belong to me!</a:t>
            </a:r>
          </a:p>
        </p:txBody>
      </p:sp>
      <p:sp>
        <p:nvSpPr>
          <p:cNvPr id="4" name="TextBox 3"/>
          <p:cNvSpPr txBox="1">
            <a:spLocks noChangeArrowheads="1"/>
          </p:cNvSpPr>
          <p:nvPr/>
        </p:nvSpPr>
        <p:spPr bwMode="auto">
          <a:xfrm>
            <a:off x="3657600" y="2133600"/>
            <a:ext cx="2286000" cy="400050"/>
          </a:xfrm>
          <a:prstGeom prst="rect">
            <a:avLst/>
          </a:prstGeom>
          <a:noFill/>
          <a:ln w="9525">
            <a:noFill/>
            <a:miter lim="800000"/>
            <a:headEnd/>
            <a:tailEnd/>
          </a:ln>
        </p:spPr>
        <p:txBody>
          <a:bodyPr>
            <a:spAutoFit/>
          </a:bodyPr>
          <a:lstStyle/>
          <a:p>
            <a:r>
              <a:rPr lang="en-US" sz="2000">
                <a:solidFill>
                  <a:srgbClr val="FFFFCC"/>
                </a:solidFill>
              </a:rPr>
              <a:t>Church’s ministry</a:t>
            </a:r>
          </a:p>
        </p:txBody>
      </p:sp>
      <p:sp>
        <p:nvSpPr>
          <p:cNvPr id="5" name="TextBox 4"/>
          <p:cNvSpPr txBox="1">
            <a:spLocks noChangeArrowheads="1"/>
          </p:cNvSpPr>
          <p:nvPr/>
        </p:nvSpPr>
        <p:spPr bwMode="auto">
          <a:xfrm>
            <a:off x="3886200" y="2819400"/>
            <a:ext cx="2286000" cy="400050"/>
          </a:xfrm>
          <a:prstGeom prst="rect">
            <a:avLst/>
          </a:prstGeom>
          <a:noFill/>
          <a:ln w="9525">
            <a:noFill/>
            <a:miter lim="800000"/>
            <a:headEnd/>
            <a:tailEnd/>
          </a:ln>
        </p:spPr>
        <p:txBody>
          <a:bodyPr>
            <a:spAutoFit/>
          </a:bodyPr>
          <a:lstStyle/>
          <a:p>
            <a:r>
              <a:rPr lang="en-US" sz="2000">
                <a:solidFill>
                  <a:srgbClr val="FFFFCC"/>
                </a:solidFill>
              </a:rPr>
              <a:t>spiritual gifts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24</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8787" name="Content Placeholder 8"/>
          <p:cNvSpPr>
            <a:spLocks noGrp="1"/>
          </p:cNvSpPr>
          <p:nvPr>
            <p:ph idx="1"/>
          </p:nvPr>
        </p:nvSpPr>
        <p:spPr>
          <a:xfrm>
            <a:off x="685800" y="2133600"/>
            <a:ext cx="7772400" cy="3962400"/>
          </a:xfrm>
        </p:spPr>
        <p:txBody>
          <a:bodyPr/>
          <a:lstStyle/>
          <a:p>
            <a:pPr marL="457200" indent="-457200">
              <a:buFontTx/>
              <a:buAutoNum type="arabicPeriod" startAt="7"/>
            </a:pPr>
            <a:r>
              <a:rPr lang="en-US" sz="2000" smtClean="0">
                <a:solidFill>
                  <a:schemeClr val="bg1"/>
                </a:solidFill>
              </a:rPr>
              <a:t>Pastors fail in this partnership because they are ___________.</a:t>
            </a:r>
          </a:p>
          <a:p>
            <a:pPr marL="457200" indent="-457200"/>
            <a:endParaRPr lang="en-US" sz="2000" smtClean="0">
              <a:solidFill>
                <a:schemeClr val="bg1"/>
              </a:solidFill>
            </a:endParaRPr>
          </a:p>
          <a:p>
            <a:pPr marL="457200" indent="-457200"/>
            <a:r>
              <a:rPr lang="en-US" sz="2000" smtClean="0">
                <a:solidFill>
                  <a:schemeClr val="bg1"/>
                </a:solidFill>
              </a:rPr>
              <a:t>Laymen fail in this partnership because they are ___________.</a:t>
            </a:r>
          </a:p>
          <a:p>
            <a:pPr marL="457200" indent="-457200"/>
            <a:endParaRPr lang="en-US" sz="2000" smtClean="0">
              <a:solidFill>
                <a:schemeClr val="bg1"/>
              </a:solidFill>
            </a:endParaRPr>
          </a:p>
          <a:p>
            <a:pPr lvl="1"/>
            <a:r>
              <a:rPr lang="en-US" sz="1600" smtClean="0">
                <a:solidFill>
                  <a:schemeClr val="bg1"/>
                </a:solidFill>
              </a:rPr>
              <a:t>Far too often, this is a picture of the Church. Out of intimidation or sheer independence, the ministry leader or marketplace leader jumps out of the partnership early.</a:t>
            </a:r>
          </a:p>
        </p:txBody>
      </p:sp>
      <p:sp>
        <p:nvSpPr>
          <p:cNvPr id="4" name="TextBox 3"/>
          <p:cNvSpPr txBox="1">
            <a:spLocks noChangeArrowheads="1"/>
          </p:cNvSpPr>
          <p:nvPr/>
        </p:nvSpPr>
        <p:spPr bwMode="auto">
          <a:xfrm>
            <a:off x="6553200" y="2133600"/>
            <a:ext cx="2286000" cy="400050"/>
          </a:xfrm>
          <a:prstGeom prst="rect">
            <a:avLst/>
          </a:prstGeom>
          <a:noFill/>
          <a:ln w="9525">
            <a:noFill/>
            <a:miter lim="800000"/>
            <a:headEnd/>
            <a:tailEnd/>
          </a:ln>
        </p:spPr>
        <p:txBody>
          <a:bodyPr>
            <a:spAutoFit/>
          </a:bodyPr>
          <a:lstStyle/>
          <a:p>
            <a:r>
              <a:rPr lang="en-US" sz="2000">
                <a:solidFill>
                  <a:srgbClr val="FFFFCC"/>
                </a:solidFill>
              </a:rPr>
              <a:t>intimidated</a:t>
            </a:r>
          </a:p>
        </p:txBody>
      </p:sp>
      <p:sp>
        <p:nvSpPr>
          <p:cNvPr id="5" name="TextBox 4"/>
          <p:cNvSpPr txBox="1">
            <a:spLocks noChangeArrowheads="1"/>
          </p:cNvSpPr>
          <p:nvPr/>
        </p:nvSpPr>
        <p:spPr bwMode="auto">
          <a:xfrm>
            <a:off x="6629400" y="2819400"/>
            <a:ext cx="2133600" cy="400050"/>
          </a:xfrm>
          <a:prstGeom prst="rect">
            <a:avLst/>
          </a:prstGeom>
          <a:noFill/>
          <a:ln w="9525">
            <a:noFill/>
            <a:miter lim="800000"/>
            <a:headEnd/>
            <a:tailEnd/>
          </a:ln>
        </p:spPr>
        <p:txBody>
          <a:bodyPr>
            <a:spAutoFit/>
          </a:bodyPr>
          <a:lstStyle/>
          <a:p>
            <a:r>
              <a:rPr lang="en-US" sz="2000">
                <a:solidFill>
                  <a:srgbClr val="FFFFCC"/>
                </a:solidFill>
              </a:rPr>
              <a:t>independent</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25</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19811" name="Content Placeholder 8"/>
          <p:cNvSpPr>
            <a:spLocks noGrp="1"/>
          </p:cNvSpPr>
          <p:nvPr>
            <p:ph idx="1"/>
          </p:nvPr>
        </p:nvSpPr>
        <p:spPr>
          <a:xfrm>
            <a:off x="685800" y="2133600"/>
            <a:ext cx="8001000" cy="3962400"/>
          </a:xfrm>
        </p:spPr>
        <p:txBody>
          <a:bodyPr/>
          <a:lstStyle/>
          <a:p>
            <a:pPr marL="457200" indent="-457200">
              <a:buFontTx/>
              <a:buAutoNum type="arabicPeriod" startAt="8"/>
            </a:pPr>
            <a:r>
              <a:rPr lang="en-US" sz="2000" smtClean="0">
                <a:solidFill>
                  <a:schemeClr val="bg1"/>
                </a:solidFill>
              </a:rPr>
              <a:t>Pastors can offer one thing that laymen want most - _________.</a:t>
            </a:r>
          </a:p>
          <a:p>
            <a:pPr marL="457200" indent="-457200"/>
            <a:endParaRPr lang="en-US" sz="2000" smtClean="0">
              <a:solidFill>
                <a:schemeClr val="bg1"/>
              </a:solidFill>
            </a:endParaRPr>
          </a:p>
          <a:p>
            <a:pPr marL="457200" indent="-457200"/>
            <a:r>
              <a:rPr lang="en-US" sz="2000" smtClean="0">
                <a:solidFill>
                  <a:schemeClr val="bg1"/>
                </a:solidFill>
              </a:rPr>
              <a:t>Laymen can offer one thing that pastors need most - _________.</a:t>
            </a:r>
          </a:p>
          <a:p>
            <a:pPr marL="457200" indent="-457200"/>
            <a:endParaRPr lang="en-US" sz="2000" smtClean="0">
              <a:solidFill>
                <a:schemeClr val="bg1"/>
              </a:solidFill>
            </a:endParaRPr>
          </a:p>
          <a:p>
            <a:pPr lvl="1"/>
            <a:r>
              <a:rPr lang="en-US" sz="1600" smtClean="0">
                <a:solidFill>
                  <a:schemeClr val="bg1"/>
                </a:solidFill>
              </a:rPr>
              <a:t>“There are no problems we cannot solve together, and very few that we can solve by ourselves.” (Lyndon B. Johnson)</a:t>
            </a:r>
          </a:p>
        </p:txBody>
      </p:sp>
      <p:sp>
        <p:nvSpPr>
          <p:cNvPr id="4" name="TextBox 3"/>
          <p:cNvSpPr txBox="1">
            <a:spLocks noChangeArrowheads="1"/>
          </p:cNvSpPr>
          <p:nvPr/>
        </p:nvSpPr>
        <p:spPr bwMode="auto">
          <a:xfrm>
            <a:off x="7010400" y="2133600"/>
            <a:ext cx="2286000" cy="400050"/>
          </a:xfrm>
          <a:prstGeom prst="rect">
            <a:avLst/>
          </a:prstGeom>
          <a:noFill/>
          <a:ln w="9525">
            <a:noFill/>
            <a:miter lim="800000"/>
            <a:headEnd/>
            <a:tailEnd/>
          </a:ln>
        </p:spPr>
        <p:txBody>
          <a:bodyPr>
            <a:spAutoFit/>
          </a:bodyPr>
          <a:lstStyle/>
          <a:p>
            <a:r>
              <a:rPr lang="en-US" sz="2000">
                <a:solidFill>
                  <a:srgbClr val="FFFFCC"/>
                </a:solidFill>
              </a:rPr>
              <a:t>fulfillment</a:t>
            </a:r>
          </a:p>
        </p:txBody>
      </p:sp>
      <p:sp>
        <p:nvSpPr>
          <p:cNvPr id="5" name="TextBox 4"/>
          <p:cNvSpPr txBox="1">
            <a:spLocks noChangeArrowheads="1"/>
          </p:cNvSpPr>
          <p:nvPr/>
        </p:nvSpPr>
        <p:spPr bwMode="auto">
          <a:xfrm>
            <a:off x="7010400" y="2819400"/>
            <a:ext cx="2286000" cy="400050"/>
          </a:xfrm>
          <a:prstGeom prst="rect">
            <a:avLst/>
          </a:prstGeom>
          <a:noFill/>
          <a:ln w="9525">
            <a:noFill/>
            <a:miter lim="800000"/>
            <a:headEnd/>
            <a:tailEnd/>
          </a:ln>
        </p:spPr>
        <p:txBody>
          <a:bodyPr>
            <a:spAutoFit/>
          </a:bodyPr>
          <a:lstStyle/>
          <a:p>
            <a:r>
              <a:rPr lang="en-US" sz="2000">
                <a:solidFill>
                  <a:srgbClr val="FFFFCC"/>
                </a:solidFill>
              </a:rPr>
              <a:t>resources</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20835"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What Every Pastor Should </a:t>
            </a:r>
            <a:r>
              <a:rPr lang="en-US" sz="2000" b="1" i="1" smtClean="0">
                <a:solidFill>
                  <a:schemeClr val="bg1"/>
                </a:solidFill>
              </a:rPr>
              <a:t>Do about These Partnerships</a:t>
            </a:r>
          </a:p>
          <a:p>
            <a:endParaRPr lang="en-US" sz="2000" smtClean="0">
              <a:solidFill>
                <a:schemeClr val="bg1"/>
              </a:solidFill>
            </a:endParaRPr>
          </a:p>
          <a:p>
            <a:r>
              <a:rPr lang="en-US" sz="1600" smtClean="0">
                <a:solidFill>
                  <a:schemeClr val="bg1"/>
                </a:solidFill>
              </a:rPr>
              <a:t>Pastors must become secure in their call and their role in marketplace leaders’ lives.</a:t>
            </a:r>
          </a:p>
          <a:p>
            <a:r>
              <a:rPr lang="en-US" sz="1600" b="1" i="1" smtClean="0">
                <a:solidFill>
                  <a:schemeClr val="bg1"/>
                </a:solidFill>
              </a:rPr>
              <a:t>APPLICATION: How can you build this into your life?</a:t>
            </a:r>
          </a:p>
          <a:p>
            <a:pPr>
              <a:buFontTx/>
              <a:buNone/>
            </a:pPr>
            <a:endParaRPr lang="en-US" sz="1600" smtClean="0">
              <a:solidFill>
                <a:schemeClr val="bg1"/>
              </a:solidFill>
            </a:endParaRPr>
          </a:p>
          <a:p>
            <a:r>
              <a:rPr lang="en-US" sz="1600" smtClean="0">
                <a:solidFill>
                  <a:schemeClr val="bg1"/>
                </a:solidFill>
              </a:rPr>
              <a:t>Pastors must initiate relationship and partnership with marketplace leaders.</a:t>
            </a:r>
          </a:p>
          <a:p>
            <a:r>
              <a:rPr lang="en-US" sz="1600" b="1" i="1" smtClean="0">
                <a:solidFill>
                  <a:schemeClr val="bg1"/>
                </a:solidFill>
              </a:rPr>
              <a:t>APPLICATION: When will you do this? With whom?</a:t>
            </a:r>
          </a:p>
          <a:p>
            <a:endParaRPr lang="en-US" sz="1600" smtClean="0">
              <a:solidFill>
                <a:schemeClr val="bg1"/>
              </a:solidFill>
            </a:endParaRPr>
          </a:p>
          <a:p>
            <a:r>
              <a:rPr lang="en-US" sz="1600" smtClean="0">
                <a:solidFill>
                  <a:schemeClr val="bg1"/>
                </a:solidFill>
              </a:rPr>
              <a:t>Pastors must create places for marketplace leaders to use their gifts.</a:t>
            </a:r>
          </a:p>
          <a:p>
            <a:r>
              <a:rPr lang="en-US" sz="1600" b="1" i="1" smtClean="0">
                <a:solidFill>
                  <a:schemeClr val="bg1"/>
                </a:solidFill>
              </a:rPr>
              <a:t>APPLICATION: Where might these people use their gifts in your church?</a:t>
            </a:r>
          </a:p>
          <a:p>
            <a:endParaRPr lang="en-US" sz="1600" b="1" i="1" smtClean="0">
              <a:solidFill>
                <a:schemeClr val="bg1"/>
              </a:solidFill>
            </a:endParaRPr>
          </a:p>
          <a:p>
            <a:r>
              <a:rPr lang="en-US" sz="1600" smtClean="0">
                <a:solidFill>
                  <a:schemeClr val="bg1"/>
                </a:solidFill>
              </a:rPr>
              <a:t>Pastors must allow marketplace leaders to own the ministry by making decisions.</a:t>
            </a:r>
          </a:p>
          <a:p>
            <a:r>
              <a:rPr lang="en-US" sz="1600" b="1" i="1" smtClean="0">
                <a:solidFill>
                  <a:schemeClr val="bg1"/>
                </a:solidFill>
              </a:rPr>
              <a:t>APPLICATION: How could you include them on decisions?</a:t>
            </a:r>
            <a:endParaRPr lang="en-US" sz="1600" smtClean="0">
              <a:solidFill>
                <a:schemeClr val="bg1"/>
              </a:solidFill>
            </a:endParaRP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27</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21859" name="Content Placeholder 8"/>
          <p:cNvSpPr>
            <a:spLocks noGrp="1"/>
          </p:cNvSpPr>
          <p:nvPr>
            <p:ph idx="1"/>
          </p:nvPr>
        </p:nvSpPr>
        <p:spPr>
          <a:xfrm>
            <a:off x="685800" y="2133600"/>
            <a:ext cx="7772400" cy="3962400"/>
          </a:xfrm>
        </p:spPr>
        <p:txBody>
          <a:bodyPr/>
          <a:lstStyle/>
          <a:p>
            <a:r>
              <a:rPr lang="en-US" sz="1800" smtClean="0">
                <a:solidFill>
                  <a:schemeClr val="bg1"/>
                </a:solidFill>
              </a:rPr>
              <a:t>Pastors must know and communicate their principles (core values) and vision.</a:t>
            </a:r>
          </a:p>
          <a:p>
            <a:r>
              <a:rPr lang="en-US" sz="1800" b="1" i="1" smtClean="0">
                <a:solidFill>
                  <a:schemeClr val="bg1"/>
                </a:solidFill>
              </a:rPr>
              <a:t>APPLICATION: When and how will you do this?</a:t>
            </a:r>
          </a:p>
          <a:p>
            <a:endParaRPr lang="en-US" sz="1800" b="1" i="1" smtClean="0">
              <a:solidFill>
                <a:schemeClr val="bg1"/>
              </a:solidFill>
            </a:endParaRPr>
          </a:p>
          <a:p>
            <a:r>
              <a:rPr lang="en-US" sz="1800" smtClean="0">
                <a:solidFill>
                  <a:schemeClr val="bg1"/>
                </a:solidFill>
              </a:rPr>
              <a:t>Pastors must challenge marketplace leaders to God’s call on their lives as well.</a:t>
            </a:r>
          </a:p>
          <a:p>
            <a:r>
              <a:rPr lang="en-US" sz="1800" b="1" i="1" smtClean="0">
                <a:solidFill>
                  <a:schemeClr val="bg1"/>
                </a:solidFill>
              </a:rPr>
              <a:t>APPLICATION: What platform can you use for this?</a:t>
            </a:r>
          </a:p>
          <a:p>
            <a:endParaRPr lang="en-US" sz="1800" b="1" i="1" smtClean="0">
              <a:solidFill>
                <a:schemeClr val="bg1"/>
              </a:solidFill>
            </a:endParaRPr>
          </a:p>
          <a:p>
            <a:r>
              <a:rPr lang="en-US" sz="1800" smtClean="0">
                <a:solidFill>
                  <a:schemeClr val="bg1"/>
                </a:solidFill>
              </a:rPr>
              <a:t>Pastors must equip marketplace leaders to become spiritual leaders in their own arenas.</a:t>
            </a:r>
          </a:p>
          <a:p>
            <a:r>
              <a:rPr lang="en-US" sz="1800" b="1" i="1" smtClean="0">
                <a:solidFill>
                  <a:schemeClr val="bg1"/>
                </a:solidFill>
              </a:rPr>
              <a:t>APPLICATION: How will you accomplish this?</a:t>
            </a:r>
          </a:p>
          <a:p>
            <a:endParaRPr lang="en-US" sz="1800" b="1" i="1" smtClean="0">
              <a:solidFill>
                <a:schemeClr val="bg1"/>
              </a:solidFill>
            </a:endParaRPr>
          </a:p>
          <a:p>
            <a:r>
              <a:rPr lang="en-US" sz="1800" smtClean="0">
                <a:solidFill>
                  <a:schemeClr val="bg1"/>
                </a:solidFill>
              </a:rPr>
              <a:t>“The Law of Significance: One is too small a number to achieve something great.” (John C. Maxwell)</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28</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3"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22884" name="Content Placeholder 8"/>
          <p:cNvSpPr>
            <a:spLocks noGrp="1"/>
          </p:cNvSpPr>
          <p:nvPr>
            <p:ph idx="1"/>
          </p:nvPr>
        </p:nvSpPr>
        <p:spPr>
          <a:xfrm>
            <a:off x="685800" y="2133600"/>
            <a:ext cx="7772400" cy="3962400"/>
          </a:xfrm>
        </p:spPr>
        <p:txBody>
          <a:bodyPr/>
          <a:lstStyle/>
          <a:p>
            <a:pPr algn="ctr">
              <a:buFontTx/>
              <a:buNone/>
            </a:pPr>
            <a:r>
              <a:rPr lang="en-US" i="1" smtClean="0">
                <a:solidFill>
                  <a:srgbClr val="FFFF99"/>
                </a:solidFill>
              </a:rPr>
              <a:t>“One can put a thousand to flight, and two can put ten thousand to flight.”</a:t>
            </a:r>
          </a:p>
          <a:p>
            <a:pPr algn="ctr">
              <a:buFontTx/>
              <a:buNone/>
            </a:pPr>
            <a:r>
              <a:rPr lang="en-US" sz="1400" smtClean="0">
                <a:solidFill>
                  <a:srgbClr val="FFFF99"/>
                </a:solidFill>
              </a:rPr>
              <a:t>(Deuteronomy 32:30)</a:t>
            </a:r>
          </a:p>
          <a:p>
            <a:pPr algn="ctr">
              <a:buFontTx/>
              <a:buNone/>
            </a:pPr>
            <a:endParaRPr lang="en-US" sz="1400" smtClean="0">
              <a:solidFill>
                <a:srgbClr val="FFFF99"/>
              </a:solidFill>
            </a:endParaRPr>
          </a:p>
          <a:p>
            <a:pPr algn="ctr">
              <a:buFontTx/>
              <a:buNone/>
            </a:pPr>
            <a:r>
              <a:rPr lang="en-US" i="1" smtClean="0">
                <a:solidFill>
                  <a:srgbClr val="FFFF99"/>
                </a:solidFill>
              </a:rPr>
              <a:t>“Behold how good and how pleasant it is for brethren to dwell together in unity.”</a:t>
            </a:r>
          </a:p>
          <a:p>
            <a:pPr algn="ctr">
              <a:buFontTx/>
              <a:buNone/>
            </a:pPr>
            <a:r>
              <a:rPr lang="en-US" sz="1400" smtClean="0">
                <a:solidFill>
                  <a:srgbClr val="FFFF99"/>
                </a:solidFill>
              </a:rPr>
              <a:t>(Psalm 133:1)</a:t>
            </a:r>
          </a:p>
          <a:p>
            <a:pPr algn="ctr">
              <a:buFontTx/>
              <a:buNone/>
            </a:pPr>
            <a:endParaRPr lang="en-US" sz="1400" smtClean="0">
              <a:solidFill>
                <a:srgbClr val="FFFF99"/>
              </a:solidFill>
            </a:endParaRPr>
          </a:p>
          <a:p>
            <a:pPr algn="ctr">
              <a:buFontTx/>
              <a:buNone/>
            </a:pPr>
            <a:r>
              <a:rPr lang="en-US" sz="1400" smtClean="0">
                <a:solidFill>
                  <a:srgbClr val="FFFF99"/>
                </a:solidFill>
              </a:rPr>
              <a:t>Next Session: Your Decision Determines Your Destiny</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29</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96259" name="Content Placeholder 8"/>
          <p:cNvSpPr>
            <a:spLocks noGrp="1"/>
          </p:cNvSpPr>
          <p:nvPr>
            <p:ph idx="1"/>
          </p:nvPr>
        </p:nvSpPr>
        <p:spPr>
          <a:xfrm>
            <a:off x="685800" y="2133600"/>
            <a:ext cx="7772400" cy="3962400"/>
          </a:xfrm>
        </p:spPr>
        <p:txBody>
          <a:bodyPr/>
          <a:lstStyle/>
          <a:p>
            <a:r>
              <a:rPr lang="en-US" sz="2000" smtClean="0">
                <a:solidFill>
                  <a:schemeClr val="bg1"/>
                </a:solidFill>
              </a:rPr>
              <a:t>In order to take your leadership to a higher level, you will need to leverage the power of partnership. Partnerships can happen within a ministry between different departments or outside between two separate organizations that share a common goal.</a:t>
            </a:r>
          </a:p>
          <a:p>
            <a:r>
              <a:rPr lang="en-US" sz="2000" smtClean="0">
                <a:solidFill>
                  <a:schemeClr val="bg1"/>
                </a:solidFill>
              </a:rPr>
              <a:t>Effective partnerships produce synergy – energy coming from blended sources. It is a synthesis of strengths that produce more than the mere addition of the parts. </a:t>
            </a:r>
          </a:p>
          <a:p>
            <a:r>
              <a:rPr lang="en-US" sz="2000" smtClean="0">
                <a:solidFill>
                  <a:schemeClr val="bg1"/>
                </a:solidFill>
              </a:rPr>
              <a:t>Partnership is about multiplication. The difference between addition and multiplication is profound:</a:t>
            </a:r>
          </a:p>
          <a:p>
            <a:pPr algn="ctr">
              <a:buFontTx/>
              <a:buNone/>
            </a:pPr>
            <a:r>
              <a:rPr lang="en-US" sz="2000" smtClean="0">
                <a:solidFill>
                  <a:schemeClr val="bg1"/>
                </a:solidFill>
              </a:rPr>
              <a:t>4 + 4 = 8</a:t>
            </a:r>
          </a:p>
          <a:p>
            <a:pPr algn="ctr">
              <a:buFontTx/>
              <a:buNone/>
            </a:pPr>
            <a:r>
              <a:rPr lang="en-US" sz="2000" smtClean="0">
                <a:solidFill>
                  <a:schemeClr val="bg1"/>
                </a:solidFill>
              </a:rPr>
              <a:t>4 x 4 = 16</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3</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0" y="2286000"/>
            <a:ext cx="7772400" cy="4114800"/>
          </a:xfrm>
        </p:spPr>
        <p:txBody>
          <a:bodyPr/>
          <a:lstStyle/>
          <a:p>
            <a:pPr marL="0" lvl="0" indent="0" algn="ctr" eaLnBrk="1" hangingPunct="1">
              <a:spcBef>
                <a:spcPct val="0"/>
              </a:spcBef>
              <a:buNone/>
              <a:defRPr/>
            </a:pP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For more information about this course and other training resources:</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Contact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Global Teen Challenge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GTC@Globaltc.org</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Or visit our training website at</a:t>
            </a:r>
            <a:b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br>
            <a:r>
              <a:rPr lang="en-US" b="1" kern="1200" dirty="0">
                <a:solidFill>
                  <a:srgbClr val="FFFFCC"/>
                </a:solidFill>
                <a:effectLst>
                  <a:outerShdw blurRad="38100" dist="38100" dir="2700000" algn="tl">
                    <a:srgbClr val="000000">
                      <a:alpha val="43137"/>
                    </a:srgbClr>
                  </a:outerShdw>
                </a:effectLst>
                <a:latin typeface="Arial" pitchFamily="34" charset="0"/>
                <a:cs typeface="Arial" pitchFamily="34" charset="0"/>
              </a:rPr>
              <a:t>iTeenChallenge.org </a:t>
            </a:r>
          </a:p>
          <a:p>
            <a:endParaRPr lang="en-US" dirty="0"/>
          </a:p>
        </p:txBody>
      </p:sp>
      <p:sp>
        <p:nvSpPr>
          <p:cNvPr id="5" name="Slide Number Placeholder 4"/>
          <p:cNvSpPr>
            <a:spLocks noGrp="1"/>
          </p:cNvSpPr>
          <p:nvPr>
            <p:ph type="sldNum" sz="quarter" idx="12"/>
          </p:nvPr>
        </p:nvSpPr>
        <p:spPr/>
        <p:txBody>
          <a:bodyPr/>
          <a:lstStyle/>
          <a:p>
            <a:pPr>
              <a:defRPr/>
            </a:pPr>
            <a:fld id="{F45EC6E8-98E1-4849-A5C4-247ED1CA1DED}" type="slidenum">
              <a:rPr lang="en-US" smtClean="0">
                <a:solidFill>
                  <a:srgbClr val="000000"/>
                </a:solidFill>
              </a:rPr>
              <a:pPr>
                <a:defRPr/>
              </a:pPr>
              <a:t>30</a:t>
            </a:fld>
            <a:endParaRPr lang="en-US" dirty="0">
              <a:solidFill>
                <a:srgbClr val="000000"/>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17951" y="381000"/>
            <a:ext cx="3657298" cy="2035896"/>
          </a:xfrm>
          <a:prstGeom prst="rect">
            <a:avLst/>
          </a:prstGeom>
        </p:spPr>
      </p:pic>
      <p:sp>
        <p:nvSpPr>
          <p:cNvPr id="9"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Tree>
    <p:extLst>
      <p:ext uri="{BB962C8B-B14F-4D97-AF65-F5344CB8AC3E}">
        <p14:creationId xmlns:p14="http://schemas.microsoft.com/office/powerpoint/2010/main" val="1717819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97283" name="Content Placeholder 8"/>
          <p:cNvSpPr>
            <a:spLocks noGrp="1"/>
          </p:cNvSpPr>
          <p:nvPr>
            <p:ph idx="1"/>
          </p:nvPr>
        </p:nvSpPr>
        <p:spPr>
          <a:xfrm>
            <a:off x="685800" y="2133600"/>
            <a:ext cx="7772400" cy="3962400"/>
          </a:xfrm>
        </p:spPr>
        <p:txBody>
          <a:bodyPr/>
          <a:lstStyle/>
          <a:p>
            <a:r>
              <a:rPr lang="en-US" sz="2000" smtClean="0">
                <a:solidFill>
                  <a:schemeClr val="bg1"/>
                </a:solidFill>
              </a:rPr>
              <a:t>In short, partnerships multiply wisdom, energy and resources.</a:t>
            </a:r>
          </a:p>
          <a:p>
            <a:r>
              <a:rPr lang="en-US" sz="2000" smtClean="0">
                <a:solidFill>
                  <a:schemeClr val="bg1"/>
                </a:solidFill>
              </a:rPr>
              <a:t>Consider what could happen if you no longer held on to the control of your ministry, but invited the strengths of others to join you in the process. </a:t>
            </a:r>
          </a:p>
          <a:p>
            <a:r>
              <a:rPr lang="en-US" sz="2000" smtClean="0">
                <a:solidFill>
                  <a:schemeClr val="bg1"/>
                </a:solidFill>
              </a:rPr>
              <a:t>What if you joined with other ministries to produce more fruit for God’s Kingdom than what you could produce alone? </a:t>
            </a:r>
          </a:p>
          <a:p>
            <a:r>
              <a:rPr lang="en-US" sz="2000" smtClean="0">
                <a:solidFill>
                  <a:schemeClr val="bg1"/>
                </a:solidFill>
              </a:rPr>
              <a:t>What if your ministry was about something more than you?</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4</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98307" name="Content Placeholder 8"/>
          <p:cNvSpPr>
            <a:spLocks noGrp="1"/>
          </p:cNvSpPr>
          <p:nvPr>
            <p:ph idx="1"/>
          </p:nvPr>
        </p:nvSpPr>
        <p:spPr>
          <a:xfrm>
            <a:off x="685800" y="2133600"/>
            <a:ext cx="7772400" cy="3962400"/>
          </a:xfrm>
        </p:spPr>
        <p:txBody>
          <a:bodyPr/>
          <a:lstStyle/>
          <a:p>
            <a:pPr algn="ctr">
              <a:buFontTx/>
              <a:buNone/>
            </a:pPr>
            <a:r>
              <a:rPr lang="en-US" sz="2000" b="1" smtClean="0">
                <a:solidFill>
                  <a:schemeClr val="bg1"/>
                </a:solidFill>
              </a:rPr>
              <a:t>Personal Partnership Case Study: Jonathan and David</a:t>
            </a:r>
          </a:p>
          <a:p>
            <a:pPr algn="ctr">
              <a:buFontTx/>
              <a:buNone/>
            </a:pPr>
            <a:endParaRPr lang="en-US" sz="800" b="1" smtClean="0">
              <a:solidFill>
                <a:schemeClr val="bg1"/>
              </a:solidFill>
            </a:endParaRPr>
          </a:p>
          <a:p>
            <a:r>
              <a:rPr lang="en-US" sz="1800" smtClean="0">
                <a:solidFill>
                  <a:schemeClr val="bg1"/>
                </a:solidFill>
              </a:rPr>
              <a:t>The story of Jonathan and David is told in I Samuel 18-20. It is a vivid portrait of two men who chose to partner together for the future success of God’s people. </a:t>
            </a:r>
          </a:p>
          <a:p>
            <a:r>
              <a:rPr lang="en-US" sz="1800" smtClean="0">
                <a:solidFill>
                  <a:schemeClr val="bg1"/>
                </a:solidFill>
              </a:rPr>
              <a:t>What makes the story profound is that Jonathan chose to promote David to be the next king of Israel, even though Jonathan was the rightful heir.  It is the story of sacrifice and partnership for the good of the Kingdom, not for the benefit of one person.</a:t>
            </a:r>
          </a:p>
          <a:p>
            <a:r>
              <a:rPr lang="en-US" sz="1800" smtClean="0">
                <a:solidFill>
                  <a:schemeClr val="bg1"/>
                </a:solidFill>
              </a:rPr>
              <a:t>What qualities did Jonathan and David possess that created such a powerful partnership?</a:t>
            </a:r>
          </a:p>
          <a:p>
            <a:r>
              <a:rPr lang="en-US" sz="1800" smtClean="0">
                <a:solidFill>
                  <a:schemeClr val="bg1"/>
                </a:solidFill>
              </a:rPr>
              <a:t>We examined this important truth in an earlier </a:t>
            </a:r>
            <a:r>
              <a:rPr lang="en-US" sz="1800" i="1" smtClean="0">
                <a:solidFill>
                  <a:schemeClr val="bg1"/>
                </a:solidFill>
              </a:rPr>
              <a:t>Million Leaders Mandate lesson. A quick </a:t>
            </a:r>
            <a:r>
              <a:rPr lang="en-US" sz="1800" smtClean="0">
                <a:solidFill>
                  <a:schemeClr val="bg1"/>
                </a:solidFill>
              </a:rPr>
              <a:t>review of I Samuel 20 reminds us of the ingredients that create an effective partnership.</a:t>
            </a:r>
          </a:p>
        </p:txBody>
      </p:sp>
      <p:sp>
        <p:nvSpPr>
          <p:cNvPr id="4"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5"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5</a:t>
            </a:fld>
            <a:endParaRPr lang="en-US" dirty="0">
              <a:solidFill>
                <a:srgbClr val="00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99331" name="Content Placeholder 8"/>
          <p:cNvSpPr>
            <a:spLocks noGrp="1"/>
          </p:cNvSpPr>
          <p:nvPr>
            <p:ph idx="1"/>
          </p:nvPr>
        </p:nvSpPr>
        <p:spPr>
          <a:xfrm>
            <a:off x="685800" y="2133600"/>
            <a:ext cx="7772400" cy="3962400"/>
          </a:xfrm>
        </p:spPr>
        <p:txBody>
          <a:bodyPr/>
          <a:lstStyle/>
          <a:p>
            <a:pPr marL="457200" indent="-457200">
              <a:buFontTx/>
              <a:buAutoNum type="arabicPeriod"/>
            </a:pPr>
            <a:r>
              <a:rPr lang="en-US" sz="2000" b="1" smtClean="0">
                <a:solidFill>
                  <a:schemeClr val="bg1"/>
                </a:solidFill>
              </a:rPr>
              <a:t>They were __________. (I Samuel 20:1-4)</a:t>
            </a:r>
          </a:p>
          <a:p>
            <a:pPr marL="457200" indent="-457200"/>
            <a:r>
              <a:rPr lang="en-US" sz="2000" smtClean="0">
                <a:solidFill>
                  <a:schemeClr val="bg1"/>
                </a:solidFill>
              </a:rPr>
              <a:t>Although Jonathan couldn’t believe David was in such danger from his father, he pledged to him that he was at his disposal. Jonathan would do whatever David asked him to do.</a:t>
            </a:r>
          </a:p>
          <a:p>
            <a:pPr lvl="1"/>
            <a:r>
              <a:rPr lang="en-US" sz="1600" smtClean="0">
                <a:solidFill>
                  <a:schemeClr val="bg1"/>
                </a:solidFill>
              </a:rPr>
              <a:t>Question: Do I have any ministry partner for whom I am completely available?</a:t>
            </a:r>
          </a:p>
          <a:p>
            <a:pPr lvl="1"/>
            <a:endParaRPr lang="en-US" sz="1000" smtClean="0">
              <a:solidFill>
                <a:schemeClr val="bg1"/>
              </a:solidFill>
            </a:endParaRPr>
          </a:p>
          <a:p>
            <a:pPr marL="457200" indent="-457200">
              <a:buFontTx/>
              <a:buAutoNum type="arabicPeriod" startAt="2"/>
            </a:pPr>
            <a:r>
              <a:rPr lang="en-US" sz="2000" b="1" smtClean="0">
                <a:solidFill>
                  <a:schemeClr val="bg1"/>
                </a:solidFill>
              </a:rPr>
              <a:t>They were ___________. (I Samuel 20:5-17)</a:t>
            </a:r>
          </a:p>
          <a:p>
            <a:pPr marL="457200" indent="-457200"/>
            <a:r>
              <a:rPr lang="en-US" sz="2000" smtClean="0">
                <a:solidFill>
                  <a:schemeClr val="bg1"/>
                </a:solidFill>
              </a:rPr>
              <a:t>When they parted ways Jonathan initiated a “vow” that he and David would make to one another. It stated that they would be committed to each other regardless of the cost.</a:t>
            </a:r>
          </a:p>
          <a:p>
            <a:pPr lvl="1"/>
            <a:r>
              <a:rPr lang="en-US" sz="1600" smtClean="0">
                <a:solidFill>
                  <a:schemeClr val="bg1"/>
                </a:solidFill>
              </a:rPr>
              <a:t>Question: Am I dependable within the partnerships and relationships I am involved?</a:t>
            </a:r>
          </a:p>
        </p:txBody>
      </p:sp>
      <p:sp>
        <p:nvSpPr>
          <p:cNvPr id="4" name="TextBox 3"/>
          <p:cNvSpPr txBox="1">
            <a:spLocks noChangeArrowheads="1"/>
          </p:cNvSpPr>
          <p:nvPr/>
        </p:nvSpPr>
        <p:spPr bwMode="auto">
          <a:xfrm>
            <a:off x="2590800" y="2057400"/>
            <a:ext cx="1295400" cy="400050"/>
          </a:xfrm>
          <a:prstGeom prst="rect">
            <a:avLst/>
          </a:prstGeom>
          <a:noFill/>
          <a:ln w="9525">
            <a:noFill/>
            <a:miter lim="800000"/>
            <a:headEnd/>
            <a:tailEnd/>
          </a:ln>
        </p:spPr>
        <p:txBody>
          <a:bodyPr>
            <a:spAutoFit/>
          </a:bodyPr>
          <a:lstStyle/>
          <a:p>
            <a:r>
              <a:rPr lang="en-US" sz="2000">
                <a:solidFill>
                  <a:srgbClr val="FFFFCC"/>
                </a:solidFill>
              </a:rPr>
              <a:t>available</a:t>
            </a:r>
          </a:p>
        </p:txBody>
      </p:sp>
      <p:sp>
        <p:nvSpPr>
          <p:cNvPr id="5" name="TextBox 4"/>
          <p:cNvSpPr txBox="1">
            <a:spLocks noChangeArrowheads="1"/>
          </p:cNvSpPr>
          <p:nvPr/>
        </p:nvSpPr>
        <p:spPr bwMode="auto">
          <a:xfrm>
            <a:off x="2514600" y="4114800"/>
            <a:ext cx="1905000" cy="400050"/>
          </a:xfrm>
          <a:prstGeom prst="rect">
            <a:avLst/>
          </a:prstGeom>
          <a:noFill/>
          <a:ln w="9525">
            <a:noFill/>
            <a:miter lim="800000"/>
            <a:headEnd/>
            <a:tailEnd/>
          </a:ln>
        </p:spPr>
        <p:txBody>
          <a:bodyPr>
            <a:spAutoFit/>
          </a:bodyPr>
          <a:lstStyle/>
          <a:p>
            <a:r>
              <a:rPr lang="en-US" sz="2000">
                <a:solidFill>
                  <a:srgbClr val="FFFFCC"/>
                </a:solidFill>
              </a:rPr>
              <a:t>dependable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6</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0355" name="Content Placeholder 8"/>
          <p:cNvSpPr>
            <a:spLocks noGrp="1"/>
          </p:cNvSpPr>
          <p:nvPr>
            <p:ph idx="1"/>
          </p:nvPr>
        </p:nvSpPr>
        <p:spPr>
          <a:xfrm>
            <a:off x="685800" y="2133600"/>
            <a:ext cx="7772400" cy="3962400"/>
          </a:xfrm>
        </p:spPr>
        <p:txBody>
          <a:bodyPr/>
          <a:lstStyle/>
          <a:p>
            <a:pPr marL="457200" indent="-457200">
              <a:buFontTx/>
              <a:buAutoNum type="arabicPeriod" startAt="3"/>
            </a:pPr>
            <a:r>
              <a:rPr lang="en-US" sz="2000" b="1" smtClean="0">
                <a:solidFill>
                  <a:schemeClr val="bg1"/>
                </a:solidFill>
              </a:rPr>
              <a:t>They were ____________. (I Samuel 20:18-33)</a:t>
            </a:r>
          </a:p>
          <a:p>
            <a:pPr marL="457200" indent="-457200"/>
            <a:r>
              <a:rPr lang="en-US" sz="2000" smtClean="0">
                <a:solidFill>
                  <a:schemeClr val="bg1"/>
                </a:solidFill>
              </a:rPr>
              <a:t>When David failed to join King Saul for dinner, the king became angry. Jonathan was vulnerable, risking his very life to protect David that night.</a:t>
            </a:r>
          </a:p>
          <a:p>
            <a:pPr lvl="1"/>
            <a:r>
              <a:rPr lang="en-US" sz="1600" smtClean="0">
                <a:solidFill>
                  <a:schemeClr val="bg1"/>
                </a:solidFill>
              </a:rPr>
              <a:t>Question: How vulnerable am I willing to become for someone else?</a:t>
            </a:r>
          </a:p>
          <a:p>
            <a:pPr lvl="1"/>
            <a:endParaRPr lang="en-US" sz="1000" smtClean="0">
              <a:solidFill>
                <a:schemeClr val="bg1"/>
              </a:solidFill>
            </a:endParaRPr>
          </a:p>
          <a:p>
            <a:pPr marL="457200" indent="-457200">
              <a:buFontTx/>
              <a:buAutoNum type="arabicPeriod" startAt="4"/>
            </a:pPr>
            <a:r>
              <a:rPr lang="en-US" sz="2000" b="1" smtClean="0">
                <a:solidFill>
                  <a:schemeClr val="bg1"/>
                </a:solidFill>
              </a:rPr>
              <a:t>They were _____________. (I Samuel 20:34-42)</a:t>
            </a:r>
          </a:p>
          <a:p>
            <a:pPr marL="457200" indent="-457200"/>
            <a:r>
              <a:rPr lang="en-US" sz="2000" smtClean="0">
                <a:solidFill>
                  <a:schemeClr val="bg1"/>
                </a:solidFill>
              </a:rPr>
              <a:t>In the end, David had to leave the palace for a season. These two friends wept at the separation, yet they did what was right. Even when it required a painful decision, they acted responsibly toward each other.</a:t>
            </a:r>
          </a:p>
          <a:p>
            <a:pPr lvl="1"/>
            <a:r>
              <a:rPr lang="en-US" sz="1600" smtClean="0">
                <a:solidFill>
                  <a:schemeClr val="bg1"/>
                </a:solidFill>
              </a:rPr>
              <a:t>Question: Do I act responsibly and in the best interests of others in my leadership?</a:t>
            </a:r>
          </a:p>
        </p:txBody>
      </p:sp>
      <p:sp>
        <p:nvSpPr>
          <p:cNvPr id="4" name="TextBox 3"/>
          <p:cNvSpPr txBox="1">
            <a:spLocks noChangeArrowheads="1"/>
          </p:cNvSpPr>
          <p:nvPr/>
        </p:nvSpPr>
        <p:spPr bwMode="auto">
          <a:xfrm>
            <a:off x="2590800" y="2057400"/>
            <a:ext cx="1600200" cy="400050"/>
          </a:xfrm>
          <a:prstGeom prst="rect">
            <a:avLst/>
          </a:prstGeom>
          <a:noFill/>
          <a:ln w="9525">
            <a:noFill/>
            <a:miter lim="800000"/>
            <a:headEnd/>
            <a:tailEnd/>
          </a:ln>
        </p:spPr>
        <p:txBody>
          <a:bodyPr>
            <a:spAutoFit/>
          </a:bodyPr>
          <a:lstStyle/>
          <a:p>
            <a:r>
              <a:rPr lang="en-US" sz="2000">
                <a:solidFill>
                  <a:srgbClr val="FFFFCC"/>
                </a:solidFill>
              </a:rPr>
              <a:t>vulnerable</a:t>
            </a:r>
          </a:p>
        </p:txBody>
      </p:sp>
      <p:sp>
        <p:nvSpPr>
          <p:cNvPr id="5" name="TextBox 4"/>
          <p:cNvSpPr txBox="1">
            <a:spLocks noChangeArrowheads="1"/>
          </p:cNvSpPr>
          <p:nvPr/>
        </p:nvSpPr>
        <p:spPr bwMode="auto">
          <a:xfrm>
            <a:off x="2514600" y="3886200"/>
            <a:ext cx="1828800" cy="400050"/>
          </a:xfrm>
          <a:prstGeom prst="rect">
            <a:avLst/>
          </a:prstGeom>
          <a:noFill/>
          <a:ln w="9525">
            <a:noFill/>
            <a:miter lim="800000"/>
            <a:headEnd/>
            <a:tailEnd/>
          </a:ln>
        </p:spPr>
        <p:txBody>
          <a:bodyPr>
            <a:spAutoFit/>
          </a:bodyPr>
          <a:lstStyle/>
          <a:p>
            <a:r>
              <a:rPr lang="en-US" sz="2000">
                <a:solidFill>
                  <a:srgbClr val="FFFFCC"/>
                </a:solidFill>
              </a:rPr>
              <a:t>responsible</a:t>
            </a:r>
          </a:p>
        </p:txBody>
      </p:sp>
      <p:sp>
        <p:nvSpPr>
          <p:cNvPr id="6"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7"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7</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1379" name="Content Placeholder 8"/>
          <p:cNvSpPr>
            <a:spLocks noGrp="1"/>
          </p:cNvSpPr>
          <p:nvPr>
            <p:ph idx="1"/>
          </p:nvPr>
        </p:nvSpPr>
        <p:spPr>
          <a:xfrm>
            <a:off x="457200" y="2133600"/>
            <a:ext cx="8229600" cy="3962400"/>
          </a:xfrm>
        </p:spPr>
        <p:txBody>
          <a:bodyPr/>
          <a:lstStyle/>
          <a:p>
            <a:pPr algn="ctr">
              <a:buFontTx/>
              <a:buNone/>
            </a:pPr>
            <a:r>
              <a:rPr lang="en-US" sz="2000" b="1" dirty="0" smtClean="0">
                <a:solidFill>
                  <a:schemeClr val="bg1"/>
                </a:solidFill>
              </a:rPr>
              <a:t>The Truth about Partnership</a:t>
            </a:r>
          </a:p>
          <a:p>
            <a:pPr>
              <a:buFontTx/>
              <a:buNone/>
            </a:pPr>
            <a:r>
              <a:rPr lang="en-US" sz="1400" dirty="0" smtClean="0">
                <a:solidFill>
                  <a:schemeClr val="bg1"/>
                </a:solidFill>
              </a:rPr>
              <a:t>Unfortunately, the power of partnership is rarely seen. It is easier to talk about than to practice. Phil Butler, President of Interdev, outlines several principles for effective partnerships:</a:t>
            </a:r>
          </a:p>
          <a:p>
            <a:pPr>
              <a:buFontTx/>
              <a:buNone/>
            </a:pPr>
            <a:endParaRPr lang="en-US" sz="1000" dirty="0" smtClean="0">
              <a:solidFill>
                <a:schemeClr val="bg1"/>
              </a:solidFill>
            </a:endParaRPr>
          </a:p>
          <a:p>
            <a:pPr>
              <a:buFontTx/>
              <a:buAutoNum type="arabicPeriod"/>
            </a:pPr>
            <a:r>
              <a:rPr lang="en-US" sz="2000" b="1" dirty="0" smtClean="0">
                <a:solidFill>
                  <a:schemeClr val="bg1"/>
                </a:solidFill>
              </a:rPr>
              <a:t>Effective partnerships are built on _________, openness and mutual concern.</a:t>
            </a:r>
          </a:p>
          <a:p>
            <a:pPr lvl="1"/>
            <a:r>
              <a:rPr lang="en-US" sz="1400" dirty="0" smtClean="0">
                <a:solidFill>
                  <a:schemeClr val="bg1"/>
                </a:solidFill>
              </a:rPr>
              <a:t>Partnerships are more than coordination, planning, strategies and tactics. It requires relationship.</a:t>
            </a:r>
          </a:p>
          <a:p>
            <a:pPr lvl="1"/>
            <a:endParaRPr lang="en-US" sz="1000" dirty="0" smtClean="0">
              <a:solidFill>
                <a:schemeClr val="bg1"/>
              </a:solidFill>
            </a:endParaRPr>
          </a:p>
          <a:p>
            <a:pPr>
              <a:buFontTx/>
              <a:buAutoNum type="arabicPeriod"/>
            </a:pPr>
            <a:r>
              <a:rPr lang="en-US" sz="2000" b="1" dirty="0" smtClean="0">
                <a:solidFill>
                  <a:schemeClr val="bg1"/>
                </a:solidFill>
              </a:rPr>
              <a:t>Lasting partnerships need a facilitator or ______________.</a:t>
            </a:r>
          </a:p>
          <a:p>
            <a:pPr lvl="1"/>
            <a:r>
              <a:rPr lang="en-US" sz="1400" dirty="0" smtClean="0">
                <a:solidFill>
                  <a:schemeClr val="bg1"/>
                </a:solidFill>
              </a:rPr>
              <a:t>Partnerships need someone who, by consensus, has been given the role of bringing it to life.</a:t>
            </a:r>
          </a:p>
          <a:p>
            <a:pPr lvl="1"/>
            <a:endParaRPr lang="en-US" sz="1000" dirty="0" smtClean="0">
              <a:solidFill>
                <a:schemeClr val="bg1"/>
              </a:solidFill>
            </a:endParaRPr>
          </a:p>
          <a:p>
            <a:pPr>
              <a:buFontTx/>
              <a:buAutoNum type="arabicPeriod" startAt="3"/>
            </a:pPr>
            <a:r>
              <a:rPr lang="en-US" sz="2000" b="1" dirty="0" smtClean="0">
                <a:solidFill>
                  <a:schemeClr val="bg1"/>
                </a:solidFill>
              </a:rPr>
              <a:t>Effective partnerships develop in order to accomplish a specific ___________ or __________.</a:t>
            </a:r>
          </a:p>
          <a:p>
            <a:pPr lvl="1"/>
            <a:r>
              <a:rPr lang="en-US" sz="1400" dirty="0" smtClean="0">
                <a:solidFill>
                  <a:schemeClr val="bg1"/>
                </a:solidFill>
              </a:rPr>
              <a:t>Partnerships should focus on “what” (goals) rather than on “how” (structure). Form follows function.</a:t>
            </a:r>
          </a:p>
        </p:txBody>
      </p:sp>
      <p:sp>
        <p:nvSpPr>
          <p:cNvPr id="4" name="TextBox 3"/>
          <p:cNvSpPr txBox="1">
            <a:spLocks noChangeArrowheads="1"/>
          </p:cNvSpPr>
          <p:nvPr/>
        </p:nvSpPr>
        <p:spPr bwMode="auto">
          <a:xfrm>
            <a:off x="5410200" y="3124200"/>
            <a:ext cx="1295400" cy="400050"/>
          </a:xfrm>
          <a:prstGeom prst="rect">
            <a:avLst/>
          </a:prstGeom>
          <a:noFill/>
          <a:ln w="9525">
            <a:noFill/>
            <a:miter lim="800000"/>
            <a:headEnd/>
            <a:tailEnd/>
          </a:ln>
        </p:spPr>
        <p:txBody>
          <a:bodyPr>
            <a:spAutoFit/>
          </a:bodyPr>
          <a:lstStyle/>
          <a:p>
            <a:r>
              <a:rPr lang="en-US" sz="2000">
                <a:solidFill>
                  <a:srgbClr val="FFFFCC"/>
                </a:solidFill>
              </a:rPr>
              <a:t>trust</a:t>
            </a:r>
          </a:p>
        </p:txBody>
      </p:sp>
      <p:sp>
        <p:nvSpPr>
          <p:cNvPr id="5" name="TextBox 4"/>
          <p:cNvSpPr txBox="1">
            <a:spLocks noChangeArrowheads="1"/>
          </p:cNvSpPr>
          <p:nvPr/>
        </p:nvSpPr>
        <p:spPr bwMode="auto">
          <a:xfrm>
            <a:off x="6172200" y="4495800"/>
            <a:ext cx="2057400" cy="400050"/>
          </a:xfrm>
          <a:prstGeom prst="rect">
            <a:avLst/>
          </a:prstGeom>
          <a:noFill/>
          <a:ln w="9525">
            <a:noFill/>
            <a:miter lim="800000"/>
            <a:headEnd/>
            <a:tailEnd/>
          </a:ln>
        </p:spPr>
        <p:txBody>
          <a:bodyPr>
            <a:spAutoFit/>
          </a:bodyPr>
          <a:lstStyle/>
          <a:p>
            <a:r>
              <a:rPr lang="en-US" sz="2000">
                <a:solidFill>
                  <a:srgbClr val="FFFFCC"/>
                </a:solidFill>
              </a:rPr>
              <a:t>coordinator</a:t>
            </a:r>
          </a:p>
        </p:txBody>
      </p:sp>
      <p:sp>
        <p:nvSpPr>
          <p:cNvPr id="6" name="TextBox 5"/>
          <p:cNvSpPr txBox="1">
            <a:spLocks noChangeArrowheads="1"/>
          </p:cNvSpPr>
          <p:nvPr/>
        </p:nvSpPr>
        <p:spPr bwMode="auto">
          <a:xfrm>
            <a:off x="1981200" y="5562600"/>
            <a:ext cx="2057400" cy="400050"/>
          </a:xfrm>
          <a:prstGeom prst="rect">
            <a:avLst/>
          </a:prstGeom>
          <a:noFill/>
          <a:ln w="9525">
            <a:noFill/>
            <a:miter lim="800000"/>
            <a:headEnd/>
            <a:tailEnd/>
          </a:ln>
        </p:spPr>
        <p:txBody>
          <a:bodyPr>
            <a:spAutoFit/>
          </a:bodyPr>
          <a:lstStyle/>
          <a:p>
            <a:r>
              <a:rPr lang="en-US" sz="2000" dirty="0">
                <a:solidFill>
                  <a:srgbClr val="FFFFCC"/>
                </a:solidFill>
              </a:rPr>
              <a:t>vision</a:t>
            </a:r>
          </a:p>
        </p:txBody>
      </p:sp>
      <p:sp>
        <p:nvSpPr>
          <p:cNvPr id="7" name="TextBox 6"/>
          <p:cNvSpPr txBox="1">
            <a:spLocks noChangeArrowheads="1"/>
          </p:cNvSpPr>
          <p:nvPr/>
        </p:nvSpPr>
        <p:spPr bwMode="auto">
          <a:xfrm>
            <a:off x="4191000" y="5619750"/>
            <a:ext cx="2057400" cy="400050"/>
          </a:xfrm>
          <a:prstGeom prst="rect">
            <a:avLst/>
          </a:prstGeom>
          <a:noFill/>
          <a:ln w="9525">
            <a:noFill/>
            <a:miter lim="800000"/>
            <a:headEnd/>
            <a:tailEnd/>
          </a:ln>
        </p:spPr>
        <p:txBody>
          <a:bodyPr>
            <a:spAutoFit/>
          </a:bodyPr>
          <a:lstStyle/>
          <a:p>
            <a:r>
              <a:rPr lang="en-US" sz="2000" dirty="0">
                <a:solidFill>
                  <a:srgbClr val="FFFFCC"/>
                </a:solidFill>
              </a:rPr>
              <a:t>task</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9"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8</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7"/>
          <p:cNvSpPr>
            <a:spLocks noGrp="1"/>
          </p:cNvSpPr>
          <p:nvPr>
            <p:ph type="title"/>
          </p:nvPr>
        </p:nvSpPr>
        <p:spPr/>
        <p:txBody>
          <a:bodyPr/>
          <a:lstStyle/>
          <a:p>
            <a:r>
              <a:rPr lang="en-US" sz="3200" smtClean="0">
                <a:solidFill>
                  <a:srgbClr val="FFFFCC"/>
                </a:solidFill>
              </a:rPr>
              <a:t>The Power of Partnership</a:t>
            </a:r>
            <a:r>
              <a:rPr lang="en-US" smtClean="0">
                <a:solidFill>
                  <a:srgbClr val="FFFFCC"/>
                </a:solidFill>
              </a:rPr>
              <a:t/>
            </a:r>
            <a:br>
              <a:rPr lang="en-US" smtClean="0">
                <a:solidFill>
                  <a:srgbClr val="FFFFCC"/>
                </a:solidFill>
              </a:rPr>
            </a:br>
            <a:r>
              <a:rPr lang="en-US" sz="2000" smtClean="0">
                <a:solidFill>
                  <a:srgbClr val="FFFFCC"/>
                </a:solidFill>
              </a:rPr>
              <a:t>Moving From Isolation to Cooperation in Ministry</a:t>
            </a:r>
            <a:endParaRPr lang="en-US" sz="3600" smtClean="0">
              <a:solidFill>
                <a:srgbClr val="FFFFCC"/>
              </a:solidFill>
            </a:endParaRPr>
          </a:p>
        </p:txBody>
      </p:sp>
      <p:sp>
        <p:nvSpPr>
          <p:cNvPr id="102403" name="Content Placeholder 8"/>
          <p:cNvSpPr>
            <a:spLocks noGrp="1"/>
          </p:cNvSpPr>
          <p:nvPr>
            <p:ph idx="1"/>
          </p:nvPr>
        </p:nvSpPr>
        <p:spPr>
          <a:xfrm>
            <a:off x="685800" y="2133600"/>
            <a:ext cx="7772400" cy="3962400"/>
          </a:xfrm>
        </p:spPr>
        <p:txBody>
          <a:bodyPr/>
          <a:lstStyle/>
          <a:p>
            <a:pPr marL="457200" indent="-457200">
              <a:buFontTx/>
              <a:buAutoNum type="arabicPeriod" startAt="4"/>
            </a:pPr>
            <a:r>
              <a:rPr lang="en-US" sz="2000" b="1" smtClean="0">
                <a:solidFill>
                  <a:schemeClr val="bg1"/>
                </a:solidFill>
              </a:rPr>
              <a:t>Relevant partnerships begin by identifying _______among the people to be served.</a:t>
            </a:r>
          </a:p>
          <a:p>
            <a:pPr lvl="1"/>
            <a:r>
              <a:rPr lang="en-US" sz="1600" smtClean="0">
                <a:solidFill>
                  <a:schemeClr val="bg1"/>
                </a:solidFill>
              </a:rPr>
              <a:t>They don’t start by writing a common theological statement – but by being moved to meet a need.</a:t>
            </a:r>
          </a:p>
          <a:p>
            <a:pPr lvl="1"/>
            <a:endParaRPr lang="en-US" sz="1000" smtClean="0">
              <a:solidFill>
                <a:schemeClr val="bg1"/>
              </a:solidFill>
            </a:endParaRPr>
          </a:p>
          <a:p>
            <a:pPr marL="457200" indent="-457200">
              <a:buFontTx/>
              <a:buAutoNum type="arabicPeriod" startAt="5"/>
            </a:pPr>
            <a:r>
              <a:rPr lang="en-US" sz="2000" b="1" smtClean="0">
                <a:solidFill>
                  <a:schemeClr val="bg1"/>
                </a:solidFill>
              </a:rPr>
              <a:t>Partnerships are a ____________, not an _____________.</a:t>
            </a:r>
          </a:p>
          <a:p>
            <a:pPr lvl="1"/>
            <a:r>
              <a:rPr lang="en-US" sz="1600" smtClean="0">
                <a:solidFill>
                  <a:schemeClr val="bg1"/>
                </a:solidFill>
              </a:rPr>
              <a:t>The formative stages often take time; exploring and building trust doesn’t happen overnight.</a:t>
            </a:r>
          </a:p>
          <a:p>
            <a:pPr lvl="1"/>
            <a:endParaRPr lang="en-US" sz="1000" smtClean="0">
              <a:solidFill>
                <a:schemeClr val="bg1"/>
              </a:solidFill>
            </a:endParaRPr>
          </a:p>
          <a:p>
            <a:pPr marL="457200" indent="-457200">
              <a:buFontTx/>
              <a:buAutoNum type="arabicPeriod" startAt="6"/>
            </a:pPr>
            <a:r>
              <a:rPr lang="en-US" sz="2000" b="1" smtClean="0">
                <a:solidFill>
                  <a:schemeClr val="bg1"/>
                </a:solidFill>
              </a:rPr>
              <a:t>Great partnerships are even more challenging to ________ than to start.</a:t>
            </a:r>
          </a:p>
          <a:p>
            <a:pPr lvl="1"/>
            <a:r>
              <a:rPr lang="en-US" sz="1600" smtClean="0">
                <a:solidFill>
                  <a:schemeClr val="bg1"/>
                </a:solidFill>
              </a:rPr>
              <a:t>Making sure the vision survives, the focus is clear and communication is good requires commitment.</a:t>
            </a:r>
          </a:p>
        </p:txBody>
      </p:sp>
      <p:sp>
        <p:nvSpPr>
          <p:cNvPr id="4" name="TextBox 3"/>
          <p:cNvSpPr txBox="1">
            <a:spLocks noChangeArrowheads="1"/>
          </p:cNvSpPr>
          <p:nvPr/>
        </p:nvSpPr>
        <p:spPr bwMode="auto">
          <a:xfrm>
            <a:off x="6400800" y="2057400"/>
            <a:ext cx="2057400" cy="400050"/>
          </a:xfrm>
          <a:prstGeom prst="rect">
            <a:avLst/>
          </a:prstGeom>
          <a:noFill/>
          <a:ln w="9525">
            <a:noFill/>
            <a:miter lim="800000"/>
            <a:headEnd/>
            <a:tailEnd/>
          </a:ln>
        </p:spPr>
        <p:txBody>
          <a:bodyPr>
            <a:spAutoFit/>
          </a:bodyPr>
          <a:lstStyle/>
          <a:p>
            <a:r>
              <a:rPr lang="en-US" sz="2000">
                <a:solidFill>
                  <a:srgbClr val="FFFFCC"/>
                </a:solidFill>
              </a:rPr>
              <a:t>needs</a:t>
            </a:r>
          </a:p>
        </p:txBody>
      </p:sp>
      <p:sp>
        <p:nvSpPr>
          <p:cNvPr id="5" name="TextBox 4"/>
          <p:cNvSpPr txBox="1">
            <a:spLocks noChangeArrowheads="1"/>
          </p:cNvSpPr>
          <p:nvPr/>
        </p:nvSpPr>
        <p:spPr bwMode="auto">
          <a:xfrm>
            <a:off x="3505200" y="3429000"/>
            <a:ext cx="2057400" cy="400050"/>
          </a:xfrm>
          <a:prstGeom prst="rect">
            <a:avLst/>
          </a:prstGeom>
          <a:noFill/>
          <a:ln w="9525">
            <a:noFill/>
            <a:miter lim="800000"/>
            <a:headEnd/>
            <a:tailEnd/>
          </a:ln>
        </p:spPr>
        <p:txBody>
          <a:bodyPr>
            <a:spAutoFit/>
          </a:bodyPr>
          <a:lstStyle/>
          <a:p>
            <a:r>
              <a:rPr lang="en-US" sz="2000">
                <a:solidFill>
                  <a:srgbClr val="FFFFCC"/>
                </a:solidFill>
              </a:rPr>
              <a:t>process</a:t>
            </a:r>
          </a:p>
        </p:txBody>
      </p:sp>
      <p:sp>
        <p:nvSpPr>
          <p:cNvPr id="6" name="TextBox 5"/>
          <p:cNvSpPr txBox="1">
            <a:spLocks noChangeArrowheads="1"/>
          </p:cNvSpPr>
          <p:nvPr/>
        </p:nvSpPr>
        <p:spPr bwMode="auto">
          <a:xfrm>
            <a:off x="6172200" y="3429000"/>
            <a:ext cx="2057400" cy="400050"/>
          </a:xfrm>
          <a:prstGeom prst="rect">
            <a:avLst/>
          </a:prstGeom>
          <a:noFill/>
          <a:ln w="9525">
            <a:noFill/>
            <a:miter lim="800000"/>
            <a:headEnd/>
            <a:tailEnd/>
          </a:ln>
        </p:spPr>
        <p:txBody>
          <a:bodyPr>
            <a:spAutoFit/>
          </a:bodyPr>
          <a:lstStyle/>
          <a:p>
            <a:r>
              <a:rPr lang="en-US" sz="2000">
                <a:solidFill>
                  <a:srgbClr val="FFFFCC"/>
                </a:solidFill>
              </a:rPr>
              <a:t>event</a:t>
            </a:r>
          </a:p>
        </p:txBody>
      </p:sp>
      <p:sp>
        <p:nvSpPr>
          <p:cNvPr id="7" name="TextBox 6"/>
          <p:cNvSpPr txBox="1">
            <a:spLocks noChangeArrowheads="1"/>
          </p:cNvSpPr>
          <p:nvPr/>
        </p:nvSpPr>
        <p:spPr bwMode="auto">
          <a:xfrm>
            <a:off x="7086600" y="4572000"/>
            <a:ext cx="2057400" cy="400050"/>
          </a:xfrm>
          <a:prstGeom prst="rect">
            <a:avLst/>
          </a:prstGeom>
          <a:noFill/>
          <a:ln w="9525">
            <a:noFill/>
            <a:miter lim="800000"/>
            <a:headEnd/>
            <a:tailEnd/>
          </a:ln>
        </p:spPr>
        <p:txBody>
          <a:bodyPr>
            <a:spAutoFit/>
          </a:bodyPr>
          <a:lstStyle/>
          <a:p>
            <a:r>
              <a:rPr lang="en-US" sz="2000">
                <a:solidFill>
                  <a:srgbClr val="FFFFCC"/>
                </a:solidFill>
              </a:rPr>
              <a:t>maintain</a:t>
            </a:r>
          </a:p>
        </p:txBody>
      </p:sp>
      <p:sp>
        <p:nvSpPr>
          <p:cNvPr id="8" name="Footer Placeholder 1"/>
          <p:cNvSpPr>
            <a:spLocks noGrp="1"/>
          </p:cNvSpPr>
          <p:nvPr>
            <p:ph type="ftr" sz="quarter" idx="11"/>
          </p:nvPr>
        </p:nvSpPr>
        <p:spPr>
          <a:xfrm>
            <a:off x="1981200" y="6553200"/>
            <a:ext cx="5181600" cy="304800"/>
          </a:xfrm>
        </p:spPr>
        <p:txBody>
          <a:bodyPr/>
          <a:lstStyle/>
          <a:p>
            <a:pPr>
              <a:defRPr/>
            </a:pPr>
            <a:r>
              <a:rPr lang="en-US" dirty="0" smtClean="0">
                <a:solidFill>
                  <a:schemeClr val="bg1"/>
                </a:solidFill>
              </a:rPr>
              <a:t>Lesson: T805.01           iteenchallenge.org               01 - 2012</a:t>
            </a:r>
            <a:endParaRPr lang="en-US" dirty="0">
              <a:solidFill>
                <a:schemeClr val="bg1"/>
              </a:solidFill>
            </a:endParaRPr>
          </a:p>
        </p:txBody>
      </p:sp>
      <p:sp>
        <p:nvSpPr>
          <p:cNvPr id="10" name="Slide Number Placeholder 4"/>
          <p:cNvSpPr>
            <a:spLocks noGrp="1"/>
          </p:cNvSpPr>
          <p:nvPr>
            <p:ph type="sldNum" sz="quarter" idx="12"/>
          </p:nvPr>
        </p:nvSpPr>
        <p:spPr>
          <a:xfrm>
            <a:off x="6553200" y="6248400"/>
            <a:ext cx="1905000" cy="457200"/>
          </a:xfrm>
        </p:spPr>
        <p:txBody>
          <a:bodyPr/>
          <a:lstStyle/>
          <a:p>
            <a:pPr>
              <a:defRPr/>
            </a:pPr>
            <a:fld id="{F45EC6E8-98E1-4849-A5C4-247ED1CA1DED}" type="slidenum">
              <a:rPr lang="en-US" smtClean="0">
                <a:solidFill>
                  <a:srgbClr val="000000"/>
                </a:solidFill>
              </a:rPr>
              <a:pPr>
                <a:defRPr/>
              </a:pPr>
              <a:t>9</a:t>
            </a:fld>
            <a:endParaRPr lang="en-US" dirty="0">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P spid="5" grpId="0" build="allAtOnce"/>
      <p:bldP spid="6" grpId="0" build="allAtOnce"/>
      <p:bldP spid="7" grpId="0" build="allAtOnce"/>
    </p:bld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38c13194c9df4b4e341df175e6d9d7f27b8c75"/>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ea typeface="MS PGothic"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TotalTime>
  <Words>3352</Words>
  <Application>Microsoft Office PowerPoint</Application>
  <PresentationFormat>On-screen Show (4:3)</PresentationFormat>
  <Paragraphs>306</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Blank Presentation</vt:lpstr>
      <vt:lpstr>The Power of Partnership   Moving From Isolation to Cooperation in Ministry   by EQUIP Ministries founded by John Maxwell </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The Power of Partnership Moving From Isolation to Cooperation in Ministry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Table of Contents</dc:title>
  <dc:creator>Gregg</dc:creator>
  <cp:lastModifiedBy>Gregg</cp:lastModifiedBy>
  <cp:revision>36</cp:revision>
  <dcterms:created xsi:type="dcterms:W3CDTF">2011-10-20T15:18:26Z</dcterms:created>
  <dcterms:modified xsi:type="dcterms:W3CDTF">2012-01-26T22:27:07Z</dcterms:modified>
</cp:coreProperties>
</file>