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9"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298" r:id="rId26"/>
  </p:sldIdLst>
  <p:sldSz cx="9144000" cy="6858000" type="screen4x3"/>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0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F5854-FCE4-4675-A222-DFF3718A6AB8}" type="datetimeFigureOut">
              <a:rPr lang="en-US" smtClean="0"/>
              <a:pPr/>
              <a:t>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669C6-B9B2-4C89-B895-8CA2810A4C37}" type="slidenum">
              <a:rPr lang="en-US" smtClean="0"/>
              <a:pPr/>
              <a:t>‹#›</a:t>
            </a:fld>
            <a:endParaRPr lang="en-US"/>
          </a:p>
        </p:txBody>
      </p:sp>
    </p:spTree>
    <p:extLst>
      <p:ext uri="{BB962C8B-B14F-4D97-AF65-F5344CB8AC3E}">
        <p14:creationId xmlns:p14="http://schemas.microsoft.com/office/powerpoint/2010/main" val="92193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EFC1F2-5DC0-4BBB-B3C4-2845AE2E65B6}" type="slidenum">
              <a:rPr lang="en-US" sz="1200">
                <a:solidFill>
                  <a:prstClr val="black"/>
                </a:solidFill>
              </a:rPr>
              <a:pPr/>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3716" name="Slide Number Placeholder 3"/>
          <p:cNvSpPr>
            <a:spLocks noGrp="1"/>
          </p:cNvSpPr>
          <p:nvPr>
            <p:ph type="sldNum" sz="quarter" idx="5"/>
          </p:nvPr>
        </p:nvSpPr>
        <p:spPr>
          <a:noFill/>
        </p:spPr>
        <p:txBody>
          <a:bodyPr/>
          <a:lstStyle/>
          <a:p>
            <a:fld id="{FCB70C8C-B1DB-4B2E-B2DD-3264BEEF2665}" type="slidenum">
              <a:rPr lang="en-US" smtClean="0">
                <a:latin typeface="Arial" charset="0"/>
              </a:rPr>
              <a:pPr/>
              <a:t>10</a:t>
            </a:fld>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4740" name="Slide Number Placeholder 3"/>
          <p:cNvSpPr>
            <a:spLocks noGrp="1"/>
          </p:cNvSpPr>
          <p:nvPr>
            <p:ph type="sldNum" sz="quarter" idx="5"/>
          </p:nvPr>
        </p:nvSpPr>
        <p:spPr>
          <a:noFill/>
        </p:spPr>
        <p:txBody>
          <a:bodyPr/>
          <a:lstStyle/>
          <a:p>
            <a:fld id="{BB7A0F76-3B51-442C-93F3-2397429F8CA4}" type="slidenum">
              <a:rPr lang="en-US" smtClean="0">
                <a:latin typeface="Arial" charset="0"/>
              </a:rPr>
              <a:pPr/>
              <a:t>11</a:t>
            </a:fld>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5764" name="Slide Number Placeholder 3"/>
          <p:cNvSpPr>
            <a:spLocks noGrp="1"/>
          </p:cNvSpPr>
          <p:nvPr>
            <p:ph type="sldNum" sz="quarter" idx="5"/>
          </p:nvPr>
        </p:nvSpPr>
        <p:spPr>
          <a:noFill/>
        </p:spPr>
        <p:txBody>
          <a:bodyPr/>
          <a:lstStyle/>
          <a:p>
            <a:fld id="{EDE39496-0B09-411E-AEED-CADC41442F37}" type="slidenum">
              <a:rPr lang="en-US" smtClean="0">
                <a:latin typeface="Arial" charset="0"/>
              </a:rPr>
              <a:pPr/>
              <a:t>12</a:t>
            </a:fld>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6788" name="Slide Number Placeholder 3"/>
          <p:cNvSpPr>
            <a:spLocks noGrp="1"/>
          </p:cNvSpPr>
          <p:nvPr>
            <p:ph type="sldNum" sz="quarter" idx="5"/>
          </p:nvPr>
        </p:nvSpPr>
        <p:spPr>
          <a:noFill/>
        </p:spPr>
        <p:txBody>
          <a:bodyPr/>
          <a:lstStyle/>
          <a:p>
            <a:fld id="{01FCA341-AA14-4226-833A-C5D7F18CB2EF}" type="slidenum">
              <a:rPr lang="en-US" smtClean="0">
                <a:latin typeface="Arial" charset="0"/>
              </a:rPr>
              <a:pPr/>
              <a:t>13</a:t>
            </a:fld>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7812" name="Slide Number Placeholder 3"/>
          <p:cNvSpPr>
            <a:spLocks noGrp="1"/>
          </p:cNvSpPr>
          <p:nvPr>
            <p:ph type="sldNum" sz="quarter" idx="5"/>
          </p:nvPr>
        </p:nvSpPr>
        <p:spPr>
          <a:noFill/>
        </p:spPr>
        <p:txBody>
          <a:bodyPr/>
          <a:lstStyle/>
          <a:p>
            <a:fld id="{7CDAE769-CEC1-4D1D-B306-535B36577EA9}" type="slidenum">
              <a:rPr lang="en-US" smtClean="0">
                <a:latin typeface="Arial" charset="0"/>
              </a:rPr>
              <a:pPr/>
              <a:t>14</a:t>
            </a:fld>
            <a:endParaRPr 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8836" name="Slide Number Placeholder 3"/>
          <p:cNvSpPr>
            <a:spLocks noGrp="1"/>
          </p:cNvSpPr>
          <p:nvPr>
            <p:ph type="sldNum" sz="quarter" idx="5"/>
          </p:nvPr>
        </p:nvSpPr>
        <p:spPr>
          <a:noFill/>
        </p:spPr>
        <p:txBody>
          <a:bodyPr/>
          <a:lstStyle/>
          <a:p>
            <a:fld id="{10F1A312-0A64-40AA-92CD-66A18AF96A52}" type="slidenum">
              <a:rPr lang="en-US" smtClean="0">
                <a:latin typeface="Arial" charset="0"/>
              </a:rPr>
              <a:pPr/>
              <a:t>15</a:t>
            </a:fld>
            <a:endParaRPr 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9860" name="Slide Number Placeholder 3"/>
          <p:cNvSpPr>
            <a:spLocks noGrp="1"/>
          </p:cNvSpPr>
          <p:nvPr>
            <p:ph type="sldNum" sz="quarter" idx="5"/>
          </p:nvPr>
        </p:nvSpPr>
        <p:spPr>
          <a:noFill/>
        </p:spPr>
        <p:txBody>
          <a:bodyPr/>
          <a:lstStyle/>
          <a:p>
            <a:fld id="{706A8E1B-1CDF-4805-A6DE-1282E25AA09E}" type="slidenum">
              <a:rPr lang="en-US" smtClean="0">
                <a:latin typeface="Arial" charset="0"/>
              </a:rPr>
              <a:pPr/>
              <a:t>16</a:t>
            </a:fld>
            <a:endParaRPr 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0884" name="Slide Number Placeholder 3"/>
          <p:cNvSpPr>
            <a:spLocks noGrp="1"/>
          </p:cNvSpPr>
          <p:nvPr>
            <p:ph type="sldNum" sz="quarter" idx="5"/>
          </p:nvPr>
        </p:nvSpPr>
        <p:spPr>
          <a:noFill/>
        </p:spPr>
        <p:txBody>
          <a:bodyPr/>
          <a:lstStyle/>
          <a:p>
            <a:fld id="{221D81E9-D73E-47A5-A6A9-BBA0EE400C0D}" type="slidenum">
              <a:rPr lang="en-US" smtClean="0">
                <a:latin typeface="Arial" charset="0"/>
              </a:rPr>
              <a:pPr/>
              <a:t>17</a:t>
            </a:fld>
            <a:endParaRPr 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1908" name="Slide Number Placeholder 3"/>
          <p:cNvSpPr>
            <a:spLocks noGrp="1"/>
          </p:cNvSpPr>
          <p:nvPr>
            <p:ph type="sldNum" sz="quarter" idx="5"/>
          </p:nvPr>
        </p:nvSpPr>
        <p:spPr>
          <a:noFill/>
        </p:spPr>
        <p:txBody>
          <a:bodyPr/>
          <a:lstStyle/>
          <a:p>
            <a:fld id="{5A470E95-2C28-44F5-99C0-9A14A7BAE401}" type="slidenum">
              <a:rPr lang="en-US" smtClean="0">
                <a:latin typeface="Arial" charset="0"/>
              </a:rPr>
              <a:pPr/>
              <a:t>18</a:t>
            </a:fld>
            <a:endParaRPr lang="en-US"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2932" name="Slide Number Placeholder 3"/>
          <p:cNvSpPr>
            <a:spLocks noGrp="1"/>
          </p:cNvSpPr>
          <p:nvPr>
            <p:ph type="sldNum" sz="quarter" idx="5"/>
          </p:nvPr>
        </p:nvSpPr>
        <p:spPr>
          <a:noFill/>
        </p:spPr>
        <p:txBody>
          <a:bodyPr/>
          <a:lstStyle/>
          <a:p>
            <a:fld id="{C9EC04BE-D884-474C-81E5-4502D6C912FB}" type="slidenum">
              <a:rPr lang="en-US" smtClean="0">
                <a:latin typeface="Arial" charset="0"/>
              </a:rPr>
              <a:pPr/>
              <a:t>19</a:t>
            </a:fld>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35524" name="Slide Number Placeholder 3"/>
          <p:cNvSpPr>
            <a:spLocks noGrp="1"/>
          </p:cNvSpPr>
          <p:nvPr>
            <p:ph type="sldNum" sz="quarter" idx="5"/>
          </p:nvPr>
        </p:nvSpPr>
        <p:spPr>
          <a:noFill/>
        </p:spPr>
        <p:txBody>
          <a:bodyPr/>
          <a:lstStyle/>
          <a:p>
            <a:fld id="{ECB93193-353D-4191-BDDA-2DB1C6814DB4}" type="slidenum">
              <a:rPr lang="en-US" smtClean="0">
                <a:latin typeface="Arial" charset="0"/>
              </a:rPr>
              <a:pPr/>
              <a:t>2</a:t>
            </a:fld>
            <a:endParaRPr lang="en-US"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3956" name="Slide Number Placeholder 3"/>
          <p:cNvSpPr>
            <a:spLocks noGrp="1"/>
          </p:cNvSpPr>
          <p:nvPr>
            <p:ph type="sldNum" sz="quarter" idx="5"/>
          </p:nvPr>
        </p:nvSpPr>
        <p:spPr>
          <a:noFill/>
        </p:spPr>
        <p:txBody>
          <a:bodyPr/>
          <a:lstStyle/>
          <a:p>
            <a:fld id="{33743C86-6288-44B0-B66E-399E2E93D846}" type="slidenum">
              <a:rPr lang="en-US" smtClean="0">
                <a:latin typeface="Arial" charset="0"/>
              </a:rPr>
              <a:pPr/>
              <a:t>20</a:t>
            </a:fld>
            <a:endParaRPr lang="en-US"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4980" name="Slide Number Placeholder 3"/>
          <p:cNvSpPr>
            <a:spLocks noGrp="1"/>
          </p:cNvSpPr>
          <p:nvPr>
            <p:ph type="sldNum" sz="quarter" idx="5"/>
          </p:nvPr>
        </p:nvSpPr>
        <p:spPr>
          <a:noFill/>
        </p:spPr>
        <p:txBody>
          <a:bodyPr/>
          <a:lstStyle/>
          <a:p>
            <a:fld id="{0C8D9093-AC0F-4417-830E-97FB1F4D0D98}" type="slidenum">
              <a:rPr lang="en-US" smtClean="0">
                <a:latin typeface="Arial" charset="0"/>
              </a:rPr>
              <a:pPr/>
              <a:t>21</a:t>
            </a:fld>
            <a:endParaRPr lang="en-US"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6004" name="Slide Number Placeholder 3"/>
          <p:cNvSpPr>
            <a:spLocks noGrp="1"/>
          </p:cNvSpPr>
          <p:nvPr>
            <p:ph type="sldNum" sz="quarter" idx="5"/>
          </p:nvPr>
        </p:nvSpPr>
        <p:spPr>
          <a:noFill/>
        </p:spPr>
        <p:txBody>
          <a:bodyPr/>
          <a:lstStyle/>
          <a:p>
            <a:fld id="{48F7B4A5-926C-4E25-BEF5-CF6B0D123BC4}" type="slidenum">
              <a:rPr lang="en-US" smtClean="0">
                <a:latin typeface="Arial" charset="0"/>
              </a:rPr>
              <a:pPr/>
              <a:t>22</a:t>
            </a:fld>
            <a:endParaRPr lang="en-US"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7028" name="Slide Number Placeholder 3"/>
          <p:cNvSpPr>
            <a:spLocks noGrp="1"/>
          </p:cNvSpPr>
          <p:nvPr>
            <p:ph type="sldNum" sz="quarter" idx="5"/>
          </p:nvPr>
        </p:nvSpPr>
        <p:spPr>
          <a:noFill/>
        </p:spPr>
        <p:txBody>
          <a:bodyPr/>
          <a:lstStyle/>
          <a:p>
            <a:fld id="{63F983AA-8C4C-49AB-A412-2BA40F53E08F}" type="slidenum">
              <a:rPr lang="en-US" smtClean="0">
                <a:latin typeface="Arial" charset="0"/>
              </a:rPr>
              <a:pPr/>
              <a:t>23</a:t>
            </a:fld>
            <a:endParaRPr lang="en-US"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8052" name="Slide Number Placeholder 3"/>
          <p:cNvSpPr>
            <a:spLocks noGrp="1"/>
          </p:cNvSpPr>
          <p:nvPr>
            <p:ph type="sldNum" sz="quarter" idx="5"/>
          </p:nvPr>
        </p:nvSpPr>
        <p:spPr>
          <a:noFill/>
        </p:spPr>
        <p:txBody>
          <a:bodyPr/>
          <a:lstStyle/>
          <a:p>
            <a:fld id="{9161A6A1-C6A1-4FA2-9A23-2F17E925B4D2}" type="slidenum">
              <a:rPr lang="en-US" smtClean="0">
                <a:latin typeface="Arial" charset="0"/>
              </a:rPr>
              <a:pPr/>
              <a:t>24</a:t>
            </a:fld>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36548" name="Slide Number Placeholder 3"/>
          <p:cNvSpPr>
            <a:spLocks noGrp="1"/>
          </p:cNvSpPr>
          <p:nvPr>
            <p:ph type="sldNum" sz="quarter" idx="5"/>
          </p:nvPr>
        </p:nvSpPr>
        <p:spPr>
          <a:noFill/>
        </p:spPr>
        <p:txBody>
          <a:bodyPr/>
          <a:lstStyle/>
          <a:p>
            <a:fld id="{A34C93FF-CBAD-4F54-A055-773B2DA25597}" type="slidenum">
              <a:rPr lang="en-US" smtClean="0">
                <a:latin typeface="Arial" charset="0"/>
              </a:rPr>
              <a:pPr/>
              <a:t>3</a:t>
            </a:fld>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37572" name="Slide Number Placeholder 3"/>
          <p:cNvSpPr>
            <a:spLocks noGrp="1"/>
          </p:cNvSpPr>
          <p:nvPr>
            <p:ph type="sldNum" sz="quarter" idx="5"/>
          </p:nvPr>
        </p:nvSpPr>
        <p:spPr>
          <a:noFill/>
        </p:spPr>
        <p:txBody>
          <a:bodyPr/>
          <a:lstStyle/>
          <a:p>
            <a:fld id="{30895243-2E78-4D44-86B9-5F59B887AFB0}" type="slidenum">
              <a:rPr lang="en-US" smtClean="0">
                <a:latin typeface="Arial" charset="0"/>
              </a:rPr>
              <a:pPr/>
              <a:t>4</a:t>
            </a:fld>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38596" name="Slide Number Placeholder 3"/>
          <p:cNvSpPr>
            <a:spLocks noGrp="1"/>
          </p:cNvSpPr>
          <p:nvPr>
            <p:ph type="sldNum" sz="quarter" idx="5"/>
          </p:nvPr>
        </p:nvSpPr>
        <p:spPr>
          <a:noFill/>
        </p:spPr>
        <p:txBody>
          <a:bodyPr/>
          <a:lstStyle/>
          <a:p>
            <a:fld id="{47C86EDF-06CA-4F50-BCBF-8561C547C22D}" type="slidenum">
              <a:rPr lang="en-US" smtClean="0">
                <a:latin typeface="Arial" charset="0"/>
              </a:rPr>
              <a:pPr/>
              <a:t>5</a:t>
            </a:fld>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39620" name="Slide Number Placeholder 3"/>
          <p:cNvSpPr>
            <a:spLocks noGrp="1"/>
          </p:cNvSpPr>
          <p:nvPr>
            <p:ph type="sldNum" sz="quarter" idx="5"/>
          </p:nvPr>
        </p:nvSpPr>
        <p:spPr>
          <a:noFill/>
        </p:spPr>
        <p:txBody>
          <a:bodyPr/>
          <a:lstStyle/>
          <a:p>
            <a:fld id="{06D6E419-04B8-4070-8164-1C0A5A669444}" type="slidenum">
              <a:rPr lang="en-US" smtClean="0">
                <a:latin typeface="Arial" charset="0"/>
              </a:rPr>
              <a:pPr/>
              <a:t>6</a:t>
            </a:fld>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0644" name="Slide Number Placeholder 3"/>
          <p:cNvSpPr>
            <a:spLocks noGrp="1"/>
          </p:cNvSpPr>
          <p:nvPr>
            <p:ph type="sldNum" sz="quarter" idx="5"/>
          </p:nvPr>
        </p:nvSpPr>
        <p:spPr>
          <a:noFill/>
        </p:spPr>
        <p:txBody>
          <a:bodyPr/>
          <a:lstStyle/>
          <a:p>
            <a:fld id="{F366C680-180B-47EA-AF9E-68CC1E23AB3C}" type="slidenum">
              <a:rPr lang="en-US" smtClean="0">
                <a:latin typeface="Arial" charset="0"/>
              </a:rPr>
              <a:pPr/>
              <a:t>7</a:t>
            </a:fld>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1668" name="Slide Number Placeholder 3"/>
          <p:cNvSpPr>
            <a:spLocks noGrp="1"/>
          </p:cNvSpPr>
          <p:nvPr>
            <p:ph type="sldNum" sz="quarter" idx="5"/>
          </p:nvPr>
        </p:nvSpPr>
        <p:spPr>
          <a:noFill/>
        </p:spPr>
        <p:txBody>
          <a:bodyPr/>
          <a:lstStyle/>
          <a:p>
            <a:fld id="{37F498E5-A070-439E-B71E-320E3EDC04E6}" type="slidenum">
              <a:rPr lang="en-US" smtClean="0">
                <a:latin typeface="Arial" charset="0"/>
              </a:rPr>
              <a:pPr/>
              <a:t>8</a:t>
            </a:fld>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2692" name="Slide Number Placeholder 3"/>
          <p:cNvSpPr>
            <a:spLocks noGrp="1"/>
          </p:cNvSpPr>
          <p:nvPr>
            <p:ph type="sldNum" sz="quarter" idx="5"/>
          </p:nvPr>
        </p:nvSpPr>
        <p:spPr>
          <a:noFill/>
        </p:spPr>
        <p:txBody>
          <a:bodyPr/>
          <a:lstStyle/>
          <a:p>
            <a:fld id="{A6B06B71-6DC1-4F14-8E7B-CD773582A2DC}" type="slidenum">
              <a:rPr lang="en-US" smtClean="0">
                <a:latin typeface="Arial" charset="0"/>
              </a:rPr>
              <a:pPr/>
              <a:t>9</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A90CF6-23E5-4010-90B2-6A2EE90C21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216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E897AA-17CC-4D76-AE30-97F82B15091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080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547890-9C1C-4298-8B96-59553DA81F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157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iteenchallenge.org                T102.03            10 - 2011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5EC6E8-98E1-4849-A5C4-247ED1CA1D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636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9567FD-A1B8-4B53-A624-7FCEE13D0D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0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C34706-0546-493E-923A-98A35F104A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588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93DAA7-E244-4517-9B2E-CD6BF9604C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78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796E276-9713-4133-941C-9249351D61C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9613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0F05D5-1FFD-429D-9865-006AF6AD01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662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F39811-17F5-41B9-871D-E41556B747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490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150B0C-BCCF-4117-A201-7F4CD6596B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046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eaLnBrk="0" fontAlgn="base" hangingPunct="0">
              <a:spcBef>
                <a:spcPct val="0"/>
              </a:spcBef>
              <a:spcAft>
                <a:spcPct val="0"/>
              </a:spcAft>
              <a:defRPr/>
            </a:pPr>
            <a:r>
              <a:rPr lang="en-US" dirty="0" smtClean="0">
                <a:solidFill>
                  <a:schemeClr val="bg1"/>
                </a:solidFill>
              </a:rPr>
              <a:t>iteenchallenge.org</a:t>
            </a:r>
            <a:r>
              <a:rPr lang="en-US" dirty="0" smtClean="0">
                <a:solidFill>
                  <a:srgbClr val="000000"/>
                </a:solidFill>
              </a:rPr>
              <a:t>                </a:t>
            </a:r>
            <a:r>
              <a:rPr lang="en-US" dirty="0" smtClean="0">
                <a:solidFill>
                  <a:schemeClr val="bg1"/>
                </a:solidFill>
              </a:rPr>
              <a:t>T102.03            10 - 2011</a:t>
            </a:r>
            <a:endParaRPr lang="en-US" dirty="0">
              <a:solidFill>
                <a:schemeClr val="bg1"/>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eaLnBrk="0" fontAlgn="base" hangingPunct="0">
              <a:spcBef>
                <a:spcPct val="0"/>
              </a:spcBef>
              <a:spcAft>
                <a:spcPct val="0"/>
              </a:spcAft>
              <a:defRPr/>
            </a:pPr>
            <a:fld id="{C345F714-FEF3-4A48-827D-492AA418E35A}"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649492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defRPr>
      </a:lvl5pPr>
      <a:lvl6pPr marL="457200" algn="ctr" rtl="0" fontAlgn="base">
        <a:spcBef>
          <a:spcPct val="0"/>
        </a:spcBef>
        <a:spcAft>
          <a:spcPct val="0"/>
        </a:spcAft>
        <a:defRPr sz="4400">
          <a:solidFill>
            <a:schemeClr val="tx2"/>
          </a:solidFill>
          <a:latin typeface="Arial" pitchFamily="34" charset="0"/>
          <a:ea typeface="MS PGothic" pitchFamily="34" charset="-128"/>
        </a:defRPr>
      </a:lvl6pPr>
      <a:lvl7pPr marL="914400" algn="ctr" rtl="0" fontAlgn="base">
        <a:spcBef>
          <a:spcPct val="0"/>
        </a:spcBef>
        <a:spcAft>
          <a:spcPct val="0"/>
        </a:spcAft>
        <a:defRPr sz="4400">
          <a:solidFill>
            <a:schemeClr val="tx2"/>
          </a:solidFill>
          <a:latin typeface="Arial" pitchFamily="34" charset="0"/>
          <a:ea typeface="MS PGothic" pitchFamily="34" charset="-128"/>
        </a:defRPr>
      </a:lvl7pPr>
      <a:lvl8pPr marL="1371600" algn="ctr" rtl="0" fontAlgn="base">
        <a:spcBef>
          <a:spcPct val="0"/>
        </a:spcBef>
        <a:spcAft>
          <a:spcPct val="0"/>
        </a:spcAft>
        <a:defRPr sz="4400">
          <a:solidFill>
            <a:schemeClr val="tx2"/>
          </a:solidFill>
          <a:latin typeface="Arial" pitchFamily="34" charset="0"/>
          <a:ea typeface="MS PGothic" pitchFamily="34" charset="-128"/>
        </a:defRPr>
      </a:lvl8pPr>
      <a:lvl9pPr marL="1828800" algn="ctr" rtl="0" fontAlgn="base">
        <a:spcBef>
          <a:spcPct val="0"/>
        </a:spcBef>
        <a:spcAft>
          <a:spcPct val="0"/>
        </a:spcAft>
        <a:defRPr sz="4400">
          <a:solidFill>
            <a:schemeClr val="tx2"/>
          </a:solidFill>
          <a:latin typeface="Arial" pitchFamily="34"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a:xfrm>
            <a:off x="304799" y="1295400"/>
            <a:ext cx="8516112" cy="1600200"/>
          </a:xfrm>
        </p:spPr>
        <p:txBody>
          <a:bodyPr/>
          <a:lstStyle/>
          <a:p>
            <a:r>
              <a:rPr lang="en-US" dirty="0" smtClean="0">
                <a:solidFill>
                  <a:srgbClr val="FFFFCC"/>
                </a:solidFill>
              </a:rPr>
              <a:t>Leadership and Relationships – </a:t>
            </a:r>
            <a:r>
              <a:rPr lang="en-US" sz="5400" dirty="0" smtClean="0">
                <a:solidFill>
                  <a:srgbClr val="FFFFCC"/>
                </a:solidFill>
              </a:rPr>
              <a:t/>
            </a:r>
            <a:br>
              <a:rPr lang="en-US" sz="5400" dirty="0" smtClean="0">
                <a:solidFill>
                  <a:srgbClr val="FFFFCC"/>
                </a:solidFill>
              </a:rPr>
            </a:br>
            <a:r>
              <a:rPr lang="en-US" dirty="0" smtClean="0">
                <a:solidFill>
                  <a:srgbClr val="FFFFCC"/>
                </a:solidFill>
              </a:rPr>
              <a:t>They Make Me or Break Me </a:t>
            </a:r>
            <a:r>
              <a:rPr lang="en-US" sz="2800" dirty="0">
                <a:solidFill>
                  <a:srgbClr val="FFFFCC"/>
                </a:solidFill>
              </a:rPr>
              <a:t/>
            </a:r>
            <a:br>
              <a:rPr lang="en-US" sz="2800" dirty="0">
                <a:solidFill>
                  <a:srgbClr val="FFFFCC"/>
                </a:solidFill>
              </a:rPr>
            </a:br>
            <a:r>
              <a:rPr lang="en-US" sz="2800" dirty="0" smtClean="0">
                <a:solidFill>
                  <a:srgbClr val="FFFFCC"/>
                </a:solidFill>
              </a:rPr>
              <a:t> </a:t>
            </a:r>
            <a:r>
              <a:rPr lang="en-US" sz="2400" dirty="0" smtClean="0">
                <a:solidFill>
                  <a:srgbClr val="FFFFCC"/>
                </a:solidFill>
              </a:rPr>
              <a:t>Relationships Are the Key to a Leader’s Success </a:t>
            </a:r>
            <a:r>
              <a:rPr lang="en-US" sz="2800" dirty="0" smtClean="0">
                <a:solidFill>
                  <a:srgbClr val="FFFFCC"/>
                </a:solidFill>
              </a:rPr>
              <a:t/>
            </a:r>
            <a:br>
              <a:rPr lang="en-US" sz="2800" dirty="0" smtClean="0">
                <a:solidFill>
                  <a:srgbClr val="FFFFCC"/>
                </a:solidFill>
              </a:rPr>
            </a:br>
            <a:r>
              <a:rPr lang="en-US" sz="2000" dirty="0" smtClean="0">
                <a:solidFill>
                  <a:srgbClr val="FFFFCC"/>
                </a:solidFill>
              </a:rPr>
              <a:t/>
            </a:r>
            <a:br>
              <a:rPr lang="en-US" sz="2000" dirty="0" smtClean="0">
                <a:solidFill>
                  <a:srgbClr val="FFFFCC"/>
                </a:solidFill>
              </a:rPr>
            </a:br>
            <a:r>
              <a:rPr lang="en-US" sz="2000" dirty="0" smtClean="0">
                <a:solidFill>
                  <a:srgbClr val="FFFFCC"/>
                </a:solidFill>
              </a:rPr>
              <a:t>by EQUIP Ministries founded by John Maxwell</a:t>
            </a:r>
            <a:br>
              <a:rPr lang="en-US" sz="2000" dirty="0" smtClean="0">
                <a:solidFill>
                  <a:srgbClr val="FFFFCC"/>
                </a:solidFill>
              </a:rPr>
            </a:br>
            <a:endParaRPr lang="en-US" dirty="0" smtClean="0">
              <a:solidFill>
                <a:srgbClr val="FFFFCC"/>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a:t>
            </a:fld>
            <a:endParaRPr lang="en-US">
              <a:solidFill>
                <a:srgbClr val="00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105400"/>
            <a:ext cx="2343911" cy="136273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799" y="5257800"/>
            <a:ext cx="2533205" cy="112586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4302" y="3200400"/>
            <a:ext cx="3657298" cy="2035896"/>
          </a:xfrm>
          <a:prstGeom prst="rect">
            <a:avLst/>
          </a:prstGeom>
        </p:spPr>
      </p:pic>
      <p:sp>
        <p:nvSpPr>
          <p:cNvPr id="9"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5EC6E8-98E1-4849-A5C4-247ED1CA1DED}" type="slidenum">
              <a:rPr lang="en-US" smtClean="0">
                <a:solidFill>
                  <a:srgbClr val="000000"/>
                </a:solidFill>
              </a:rPr>
              <a:pPr>
                <a:defRPr/>
              </a:pPr>
              <a:t>1</a:t>
            </a:fld>
            <a:endParaRPr lang="en-US" dirty="0">
              <a:solidFill>
                <a:srgbClr val="000000"/>
              </a:solidFill>
            </a:endParaRPr>
          </a:p>
        </p:txBody>
      </p:sp>
      <p:sp>
        <p:nvSpPr>
          <p:cNvPr id="1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Tree>
    <p:extLst>
      <p:ext uri="{BB962C8B-B14F-4D97-AF65-F5344CB8AC3E}">
        <p14:creationId xmlns:p14="http://schemas.microsoft.com/office/powerpoint/2010/main" val="393335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7"/>
          <p:cNvSpPr>
            <a:spLocks noGrp="1"/>
          </p:cNvSpPr>
          <p:nvPr>
            <p:ph type="title"/>
          </p:nvPr>
        </p:nvSpPr>
        <p:spPr/>
        <p:txBody>
          <a:bodyPr/>
          <a:lstStyle/>
          <a:p>
            <a:r>
              <a:rPr lang="en-US" sz="3600" smtClean="0">
                <a:solidFill>
                  <a:srgbClr val="FFFFCC"/>
                </a:solidFill>
              </a:rPr>
              <a:t>Leadership and Relationships – </a:t>
            </a:r>
            <a:br>
              <a:rPr lang="en-US" sz="3600" smtClean="0">
                <a:solidFill>
                  <a:srgbClr val="FFFFCC"/>
                </a:solidFill>
              </a:rPr>
            </a:br>
            <a:r>
              <a:rPr lang="en-US" sz="3600" smtClean="0">
                <a:solidFill>
                  <a:srgbClr val="FFFFCC"/>
                </a:solidFill>
              </a:rPr>
              <a:t>They Make Me or Break Me</a:t>
            </a:r>
            <a:r>
              <a:rPr lang="en-US" smtClean="0">
                <a:solidFill>
                  <a:srgbClr val="FFFFCC"/>
                </a:solidFill>
              </a:rPr>
              <a:t/>
            </a:r>
            <a:br>
              <a:rPr lang="en-US" smtClean="0">
                <a:solidFill>
                  <a:srgbClr val="FFFFCC"/>
                </a:solidFill>
              </a:rPr>
            </a:br>
            <a:r>
              <a:rPr lang="en-US" sz="2000" smtClean="0">
                <a:solidFill>
                  <a:srgbClr val="FFFFCC"/>
                </a:solidFill>
              </a:rPr>
              <a:t>Relationships Are the Key to a Leader’s Success</a:t>
            </a:r>
            <a:endParaRPr lang="en-US" sz="3600" smtClean="0">
              <a:solidFill>
                <a:srgbClr val="FFFFCC"/>
              </a:solidFill>
            </a:endParaRPr>
          </a:p>
        </p:txBody>
      </p:sp>
      <p:sp>
        <p:nvSpPr>
          <p:cNvPr id="90115" name="Content Placeholder 8"/>
          <p:cNvSpPr>
            <a:spLocks noGrp="1"/>
          </p:cNvSpPr>
          <p:nvPr>
            <p:ph idx="1"/>
          </p:nvPr>
        </p:nvSpPr>
        <p:spPr>
          <a:xfrm>
            <a:off x="685800" y="2209800"/>
            <a:ext cx="7772400" cy="3886200"/>
          </a:xfrm>
        </p:spPr>
        <p:txBody>
          <a:bodyPr/>
          <a:lstStyle/>
          <a:p>
            <a:pPr algn="ctr">
              <a:buFontTx/>
              <a:buNone/>
            </a:pPr>
            <a:r>
              <a:rPr lang="en-US" sz="2000" b="1" smtClean="0">
                <a:solidFill>
                  <a:schemeClr val="bg1"/>
                </a:solidFill>
              </a:rPr>
              <a:t>Take the High Road with People</a:t>
            </a:r>
          </a:p>
          <a:p>
            <a:r>
              <a:rPr lang="en-US" sz="2000" smtClean="0">
                <a:solidFill>
                  <a:schemeClr val="bg1"/>
                </a:solidFill>
              </a:rPr>
              <a:t>Let's take a look at some of the people you will probably meet during your lifetime, and how you can best lead them. Leading well requires you to choose to take the high road and do what is right in each of these relationships.</a:t>
            </a:r>
          </a:p>
          <a:p>
            <a:endParaRPr lang="en-US" sz="2000" smtClean="0">
              <a:solidFill>
                <a:schemeClr val="bg1"/>
              </a:solidFill>
            </a:endParaRPr>
          </a:p>
          <a:p>
            <a:pPr>
              <a:buFontTx/>
              <a:buAutoNum type="arabicPeriod"/>
            </a:pPr>
            <a:r>
              <a:rPr lang="en-US" sz="2000" b="1" smtClean="0">
                <a:solidFill>
                  <a:schemeClr val="bg1"/>
                </a:solidFill>
              </a:rPr>
              <a:t>_________ – This person constantly complains and gives unwanted advice.</a:t>
            </a:r>
          </a:p>
          <a:p>
            <a:r>
              <a:rPr lang="en-US" sz="2000" smtClean="0">
                <a:solidFill>
                  <a:schemeClr val="bg1"/>
                </a:solidFill>
              </a:rPr>
              <a:t>Ways to Handle the Critic:</a:t>
            </a:r>
          </a:p>
          <a:p>
            <a:pPr lvl="1"/>
            <a:r>
              <a:rPr lang="en-US" sz="1600" smtClean="0">
                <a:solidFill>
                  <a:schemeClr val="bg1"/>
                </a:solidFill>
              </a:rPr>
              <a:t>Communicate you care by listening to them, but challenge them to offer solutions.</a:t>
            </a:r>
          </a:p>
          <a:p>
            <a:pPr lvl="1"/>
            <a:r>
              <a:rPr lang="en-US" sz="1600" smtClean="0">
                <a:solidFill>
                  <a:schemeClr val="bg1"/>
                </a:solidFill>
              </a:rPr>
              <a:t>Warn your top leaders of the poison they may spread through criticism.</a:t>
            </a:r>
          </a:p>
          <a:p>
            <a:pPr lvl="1"/>
            <a:r>
              <a:rPr lang="en-US" sz="1600" smtClean="0">
                <a:solidFill>
                  <a:schemeClr val="bg1"/>
                </a:solidFill>
              </a:rPr>
              <a:t>Ask the critic to be part of solving the problems they bring up.</a:t>
            </a:r>
          </a:p>
        </p:txBody>
      </p:sp>
      <p:sp>
        <p:nvSpPr>
          <p:cNvPr id="4" name="TextBox 3"/>
          <p:cNvSpPr txBox="1">
            <a:spLocks noChangeArrowheads="1"/>
          </p:cNvSpPr>
          <p:nvPr/>
        </p:nvSpPr>
        <p:spPr bwMode="auto">
          <a:xfrm>
            <a:off x="1219200" y="4191000"/>
            <a:ext cx="1371600" cy="400050"/>
          </a:xfrm>
          <a:prstGeom prst="rect">
            <a:avLst/>
          </a:prstGeom>
          <a:noFill/>
          <a:ln w="9525">
            <a:noFill/>
            <a:miter lim="800000"/>
            <a:headEnd/>
            <a:tailEnd/>
          </a:ln>
        </p:spPr>
        <p:txBody>
          <a:bodyPr>
            <a:spAutoFit/>
          </a:bodyPr>
          <a:lstStyle/>
          <a:p>
            <a:r>
              <a:rPr lang="en-US" sz="2000">
                <a:solidFill>
                  <a:srgbClr val="FFFFCC"/>
                </a:solidFill>
              </a:rPr>
              <a:t>The Critic</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10</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7"/>
          <p:cNvSpPr>
            <a:spLocks noGrp="1"/>
          </p:cNvSpPr>
          <p:nvPr>
            <p:ph type="title"/>
          </p:nvPr>
        </p:nvSpPr>
        <p:spPr/>
        <p:txBody>
          <a:bodyPr/>
          <a:lstStyle/>
          <a:p>
            <a:r>
              <a:rPr lang="en-US" sz="3600" smtClean="0">
                <a:solidFill>
                  <a:srgbClr val="FFFFCC"/>
                </a:solidFill>
              </a:rPr>
              <a:t>Leadership and Relationships – </a:t>
            </a:r>
            <a:br>
              <a:rPr lang="en-US" sz="3600" smtClean="0">
                <a:solidFill>
                  <a:srgbClr val="FFFFCC"/>
                </a:solidFill>
              </a:rPr>
            </a:br>
            <a:r>
              <a:rPr lang="en-US" sz="3600" smtClean="0">
                <a:solidFill>
                  <a:srgbClr val="FFFFCC"/>
                </a:solidFill>
              </a:rPr>
              <a:t>They Make Me or Break Me</a:t>
            </a:r>
            <a:r>
              <a:rPr lang="en-US" smtClean="0">
                <a:solidFill>
                  <a:srgbClr val="FFFFCC"/>
                </a:solidFill>
              </a:rPr>
              <a:t/>
            </a:r>
            <a:br>
              <a:rPr lang="en-US" smtClean="0">
                <a:solidFill>
                  <a:srgbClr val="FFFFCC"/>
                </a:solidFill>
              </a:rPr>
            </a:br>
            <a:r>
              <a:rPr lang="en-US" sz="2000" smtClean="0">
                <a:solidFill>
                  <a:srgbClr val="FFFFCC"/>
                </a:solidFill>
              </a:rPr>
              <a:t>Relationships Are the Key to a Leader’s Success</a:t>
            </a:r>
            <a:endParaRPr lang="en-US" sz="3600" smtClean="0">
              <a:solidFill>
                <a:srgbClr val="FFFFCC"/>
              </a:solidFill>
            </a:endParaRPr>
          </a:p>
        </p:txBody>
      </p:sp>
      <p:sp>
        <p:nvSpPr>
          <p:cNvPr id="91139" name="Content Placeholder 8"/>
          <p:cNvSpPr>
            <a:spLocks noGrp="1"/>
          </p:cNvSpPr>
          <p:nvPr>
            <p:ph idx="1"/>
          </p:nvPr>
        </p:nvSpPr>
        <p:spPr>
          <a:xfrm>
            <a:off x="685800" y="2209800"/>
            <a:ext cx="7772400" cy="3886200"/>
          </a:xfrm>
        </p:spPr>
        <p:txBody>
          <a:bodyPr/>
          <a:lstStyle/>
          <a:p>
            <a:pPr marL="457200" indent="-457200">
              <a:buFontTx/>
              <a:buAutoNum type="arabicPeriod" startAt="2"/>
            </a:pPr>
            <a:r>
              <a:rPr lang="en-US" sz="2000" b="1" smtClean="0">
                <a:solidFill>
                  <a:schemeClr val="bg1"/>
                </a:solidFill>
              </a:rPr>
              <a:t>__________ – This person feels like the victim and swims in a pool of self-pity.</a:t>
            </a:r>
          </a:p>
          <a:p>
            <a:pPr marL="457200" indent="-457200"/>
            <a:endParaRPr lang="en-US" sz="2000" smtClean="0">
              <a:solidFill>
                <a:schemeClr val="bg1"/>
              </a:solidFill>
            </a:endParaRPr>
          </a:p>
          <a:p>
            <a:pPr marL="457200" indent="-457200"/>
            <a:r>
              <a:rPr lang="en-US" sz="2000" smtClean="0">
                <a:solidFill>
                  <a:schemeClr val="bg1"/>
                </a:solidFill>
              </a:rPr>
              <a:t>Ways to Handle the Martyr:</a:t>
            </a:r>
          </a:p>
          <a:p>
            <a:pPr lvl="1"/>
            <a:r>
              <a:rPr lang="en-US" sz="1600" smtClean="0">
                <a:solidFill>
                  <a:schemeClr val="bg1"/>
                </a:solidFill>
              </a:rPr>
              <a:t>Make them aware that moodiness is a choice.</a:t>
            </a:r>
          </a:p>
          <a:p>
            <a:pPr lvl="1"/>
            <a:r>
              <a:rPr lang="en-US" sz="1600" smtClean="0">
                <a:solidFill>
                  <a:schemeClr val="bg1"/>
                </a:solidFill>
              </a:rPr>
              <a:t>Teach them that a leader is responsible to be "up" for those they lead.</a:t>
            </a:r>
          </a:p>
          <a:p>
            <a:pPr lvl="1"/>
            <a:r>
              <a:rPr lang="en-US" sz="1600" smtClean="0">
                <a:solidFill>
                  <a:schemeClr val="bg1"/>
                </a:solidFill>
              </a:rPr>
              <a:t>Expose them to people with real problems, to give them perspective.</a:t>
            </a:r>
          </a:p>
          <a:p>
            <a:pPr lvl="1"/>
            <a:r>
              <a:rPr lang="en-US" sz="1600" smtClean="0">
                <a:solidFill>
                  <a:schemeClr val="bg1"/>
                </a:solidFill>
              </a:rPr>
              <a:t>Never reward self-pity.</a:t>
            </a:r>
          </a:p>
        </p:txBody>
      </p:sp>
      <p:sp>
        <p:nvSpPr>
          <p:cNvPr id="4" name="TextBox 3"/>
          <p:cNvSpPr txBox="1">
            <a:spLocks noChangeArrowheads="1"/>
          </p:cNvSpPr>
          <p:nvPr/>
        </p:nvSpPr>
        <p:spPr bwMode="auto">
          <a:xfrm>
            <a:off x="1219200" y="2209800"/>
            <a:ext cx="1447800" cy="400050"/>
          </a:xfrm>
          <a:prstGeom prst="rect">
            <a:avLst/>
          </a:prstGeom>
          <a:noFill/>
          <a:ln w="9525">
            <a:noFill/>
            <a:miter lim="800000"/>
            <a:headEnd/>
            <a:tailEnd/>
          </a:ln>
        </p:spPr>
        <p:txBody>
          <a:bodyPr>
            <a:spAutoFit/>
          </a:bodyPr>
          <a:lstStyle/>
          <a:p>
            <a:r>
              <a:rPr lang="en-US" sz="2000">
                <a:solidFill>
                  <a:srgbClr val="FFFFCC"/>
                </a:solidFill>
              </a:rPr>
              <a:t>The Martyr</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11</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7"/>
          <p:cNvSpPr>
            <a:spLocks noGrp="1"/>
          </p:cNvSpPr>
          <p:nvPr>
            <p:ph type="title"/>
          </p:nvPr>
        </p:nvSpPr>
        <p:spPr/>
        <p:txBody>
          <a:bodyPr/>
          <a:lstStyle/>
          <a:p>
            <a:r>
              <a:rPr lang="en-US" sz="3600" smtClean="0">
                <a:solidFill>
                  <a:srgbClr val="FFFFCC"/>
                </a:solidFill>
              </a:rPr>
              <a:t>Leadership and Relationships – </a:t>
            </a:r>
            <a:br>
              <a:rPr lang="en-US" sz="3600" smtClean="0">
                <a:solidFill>
                  <a:srgbClr val="FFFFCC"/>
                </a:solidFill>
              </a:rPr>
            </a:br>
            <a:r>
              <a:rPr lang="en-US" sz="3600" smtClean="0">
                <a:solidFill>
                  <a:srgbClr val="FFFFCC"/>
                </a:solidFill>
              </a:rPr>
              <a:t>They Make Me or Break Me</a:t>
            </a:r>
            <a:r>
              <a:rPr lang="en-US" smtClean="0">
                <a:solidFill>
                  <a:srgbClr val="FFFFCC"/>
                </a:solidFill>
              </a:rPr>
              <a:t/>
            </a:r>
            <a:br>
              <a:rPr lang="en-US" smtClean="0">
                <a:solidFill>
                  <a:srgbClr val="FFFFCC"/>
                </a:solidFill>
              </a:rPr>
            </a:br>
            <a:r>
              <a:rPr lang="en-US" sz="2000" smtClean="0">
                <a:solidFill>
                  <a:srgbClr val="FFFFCC"/>
                </a:solidFill>
              </a:rPr>
              <a:t>Relationships Are the Key to a Leader’s Success</a:t>
            </a:r>
            <a:endParaRPr lang="en-US" sz="3600" smtClean="0">
              <a:solidFill>
                <a:srgbClr val="FFFFCC"/>
              </a:solidFill>
            </a:endParaRPr>
          </a:p>
        </p:txBody>
      </p:sp>
      <p:sp>
        <p:nvSpPr>
          <p:cNvPr id="92163" name="Content Placeholder 8"/>
          <p:cNvSpPr>
            <a:spLocks noGrp="1"/>
          </p:cNvSpPr>
          <p:nvPr>
            <p:ph idx="1"/>
          </p:nvPr>
        </p:nvSpPr>
        <p:spPr>
          <a:xfrm>
            <a:off x="685800" y="2209800"/>
            <a:ext cx="7772400" cy="3886200"/>
          </a:xfrm>
        </p:spPr>
        <p:txBody>
          <a:bodyPr/>
          <a:lstStyle/>
          <a:p>
            <a:pPr>
              <a:defRPr/>
            </a:pPr>
            <a:r>
              <a:rPr lang="en-US" sz="2000" b="1" dirty="0" smtClean="0">
                <a:solidFill>
                  <a:schemeClr val="bg1"/>
                </a:solidFill>
              </a:rPr>
              <a:t>______________ – This person is always pessimistic and is a drain on the relationship.</a:t>
            </a:r>
          </a:p>
          <a:p>
            <a:pPr>
              <a:defRPr/>
            </a:pPr>
            <a:endParaRPr lang="en-US" sz="2000" dirty="0" smtClean="0">
              <a:solidFill>
                <a:schemeClr val="bg1"/>
              </a:solidFill>
            </a:endParaRPr>
          </a:p>
          <a:p>
            <a:pPr>
              <a:defRPr/>
            </a:pPr>
            <a:r>
              <a:rPr lang="en-US" sz="2000" dirty="0" smtClean="0">
                <a:solidFill>
                  <a:schemeClr val="bg1"/>
                </a:solidFill>
              </a:rPr>
              <a:t>Ways to Handle the Wet Blanket:</a:t>
            </a:r>
          </a:p>
          <a:p>
            <a:pPr lvl="1">
              <a:defRPr/>
            </a:pPr>
            <a:r>
              <a:rPr lang="en-US" sz="1600" dirty="0" smtClean="0">
                <a:solidFill>
                  <a:schemeClr val="bg1"/>
                </a:solidFill>
                <a:cs typeface="+mn-cs"/>
              </a:rPr>
              <a:t>Be honest with them.</a:t>
            </a:r>
          </a:p>
          <a:p>
            <a:pPr lvl="1">
              <a:defRPr/>
            </a:pPr>
            <a:r>
              <a:rPr lang="en-US" sz="1600" dirty="0" smtClean="0">
                <a:solidFill>
                  <a:schemeClr val="bg1"/>
                </a:solidFill>
                <a:cs typeface="+mn-cs"/>
              </a:rPr>
              <a:t>Don't expect them to change as long as they offer excuses.</a:t>
            </a:r>
          </a:p>
          <a:p>
            <a:pPr lvl="1">
              <a:defRPr/>
            </a:pPr>
            <a:r>
              <a:rPr lang="en-US" sz="1600" dirty="0" smtClean="0">
                <a:solidFill>
                  <a:schemeClr val="bg1"/>
                </a:solidFill>
                <a:cs typeface="+mn-cs"/>
              </a:rPr>
              <a:t>Point to past successes that they thought would fail.</a:t>
            </a:r>
          </a:p>
          <a:p>
            <a:pPr lvl="1">
              <a:defRPr/>
            </a:pPr>
            <a:r>
              <a:rPr lang="en-US" sz="1600" dirty="0" smtClean="0">
                <a:solidFill>
                  <a:schemeClr val="bg1"/>
                </a:solidFill>
                <a:cs typeface="+mn-cs"/>
              </a:rPr>
              <a:t>Don't let them dampen your enthusiasm.</a:t>
            </a:r>
            <a:endParaRPr lang="en-US" sz="1600" dirty="0" smtClean="0">
              <a:solidFill>
                <a:schemeClr val="bg1"/>
              </a:solidFill>
            </a:endParaRPr>
          </a:p>
        </p:txBody>
      </p:sp>
      <p:sp>
        <p:nvSpPr>
          <p:cNvPr id="4" name="TextBox 3"/>
          <p:cNvSpPr txBox="1">
            <a:spLocks noChangeArrowheads="1"/>
          </p:cNvSpPr>
          <p:nvPr/>
        </p:nvSpPr>
        <p:spPr bwMode="auto">
          <a:xfrm>
            <a:off x="1066800" y="2209800"/>
            <a:ext cx="2286000" cy="400050"/>
          </a:xfrm>
          <a:prstGeom prst="rect">
            <a:avLst/>
          </a:prstGeom>
          <a:noFill/>
          <a:ln w="9525">
            <a:noFill/>
            <a:miter lim="800000"/>
            <a:headEnd/>
            <a:tailEnd/>
          </a:ln>
        </p:spPr>
        <p:txBody>
          <a:bodyPr>
            <a:spAutoFit/>
          </a:bodyPr>
          <a:lstStyle/>
          <a:p>
            <a:r>
              <a:rPr lang="en-US" sz="2000">
                <a:solidFill>
                  <a:srgbClr val="FFFFCC"/>
                </a:solidFill>
              </a:rPr>
              <a:t>The Wet Blanket</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12</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7"/>
          <p:cNvSpPr>
            <a:spLocks noGrp="1"/>
          </p:cNvSpPr>
          <p:nvPr>
            <p:ph type="title"/>
          </p:nvPr>
        </p:nvSpPr>
        <p:spPr/>
        <p:txBody>
          <a:bodyPr/>
          <a:lstStyle/>
          <a:p>
            <a:r>
              <a:rPr lang="en-US" sz="3600" smtClean="0">
                <a:solidFill>
                  <a:srgbClr val="FFFFCC"/>
                </a:solidFill>
              </a:rPr>
              <a:t>Leadership and Relationships – </a:t>
            </a:r>
            <a:br>
              <a:rPr lang="en-US" sz="3600" smtClean="0">
                <a:solidFill>
                  <a:srgbClr val="FFFFCC"/>
                </a:solidFill>
              </a:rPr>
            </a:br>
            <a:r>
              <a:rPr lang="en-US" sz="3600" smtClean="0">
                <a:solidFill>
                  <a:srgbClr val="FFFFCC"/>
                </a:solidFill>
              </a:rPr>
              <a:t>They Make Me or Break Me</a:t>
            </a:r>
            <a:r>
              <a:rPr lang="en-US" smtClean="0">
                <a:solidFill>
                  <a:srgbClr val="FFFFCC"/>
                </a:solidFill>
              </a:rPr>
              <a:t/>
            </a:r>
            <a:br>
              <a:rPr lang="en-US" smtClean="0">
                <a:solidFill>
                  <a:srgbClr val="FFFFCC"/>
                </a:solidFill>
              </a:rPr>
            </a:br>
            <a:r>
              <a:rPr lang="en-US" sz="2000" smtClean="0">
                <a:solidFill>
                  <a:srgbClr val="FFFFCC"/>
                </a:solidFill>
              </a:rPr>
              <a:t>Relationships Are the Key to a Leader’s Success</a:t>
            </a:r>
            <a:endParaRPr lang="en-US" sz="3600" smtClean="0">
              <a:solidFill>
                <a:srgbClr val="FFFFCC"/>
              </a:solidFill>
            </a:endParaRPr>
          </a:p>
        </p:txBody>
      </p:sp>
      <p:sp>
        <p:nvSpPr>
          <p:cNvPr id="93187" name="Content Placeholder 8"/>
          <p:cNvSpPr>
            <a:spLocks noGrp="1"/>
          </p:cNvSpPr>
          <p:nvPr>
            <p:ph idx="1"/>
          </p:nvPr>
        </p:nvSpPr>
        <p:spPr>
          <a:xfrm>
            <a:off x="685800" y="2209800"/>
            <a:ext cx="7772400" cy="3886200"/>
          </a:xfrm>
        </p:spPr>
        <p:txBody>
          <a:bodyPr/>
          <a:lstStyle/>
          <a:p>
            <a:pPr marL="457200" indent="-457200">
              <a:buFontTx/>
              <a:buAutoNum type="arabicPeriod" startAt="4"/>
            </a:pPr>
            <a:r>
              <a:rPr lang="en-US" sz="2000" b="1" smtClean="0">
                <a:solidFill>
                  <a:schemeClr val="bg1"/>
                </a:solidFill>
              </a:rPr>
              <a:t>______________ – This person rolls over others and enjoys intimidating people; they are aggressive and can be hostile.</a:t>
            </a:r>
          </a:p>
          <a:p>
            <a:pPr marL="457200" indent="-457200"/>
            <a:endParaRPr lang="en-US" sz="2000" smtClean="0">
              <a:solidFill>
                <a:schemeClr val="bg1"/>
              </a:solidFill>
            </a:endParaRPr>
          </a:p>
          <a:p>
            <a:pPr marL="457200" indent="-457200"/>
            <a:r>
              <a:rPr lang="en-US" sz="2000" smtClean="0">
                <a:solidFill>
                  <a:schemeClr val="bg1"/>
                </a:solidFill>
              </a:rPr>
              <a:t>Ways to Handle the Steamroller:</a:t>
            </a:r>
          </a:p>
          <a:p>
            <a:pPr lvl="1"/>
            <a:r>
              <a:rPr lang="en-US" sz="1600" smtClean="0">
                <a:solidFill>
                  <a:schemeClr val="bg1"/>
                </a:solidFill>
              </a:rPr>
              <a:t>Consider the influence they have before you act.</a:t>
            </a:r>
          </a:p>
          <a:p>
            <a:pPr lvl="1"/>
            <a:r>
              <a:rPr lang="en-US" sz="1600" smtClean="0">
                <a:solidFill>
                  <a:schemeClr val="bg1"/>
                </a:solidFill>
              </a:rPr>
              <a:t>Try to reason with them, and expose them to their insensitivity.</a:t>
            </a:r>
          </a:p>
          <a:p>
            <a:pPr lvl="1"/>
            <a:r>
              <a:rPr lang="en-US" sz="1600" smtClean="0">
                <a:solidFill>
                  <a:schemeClr val="bg1"/>
                </a:solidFill>
              </a:rPr>
              <a:t>Identify the issue they are pushing for or against.</a:t>
            </a:r>
          </a:p>
          <a:p>
            <a:pPr lvl="1"/>
            <a:r>
              <a:rPr lang="en-US" sz="1600" smtClean="0">
                <a:solidFill>
                  <a:schemeClr val="bg1"/>
                </a:solidFill>
              </a:rPr>
              <a:t>Take a stand when it clearly is an obvious right and wrong issue.</a:t>
            </a:r>
          </a:p>
        </p:txBody>
      </p:sp>
      <p:sp>
        <p:nvSpPr>
          <p:cNvPr id="4" name="TextBox 3"/>
          <p:cNvSpPr txBox="1">
            <a:spLocks noChangeArrowheads="1"/>
          </p:cNvSpPr>
          <p:nvPr/>
        </p:nvSpPr>
        <p:spPr bwMode="auto">
          <a:xfrm>
            <a:off x="1219200" y="2209800"/>
            <a:ext cx="2362200" cy="400050"/>
          </a:xfrm>
          <a:prstGeom prst="rect">
            <a:avLst/>
          </a:prstGeom>
          <a:noFill/>
          <a:ln w="9525">
            <a:noFill/>
            <a:miter lim="800000"/>
            <a:headEnd/>
            <a:tailEnd/>
          </a:ln>
        </p:spPr>
        <p:txBody>
          <a:bodyPr>
            <a:spAutoFit/>
          </a:bodyPr>
          <a:lstStyle/>
          <a:p>
            <a:r>
              <a:rPr lang="en-US" sz="2000">
                <a:solidFill>
                  <a:srgbClr val="FFFFCC"/>
                </a:solidFill>
              </a:rPr>
              <a:t>The Steamroller</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13</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7"/>
          <p:cNvSpPr>
            <a:spLocks noGrp="1"/>
          </p:cNvSpPr>
          <p:nvPr>
            <p:ph type="title"/>
          </p:nvPr>
        </p:nvSpPr>
        <p:spPr/>
        <p:txBody>
          <a:bodyPr/>
          <a:lstStyle/>
          <a:p>
            <a:r>
              <a:rPr lang="en-US" sz="3600" smtClean="0">
                <a:solidFill>
                  <a:srgbClr val="FFFFCC"/>
                </a:solidFill>
              </a:rPr>
              <a:t>Leadership and Relationships – </a:t>
            </a:r>
            <a:br>
              <a:rPr lang="en-US" sz="3600" smtClean="0">
                <a:solidFill>
                  <a:srgbClr val="FFFFCC"/>
                </a:solidFill>
              </a:rPr>
            </a:br>
            <a:r>
              <a:rPr lang="en-US" sz="3600" smtClean="0">
                <a:solidFill>
                  <a:srgbClr val="FFFFCC"/>
                </a:solidFill>
              </a:rPr>
              <a:t>They Make Me or Break Me</a:t>
            </a:r>
            <a:r>
              <a:rPr lang="en-US" smtClean="0">
                <a:solidFill>
                  <a:srgbClr val="FFFFCC"/>
                </a:solidFill>
              </a:rPr>
              <a:t/>
            </a:r>
            <a:br>
              <a:rPr lang="en-US" smtClean="0">
                <a:solidFill>
                  <a:srgbClr val="FFFFCC"/>
                </a:solidFill>
              </a:rPr>
            </a:br>
            <a:r>
              <a:rPr lang="en-US" sz="2000" smtClean="0">
                <a:solidFill>
                  <a:srgbClr val="FFFFCC"/>
                </a:solidFill>
              </a:rPr>
              <a:t>Relationships Are the Key to a Leader’s Success</a:t>
            </a:r>
            <a:endParaRPr lang="en-US" sz="3600" smtClean="0">
              <a:solidFill>
                <a:srgbClr val="FFFFCC"/>
              </a:solidFill>
            </a:endParaRPr>
          </a:p>
        </p:txBody>
      </p:sp>
      <p:sp>
        <p:nvSpPr>
          <p:cNvPr id="94211" name="Content Placeholder 8"/>
          <p:cNvSpPr>
            <a:spLocks noGrp="1"/>
          </p:cNvSpPr>
          <p:nvPr>
            <p:ph idx="1"/>
          </p:nvPr>
        </p:nvSpPr>
        <p:spPr>
          <a:xfrm>
            <a:off x="685800" y="2209800"/>
            <a:ext cx="7772400" cy="3886200"/>
          </a:xfrm>
        </p:spPr>
        <p:txBody>
          <a:bodyPr/>
          <a:lstStyle/>
          <a:p>
            <a:pPr marL="457200" indent="-457200">
              <a:buFontTx/>
              <a:buAutoNum type="arabicPeriod" startAt="5"/>
            </a:pPr>
            <a:r>
              <a:rPr lang="en-US" sz="2000" b="1" smtClean="0">
                <a:solidFill>
                  <a:schemeClr val="bg1"/>
                </a:solidFill>
              </a:rPr>
              <a:t>___________________ – This person surrounds himself/herself with negative people; they gossip and spread rumors that poison.</a:t>
            </a:r>
          </a:p>
          <a:p>
            <a:pPr marL="457200" indent="-457200"/>
            <a:endParaRPr lang="en-US" sz="2000" smtClean="0">
              <a:solidFill>
                <a:schemeClr val="bg1"/>
              </a:solidFill>
            </a:endParaRPr>
          </a:p>
          <a:p>
            <a:pPr marL="457200" indent="-457200"/>
            <a:r>
              <a:rPr lang="en-US" sz="2000" smtClean="0">
                <a:solidFill>
                  <a:schemeClr val="bg1"/>
                </a:solidFill>
              </a:rPr>
              <a:t>Ways to Handle the Garbage Collector:</a:t>
            </a:r>
          </a:p>
          <a:p>
            <a:pPr lvl="1"/>
            <a:r>
              <a:rPr lang="en-US" sz="1600" smtClean="0">
                <a:solidFill>
                  <a:schemeClr val="bg1"/>
                </a:solidFill>
              </a:rPr>
              <a:t>Confront them with the people about whom they are talking.</a:t>
            </a:r>
          </a:p>
          <a:p>
            <a:pPr lvl="1"/>
            <a:r>
              <a:rPr lang="en-US" sz="1600" smtClean="0">
                <a:solidFill>
                  <a:schemeClr val="bg1"/>
                </a:solidFill>
              </a:rPr>
              <a:t>Challenge their statements with objective truth.</a:t>
            </a:r>
          </a:p>
          <a:p>
            <a:pPr lvl="1"/>
            <a:r>
              <a:rPr lang="en-US" sz="1600" smtClean="0">
                <a:solidFill>
                  <a:schemeClr val="bg1"/>
                </a:solidFill>
              </a:rPr>
              <a:t>Allow exposure to destroy their credibility.</a:t>
            </a:r>
          </a:p>
          <a:p>
            <a:pPr lvl="1"/>
            <a:r>
              <a:rPr lang="en-US" sz="1600" smtClean="0">
                <a:solidFill>
                  <a:schemeClr val="bg1"/>
                </a:solidFill>
              </a:rPr>
              <a:t>Expose them to the church leaders and warn of what's happening.</a:t>
            </a:r>
          </a:p>
        </p:txBody>
      </p:sp>
      <p:sp>
        <p:nvSpPr>
          <p:cNvPr id="4" name="TextBox 3"/>
          <p:cNvSpPr txBox="1">
            <a:spLocks noChangeArrowheads="1"/>
          </p:cNvSpPr>
          <p:nvPr/>
        </p:nvSpPr>
        <p:spPr bwMode="auto">
          <a:xfrm>
            <a:off x="1143000" y="2209800"/>
            <a:ext cx="3505200" cy="400050"/>
          </a:xfrm>
          <a:prstGeom prst="rect">
            <a:avLst/>
          </a:prstGeom>
          <a:noFill/>
          <a:ln w="9525">
            <a:noFill/>
            <a:miter lim="800000"/>
            <a:headEnd/>
            <a:tailEnd/>
          </a:ln>
        </p:spPr>
        <p:txBody>
          <a:bodyPr>
            <a:spAutoFit/>
          </a:bodyPr>
          <a:lstStyle/>
          <a:p>
            <a:r>
              <a:rPr lang="en-US" sz="2000">
                <a:solidFill>
                  <a:srgbClr val="FFFFCC"/>
                </a:solidFill>
              </a:rPr>
              <a:t>The Garbage Collector </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14</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7"/>
          <p:cNvSpPr>
            <a:spLocks noGrp="1"/>
          </p:cNvSpPr>
          <p:nvPr>
            <p:ph type="title"/>
          </p:nvPr>
        </p:nvSpPr>
        <p:spPr/>
        <p:txBody>
          <a:bodyPr/>
          <a:lstStyle/>
          <a:p>
            <a:r>
              <a:rPr lang="en-US" sz="3600" smtClean="0">
                <a:solidFill>
                  <a:srgbClr val="FFFFCC"/>
                </a:solidFill>
              </a:rPr>
              <a:t>Leadership and Relationships – </a:t>
            </a:r>
            <a:br>
              <a:rPr lang="en-US" sz="3600" smtClean="0">
                <a:solidFill>
                  <a:srgbClr val="FFFFCC"/>
                </a:solidFill>
              </a:rPr>
            </a:br>
            <a:r>
              <a:rPr lang="en-US" sz="3600" smtClean="0">
                <a:solidFill>
                  <a:srgbClr val="FFFFCC"/>
                </a:solidFill>
              </a:rPr>
              <a:t>They Make Me or Break Me</a:t>
            </a:r>
            <a:r>
              <a:rPr lang="en-US" smtClean="0">
                <a:solidFill>
                  <a:srgbClr val="FFFFCC"/>
                </a:solidFill>
              </a:rPr>
              <a:t/>
            </a:r>
            <a:br>
              <a:rPr lang="en-US" smtClean="0">
                <a:solidFill>
                  <a:srgbClr val="FFFFCC"/>
                </a:solidFill>
              </a:rPr>
            </a:br>
            <a:r>
              <a:rPr lang="en-US" sz="2000" smtClean="0">
                <a:solidFill>
                  <a:srgbClr val="FFFFCC"/>
                </a:solidFill>
              </a:rPr>
              <a:t>Relationships Are the Key to a Leader’s Success</a:t>
            </a:r>
            <a:endParaRPr lang="en-US" sz="3600" smtClean="0">
              <a:solidFill>
                <a:srgbClr val="FFFFCC"/>
              </a:solidFill>
            </a:endParaRPr>
          </a:p>
        </p:txBody>
      </p:sp>
      <p:sp>
        <p:nvSpPr>
          <p:cNvPr id="95235" name="Content Placeholder 8"/>
          <p:cNvSpPr>
            <a:spLocks noGrp="1"/>
          </p:cNvSpPr>
          <p:nvPr>
            <p:ph idx="1"/>
          </p:nvPr>
        </p:nvSpPr>
        <p:spPr>
          <a:xfrm>
            <a:off x="685800" y="2209800"/>
            <a:ext cx="7772400" cy="3886200"/>
          </a:xfrm>
        </p:spPr>
        <p:txBody>
          <a:bodyPr/>
          <a:lstStyle/>
          <a:p>
            <a:pPr marL="457200" indent="-457200">
              <a:buFontTx/>
              <a:buAutoNum type="arabicPeriod" startAt="6"/>
            </a:pPr>
            <a:r>
              <a:rPr lang="en-US" sz="2000" b="1" smtClean="0">
                <a:solidFill>
                  <a:schemeClr val="bg1"/>
                </a:solidFill>
              </a:rPr>
              <a:t>_______________ – This person is unable to let go and trust both God and people. They have to be in control.</a:t>
            </a:r>
          </a:p>
          <a:p>
            <a:pPr marL="457200" indent="-457200"/>
            <a:endParaRPr lang="en-US" sz="2000" smtClean="0">
              <a:solidFill>
                <a:schemeClr val="bg1"/>
              </a:solidFill>
            </a:endParaRPr>
          </a:p>
          <a:p>
            <a:pPr marL="457200" indent="-457200"/>
            <a:r>
              <a:rPr lang="en-US" sz="2000" smtClean="0">
                <a:solidFill>
                  <a:schemeClr val="bg1"/>
                </a:solidFill>
              </a:rPr>
              <a:t>Ways to Handle the Control Freak:</a:t>
            </a:r>
          </a:p>
          <a:p>
            <a:pPr lvl="1"/>
            <a:r>
              <a:rPr lang="en-US" sz="1600" smtClean="0">
                <a:solidFill>
                  <a:schemeClr val="bg1"/>
                </a:solidFill>
              </a:rPr>
              <a:t>Do not give them highly visible positions of authority.</a:t>
            </a:r>
          </a:p>
          <a:p>
            <a:pPr lvl="1"/>
            <a:r>
              <a:rPr lang="en-US" sz="1600" smtClean="0">
                <a:solidFill>
                  <a:schemeClr val="bg1"/>
                </a:solidFill>
              </a:rPr>
              <a:t>Remind them of Scriptural commands to trust God and others.</a:t>
            </a:r>
          </a:p>
          <a:p>
            <a:pPr lvl="1"/>
            <a:r>
              <a:rPr lang="en-US" sz="1600" smtClean="0">
                <a:solidFill>
                  <a:schemeClr val="bg1"/>
                </a:solidFill>
              </a:rPr>
              <a:t>Communicate that control is a myth-no human is ever really in control of life.</a:t>
            </a:r>
          </a:p>
          <a:p>
            <a:pPr lvl="1"/>
            <a:r>
              <a:rPr lang="en-US" sz="1600" smtClean="0">
                <a:solidFill>
                  <a:schemeClr val="bg1"/>
                </a:solidFill>
              </a:rPr>
              <a:t>Review with them the many times God came through and provided for them in the past.</a:t>
            </a:r>
          </a:p>
        </p:txBody>
      </p:sp>
      <p:sp>
        <p:nvSpPr>
          <p:cNvPr id="4" name="TextBox 3"/>
          <p:cNvSpPr txBox="1">
            <a:spLocks noChangeArrowheads="1"/>
          </p:cNvSpPr>
          <p:nvPr/>
        </p:nvSpPr>
        <p:spPr bwMode="auto">
          <a:xfrm>
            <a:off x="1219200" y="2209800"/>
            <a:ext cx="2362200" cy="400050"/>
          </a:xfrm>
          <a:prstGeom prst="rect">
            <a:avLst/>
          </a:prstGeom>
          <a:noFill/>
          <a:ln w="9525">
            <a:noFill/>
            <a:miter lim="800000"/>
            <a:headEnd/>
            <a:tailEnd/>
          </a:ln>
        </p:spPr>
        <p:txBody>
          <a:bodyPr>
            <a:spAutoFit/>
          </a:bodyPr>
          <a:lstStyle/>
          <a:p>
            <a:r>
              <a:rPr lang="en-US" sz="2000">
                <a:solidFill>
                  <a:srgbClr val="FFFFCC"/>
                </a:solidFill>
              </a:rPr>
              <a:t>The Control Freak</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15</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7"/>
          <p:cNvSpPr>
            <a:spLocks noGrp="1"/>
          </p:cNvSpPr>
          <p:nvPr>
            <p:ph type="title"/>
          </p:nvPr>
        </p:nvSpPr>
        <p:spPr/>
        <p:txBody>
          <a:bodyPr/>
          <a:lstStyle/>
          <a:p>
            <a:r>
              <a:rPr lang="en-US" sz="3600" smtClean="0">
                <a:solidFill>
                  <a:srgbClr val="FFFFCC"/>
                </a:solidFill>
              </a:rPr>
              <a:t>Leadership and Relationships – </a:t>
            </a:r>
            <a:br>
              <a:rPr lang="en-US" sz="3600" smtClean="0">
                <a:solidFill>
                  <a:srgbClr val="FFFFCC"/>
                </a:solidFill>
              </a:rPr>
            </a:br>
            <a:r>
              <a:rPr lang="en-US" sz="3600" smtClean="0">
                <a:solidFill>
                  <a:srgbClr val="FFFFCC"/>
                </a:solidFill>
              </a:rPr>
              <a:t>They Make Me or Break Me</a:t>
            </a:r>
            <a:r>
              <a:rPr lang="en-US" smtClean="0">
                <a:solidFill>
                  <a:srgbClr val="FFFFCC"/>
                </a:solidFill>
              </a:rPr>
              <a:t/>
            </a:r>
            <a:br>
              <a:rPr lang="en-US" smtClean="0">
                <a:solidFill>
                  <a:srgbClr val="FFFFCC"/>
                </a:solidFill>
              </a:rPr>
            </a:br>
            <a:r>
              <a:rPr lang="en-US" sz="2000" smtClean="0">
                <a:solidFill>
                  <a:srgbClr val="FFFFCC"/>
                </a:solidFill>
              </a:rPr>
              <a:t>Relationships Are the Key to a Leader’s Success</a:t>
            </a:r>
            <a:endParaRPr lang="en-US" sz="3600" smtClean="0">
              <a:solidFill>
                <a:srgbClr val="FFFFCC"/>
              </a:solidFill>
            </a:endParaRPr>
          </a:p>
        </p:txBody>
      </p:sp>
      <p:sp>
        <p:nvSpPr>
          <p:cNvPr id="96259" name="Content Placeholder 8"/>
          <p:cNvSpPr>
            <a:spLocks noGrp="1"/>
          </p:cNvSpPr>
          <p:nvPr>
            <p:ph idx="1"/>
          </p:nvPr>
        </p:nvSpPr>
        <p:spPr>
          <a:xfrm>
            <a:off x="685800" y="2209800"/>
            <a:ext cx="7772400" cy="3886200"/>
          </a:xfrm>
        </p:spPr>
        <p:txBody>
          <a:bodyPr/>
          <a:lstStyle/>
          <a:p>
            <a:pPr marL="457200" indent="-457200">
              <a:buFontTx/>
              <a:buAutoNum type="arabicPeriod" startAt="7"/>
            </a:pPr>
            <a:r>
              <a:rPr lang="en-US" sz="2000" b="1" smtClean="0">
                <a:solidFill>
                  <a:schemeClr val="bg1"/>
                </a:solidFill>
              </a:rPr>
              <a:t>______________ – This person frustrates others by living in their own world, oblivious to the needs of others and the big picture.</a:t>
            </a:r>
          </a:p>
          <a:p>
            <a:pPr marL="457200" indent="-457200"/>
            <a:endParaRPr lang="en-US" sz="2000" smtClean="0">
              <a:solidFill>
                <a:schemeClr val="bg1"/>
              </a:solidFill>
            </a:endParaRPr>
          </a:p>
          <a:p>
            <a:pPr marL="457200" indent="-457200"/>
            <a:r>
              <a:rPr lang="en-US" sz="2000" smtClean="0">
                <a:solidFill>
                  <a:schemeClr val="bg1"/>
                </a:solidFill>
              </a:rPr>
              <a:t>Ways to Handle the Maverick:</a:t>
            </a:r>
          </a:p>
          <a:p>
            <a:pPr lvl="1"/>
            <a:r>
              <a:rPr lang="en-US" sz="1600" smtClean="0">
                <a:solidFill>
                  <a:schemeClr val="bg1"/>
                </a:solidFill>
              </a:rPr>
              <a:t>Don't evaluate your leadership by the maverick's response.</a:t>
            </a:r>
          </a:p>
          <a:p>
            <a:pPr lvl="1"/>
            <a:r>
              <a:rPr lang="en-US" sz="1600" smtClean="0">
                <a:solidFill>
                  <a:schemeClr val="bg1"/>
                </a:solidFill>
              </a:rPr>
              <a:t>Don't put them into a team ministry position.</a:t>
            </a:r>
          </a:p>
          <a:p>
            <a:pPr lvl="1"/>
            <a:r>
              <a:rPr lang="en-US" sz="1600" smtClean="0">
                <a:solidFill>
                  <a:schemeClr val="bg1"/>
                </a:solidFill>
              </a:rPr>
              <a:t>Don't give them a leadership role until they can see beyond themselves.</a:t>
            </a:r>
          </a:p>
          <a:p>
            <a:pPr lvl="1"/>
            <a:r>
              <a:rPr lang="en-US" sz="1600" smtClean="0">
                <a:solidFill>
                  <a:schemeClr val="bg1"/>
                </a:solidFill>
              </a:rPr>
              <a:t>Discover what motivates them, and encourage them to see the bigger picture.</a:t>
            </a:r>
          </a:p>
        </p:txBody>
      </p:sp>
      <p:sp>
        <p:nvSpPr>
          <p:cNvPr id="4" name="TextBox 3"/>
          <p:cNvSpPr txBox="1">
            <a:spLocks noChangeArrowheads="1"/>
          </p:cNvSpPr>
          <p:nvPr/>
        </p:nvSpPr>
        <p:spPr bwMode="auto">
          <a:xfrm>
            <a:off x="1219200" y="2209800"/>
            <a:ext cx="1981200" cy="400050"/>
          </a:xfrm>
          <a:prstGeom prst="rect">
            <a:avLst/>
          </a:prstGeom>
          <a:noFill/>
          <a:ln w="9525">
            <a:noFill/>
            <a:miter lim="800000"/>
            <a:headEnd/>
            <a:tailEnd/>
          </a:ln>
        </p:spPr>
        <p:txBody>
          <a:bodyPr>
            <a:spAutoFit/>
          </a:bodyPr>
          <a:lstStyle/>
          <a:p>
            <a:r>
              <a:rPr lang="en-US" sz="2000">
                <a:solidFill>
                  <a:srgbClr val="FFFFCC"/>
                </a:solidFill>
              </a:rPr>
              <a:t>The Maverick</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16</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7"/>
          <p:cNvSpPr>
            <a:spLocks noGrp="1"/>
          </p:cNvSpPr>
          <p:nvPr>
            <p:ph type="title"/>
          </p:nvPr>
        </p:nvSpPr>
        <p:spPr/>
        <p:txBody>
          <a:bodyPr/>
          <a:lstStyle/>
          <a:p>
            <a:r>
              <a:rPr lang="en-US" sz="3600" smtClean="0">
                <a:solidFill>
                  <a:srgbClr val="FFFFCC"/>
                </a:solidFill>
              </a:rPr>
              <a:t>Leadership and Relationships – </a:t>
            </a:r>
            <a:br>
              <a:rPr lang="en-US" sz="3600" smtClean="0">
                <a:solidFill>
                  <a:srgbClr val="FFFFCC"/>
                </a:solidFill>
              </a:rPr>
            </a:br>
            <a:r>
              <a:rPr lang="en-US" sz="3600" smtClean="0">
                <a:solidFill>
                  <a:srgbClr val="FFFFCC"/>
                </a:solidFill>
              </a:rPr>
              <a:t>They Make Me or Break Me</a:t>
            </a:r>
            <a:r>
              <a:rPr lang="en-US" smtClean="0">
                <a:solidFill>
                  <a:srgbClr val="FFFFCC"/>
                </a:solidFill>
              </a:rPr>
              <a:t/>
            </a:r>
            <a:br>
              <a:rPr lang="en-US" smtClean="0">
                <a:solidFill>
                  <a:srgbClr val="FFFFCC"/>
                </a:solidFill>
              </a:rPr>
            </a:br>
            <a:r>
              <a:rPr lang="en-US" sz="2000" smtClean="0">
                <a:solidFill>
                  <a:srgbClr val="FFFFCC"/>
                </a:solidFill>
              </a:rPr>
              <a:t>Relationships Are the Key to a Leader’s Success</a:t>
            </a:r>
            <a:endParaRPr lang="en-US" sz="3600" smtClean="0">
              <a:solidFill>
                <a:srgbClr val="FFFFCC"/>
              </a:solidFill>
            </a:endParaRPr>
          </a:p>
        </p:txBody>
      </p:sp>
      <p:sp>
        <p:nvSpPr>
          <p:cNvPr id="97283" name="Content Placeholder 8"/>
          <p:cNvSpPr>
            <a:spLocks noGrp="1"/>
          </p:cNvSpPr>
          <p:nvPr>
            <p:ph idx="1"/>
          </p:nvPr>
        </p:nvSpPr>
        <p:spPr>
          <a:xfrm>
            <a:off x="685800" y="2209800"/>
            <a:ext cx="7772400" cy="3886200"/>
          </a:xfrm>
        </p:spPr>
        <p:txBody>
          <a:bodyPr/>
          <a:lstStyle/>
          <a:p>
            <a:pPr marL="457200" indent="-457200">
              <a:buFontTx/>
              <a:buAutoNum type="arabicPeriod" startAt="8"/>
            </a:pPr>
            <a:r>
              <a:rPr lang="en-US" sz="2000" b="1" smtClean="0">
                <a:solidFill>
                  <a:schemeClr val="bg1"/>
                </a:solidFill>
              </a:rPr>
              <a:t>_______________ – This person is irrepressibly two-faced and hypocritical; his/her message changes with the crowd.</a:t>
            </a:r>
          </a:p>
          <a:p>
            <a:pPr marL="457200" indent="-457200"/>
            <a:endParaRPr lang="en-US" sz="2000" smtClean="0">
              <a:solidFill>
                <a:schemeClr val="bg1"/>
              </a:solidFill>
            </a:endParaRPr>
          </a:p>
          <a:p>
            <a:pPr marL="457200" indent="-457200"/>
            <a:r>
              <a:rPr lang="en-US" sz="2000" smtClean="0">
                <a:solidFill>
                  <a:schemeClr val="bg1"/>
                </a:solidFill>
              </a:rPr>
              <a:t>Ways to Handle the Back Stabber:</a:t>
            </a:r>
          </a:p>
          <a:p>
            <a:pPr lvl="1"/>
            <a:r>
              <a:rPr lang="en-US" sz="1600" smtClean="0">
                <a:solidFill>
                  <a:schemeClr val="bg1"/>
                </a:solidFill>
              </a:rPr>
              <a:t>Meet with them and communicate your desire to trust them.</a:t>
            </a:r>
          </a:p>
          <a:p>
            <a:pPr lvl="1"/>
            <a:r>
              <a:rPr lang="en-US" sz="1600" smtClean="0">
                <a:solidFill>
                  <a:schemeClr val="bg1"/>
                </a:solidFill>
              </a:rPr>
              <a:t>Gently confront them with specific examples of their hypocrisy</a:t>
            </a:r>
          </a:p>
          <a:p>
            <a:pPr lvl="1"/>
            <a:r>
              <a:rPr lang="en-US" sz="1600" smtClean="0">
                <a:solidFill>
                  <a:schemeClr val="bg1"/>
                </a:solidFill>
              </a:rPr>
              <a:t>Involve others who have experienced their two-faced ways, for concrete evidence.</a:t>
            </a:r>
          </a:p>
          <a:p>
            <a:pPr lvl="1"/>
            <a:r>
              <a:rPr lang="en-US" sz="1600" smtClean="0">
                <a:solidFill>
                  <a:schemeClr val="bg1"/>
                </a:solidFill>
              </a:rPr>
              <a:t>Don't give them authority until you see them change their ways.</a:t>
            </a:r>
          </a:p>
        </p:txBody>
      </p:sp>
      <p:sp>
        <p:nvSpPr>
          <p:cNvPr id="4" name="TextBox 3"/>
          <p:cNvSpPr txBox="1">
            <a:spLocks noChangeArrowheads="1"/>
          </p:cNvSpPr>
          <p:nvPr/>
        </p:nvSpPr>
        <p:spPr bwMode="auto">
          <a:xfrm>
            <a:off x="1143000" y="2209800"/>
            <a:ext cx="2362200" cy="400050"/>
          </a:xfrm>
          <a:prstGeom prst="rect">
            <a:avLst/>
          </a:prstGeom>
          <a:noFill/>
          <a:ln w="9525">
            <a:noFill/>
            <a:miter lim="800000"/>
            <a:headEnd/>
            <a:tailEnd/>
          </a:ln>
        </p:spPr>
        <p:txBody>
          <a:bodyPr>
            <a:spAutoFit/>
          </a:bodyPr>
          <a:lstStyle/>
          <a:p>
            <a:r>
              <a:rPr lang="en-US" sz="2000">
                <a:solidFill>
                  <a:srgbClr val="FFFFCC"/>
                </a:solidFill>
              </a:rPr>
              <a:t>The Back Stabber</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17</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7"/>
          <p:cNvSpPr>
            <a:spLocks noGrp="1"/>
          </p:cNvSpPr>
          <p:nvPr>
            <p:ph type="title"/>
          </p:nvPr>
        </p:nvSpPr>
        <p:spPr/>
        <p:txBody>
          <a:bodyPr/>
          <a:lstStyle/>
          <a:p>
            <a:r>
              <a:rPr lang="en-US" sz="3600" smtClean="0">
                <a:solidFill>
                  <a:srgbClr val="FFFFCC"/>
                </a:solidFill>
              </a:rPr>
              <a:t>Leadership and Relationships – </a:t>
            </a:r>
            <a:br>
              <a:rPr lang="en-US" sz="3600" smtClean="0">
                <a:solidFill>
                  <a:srgbClr val="FFFFCC"/>
                </a:solidFill>
              </a:rPr>
            </a:br>
            <a:r>
              <a:rPr lang="en-US" sz="3600" smtClean="0">
                <a:solidFill>
                  <a:srgbClr val="FFFFCC"/>
                </a:solidFill>
              </a:rPr>
              <a:t>They Make Me or Break Me</a:t>
            </a:r>
            <a:r>
              <a:rPr lang="en-US" smtClean="0">
                <a:solidFill>
                  <a:srgbClr val="FFFFCC"/>
                </a:solidFill>
              </a:rPr>
              <a:t/>
            </a:r>
            <a:br>
              <a:rPr lang="en-US" smtClean="0">
                <a:solidFill>
                  <a:srgbClr val="FFFFCC"/>
                </a:solidFill>
              </a:rPr>
            </a:br>
            <a:r>
              <a:rPr lang="en-US" sz="2000" smtClean="0">
                <a:solidFill>
                  <a:srgbClr val="FFFFCC"/>
                </a:solidFill>
              </a:rPr>
              <a:t>Relationships Are the Key to a Leader’s Success</a:t>
            </a:r>
            <a:endParaRPr lang="en-US" sz="3600" smtClean="0">
              <a:solidFill>
                <a:srgbClr val="FFFFCC"/>
              </a:solidFill>
            </a:endParaRPr>
          </a:p>
        </p:txBody>
      </p:sp>
      <p:sp>
        <p:nvSpPr>
          <p:cNvPr id="98307" name="Content Placeholder 8"/>
          <p:cNvSpPr>
            <a:spLocks noGrp="1"/>
          </p:cNvSpPr>
          <p:nvPr>
            <p:ph idx="1"/>
          </p:nvPr>
        </p:nvSpPr>
        <p:spPr>
          <a:xfrm>
            <a:off x="685800" y="2209800"/>
            <a:ext cx="7772400" cy="3886200"/>
          </a:xfrm>
        </p:spPr>
        <p:txBody>
          <a:bodyPr/>
          <a:lstStyle/>
          <a:p>
            <a:pPr marL="457200" indent="-457200">
              <a:buFontTx/>
              <a:buAutoNum type="arabicPeriod" startAt="9"/>
            </a:pPr>
            <a:r>
              <a:rPr lang="en-US" sz="2000" b="1" smtClean="0">
                <a:solidFill>
                  <a:schemeClr val="bg1"/>
                </a:solidFill>
              </a:rPr>
              <a:t>___________________ – This person disengages and avoids contact.</a:t>
            </a:r>
          </a:p>
          <a:p>
            <a:pPr marL="457200" indent="-457200"/>
            <a:endParaRPr lang="en-US" sz="2000" smtClean="0">
              <a:solidFill>
                <a:schemeClr val="bg1"/>
              </a:solidFill>
            </a:endParaRPr>
          </a:p>
          <a:p>
            <a:pPr marL="457200" indent="-457200"/>
            <a:r>
              <a:rPr lang="en-US" sz="2000" smtClean="0">
                <a:solidFill>
                  <a:schemeClr val="bg1"/>
                </a:solidFill>
              </a:rPr>
              <a:t>Ways to Handle the Cold Shoulder:</a:t>
            </a:r>
          </a:p>
          <a:p>
            <a:pPr lvl="1"/>
            <a:r>
              <a:rPr lang="en-US" sz="1600" smtClean="0">
                <a:solidFill>
                  <a:schemeClr val="bg1"/>
                </a:solidFill>
              </a:rPr>
              <a:t>Don't reward childish behavior by running after them each time they distance themselves.</a:t>
            </a:r>
          </a:p>
          <a:p>
            <a:pPr lvl="1"/>
            <a:r>
              <a:rPr lang="en-US" sz="1600" smtClean="0">
                <a:solidFill>
                  <a:schemeClr val="bg1"/>
                </a:solidFill>
              </a:rPr>
              <a:t>Do meet with them and ask if you've done something to hurt them.</a:t>
            </a:r>
          </a:p>
          <a:p>
            <a:pPr lvl="1"/>
            <a:r>
              <a:rPr lang="en-US" sz="1600" smtClean="0">
                <a:solidFill>
                  <a:schemeClr val="bg1"/>
                </a:solidFill>
              </a:rPr>
              <a:t>Dig deep to discover the real issues that cause them to avoid you.</a:t>
            </a:r>
          </a:p>
          <a:p>
            <a:pPr lvl="1"/>
            <a:r>
              <a:rPr lang="en-US" sz="1600" smtClean="0">
                <a:solidFill>
                  <a:schemeClr val="bg1"/>
                </a:solidFill>
              </a:rPr>
              <a:t>Don't endorse them or their behavior.</a:t>
            </a:r>
          </a:p>
        </p:txBody>
      </p:sp>
      <p:sp>
        <p:nvSpPr>
          <p:cNvPr id="4" name="TextBox 3"/>
          <p:cNvSpPr txBox="1">
            <a:spLocks noChangeArrowheads="1"/>
          </p:cNvSpPr>
          <p:nvPr/>
        </p:nvSpPr>
        <p:spPr bwMode="auto">
          <a:xfrm>
            <a:off x="1219200" y="2133600"/>
            <a:ext cx="2667000" cy="400050"/>
          </a:xfrm>
          <a:prstGeom prst="rect">
            <a:avLst/>
          </a:prstGeom>
          <a:noFill/>
          <a:ln w="9525">
            <a:noFill/>
            <a:miter lim="800000"/>
            <a:headEnd/>
            <a:tailEnd/>
          </a:ln>
        </p:spPr>
        <p:txBody>
          <a:bodyPr>
            <a:spAutoFit/>
          </a:bodyPr>
          <a:lstStyle/>
          <a:p>
            <a:r>
              <a:rPr lang="en-US" sz="2000">
                <a:solidFill>
                  <a:srgbClr val="FFFFCC"/>
                </a:solidFill>
              </a:rPr>
              <a:t>The Cold Shoulder </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18</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7"/>
          <p:cNvSpPr>
            <a:spLocks noGrp="1"/>
          </p:cNvSpPr>
          <p:nvPr>
            <p:ph type="title"/>
          </p:nvPr>
        </p:nvSpPr>
        <p:spPr/>
        <p:txBody>
          <a:bodyPr/>
          <a:lstStyle/>
          <a:p>
            <a:r>
              <a:rPr lang="en-US" sz="3600" smtClean="0">
                <a:solidFill>
                  <a:srgbClr val="FFFFCC"/>
                </a:solidFill>
              </a:rPr>
              <a:t>Leadership and Relationships – </a:t>
            </a:r>
            <a:br>
              <a:rPr lang="en-US" sz="3600" smtClean="0">
                <a:solidFill>
                  <a:srgbClr val="FFFFCC"/>
                </a:solidFill>
              </a:rPr>
            </a:br>
            <a:r>
              <a:rPr lang="en-US" sz="3600" smtClean="0">
                <a:solidFill>
                  <a:srgbClr val="FFFFCC"/>
                </a:solidFill>
              </a:rPr>
              <a:t>They Make Me or Break Me</a:t>
            </a:r>
            <a:r>
              <a:rPr lang="en-US" smtClean="0">
                <a:solidFill>
                  <a:srgbClr val="FFFFCC"/>
                </a:solidFill>
              </a:rPr>
              <a:t/>
            </a:r>
            <a:br>
              <a:rPr lang="en-US" smtClean="0">
                <a:solidFill>
                  <a:srgbClr val="FFFFCC"/>
                </a:solidFill>
              </a:rPr>
            </a:br>
            <a:r>
              <a:rPr lang="en-US" sz="2000" smtClean="0">
                <a:solidFill>
                  <a:srgbClr val="FFFFCC"/>
                </a:solidFill>
              </a:rPr>
              <a:t>Relationships Are the Key to a Leader’s Success</a:t>
            </a:r>
            <a:endParaRPr lang="en-US" sz="3600" smtClean="0">
              <a:solidFill>
                <a:srgbClr val="FFFFCC"/>
              </a:solidFill>
            </a:endParaRPr>
          </a:p>
        </p:txBody>
      </p:sp>
      <p:sp>
        <p:nvSpPr>
          <p:cNvPr id="99331" name="Content Placeholder 8"/>
          <p:cNvSpPr>
            <a:spLocks noGrp="1"/>
          </p:cNvSpPr>
          <p:nvPr>
            <p:ph idx="1"/>
          </p:nvPr>
        </p:nvSpPr>
        <p:spPr>
          <a:xfrm>
            <a:off x="685800" y="2209800"/>
            <a:ext cx="7772400" cy="3886200"/>
          </a:xfrm>
        </p:spPr>
        <p:txBody>
          <a:bodyPr/>
          <a:lstStyle/>
          <a:p>
            <a:pPr marL="457200" indent="-457200">
              <a:buFontTx/>
              <a:buAutoNum type="arabicPeriod" startAt="10"/>
            </a:pPr>
            <a:r>
              <a:rPr lang="en-US" sz="2000" b="1" smtClean="0">
                <a:solidFill>
                  <a:schemeClr val="bg1"/>
                </a:solidFill>
              </a:rPr>
              <a:t>_________________ – This person builds steam and often erupts; they are explosive, unpredictable and unapproachable.</a:t>
            </a:r>
          </a:p>
          <a:p>
            <a:pPr marL="457200" indent="-457200">
              <a:buFontTx/>
              <a:buAutoNum type="arabicPeriod" startAt="10"/>
            </a:pPr>
            <a:endParaRPr lang="en-US" sz="2000" b="1" smtClean="0">
              <a:solidFill>
                <a:schemeClr val="bg1"/>
              </a:solidFill>
            </a:endParaRPr>
          </a:p>
          <a:p>
            <a:pPr marL="457200" indent="-457200"/>
            <a:r>
              <a:rPr lang="en-US" sz="2000" smtClean="0">
                <a:solidFill>
                  <a:schemeClr val="bg1"/>
                </a:solidFill>
              </a:rPr>
              <a:t>Ways to Handle the Volcano:</a:t>
            </a:r>
          </a:p>
          <a:p>
            <a:pPr lvl="1"/>
            <a:r>
              <a:rPr lang="en-US" sz="1600" smtClean="0">
                <a:solidFill>
                  <a:schemeClr val="bg1"/>
                </a:solidFill>
              </a:rPr>
              <a:t>Remove them from the crowd.</a:t>
            </a:r>
          </a:p>
          <a:p>
            <a:pPr lvl="1"/>
            <a:r>
              <a:rPr lang="en-US" sz="1600" smtClean="0">
                <a:solidFill>
                  <a:schemeClr val="bg1"/>
                </a:solidFill>
              </a:rPr>
              <a:t>Remain calm. Ask them to sit down.</a:t>
            </a:r>
          </a:p>
          <a:p>
            <a:pPr lvl="1"/>
            <a:r>
              <a:rPr lang="en-US" sz="1600" smtClean="0">
                <a:solidFill>
                  <a:schemeClr val="bg1"/>
                </a:solidFill>
              </a:rPr>
              <a:t>Ask them to repeat details to be clear on issues; remove hearsay and exaggeration.</a:t>
            </a:r>
          </a:p>
          <a:p>
            <a:pPr lvl="1"/>
            <a:r>
              <a:rPr lang="en-US" sz="1600" smtClean="0">
                <a:solidFill>
                  <a:schemeClr val="bg1"/>
                </a:solidFill>
              </a:rPr>
              <a:t>Give a soft, clear answer.</a:t>
            </a:r>
          </a:p>
          <a:p>
            <a:pPr lvl="1"/>
            <a:r>
              <a:rPr lang="en-US" sz="1600" smtClean="0">
                <a:solidFill>
                  <a:schemeClr val="bg1"/>
                </a:solidFill>
              </a:rPr>
              <a:t>Hold them accountable.</a:t>
            </a:r>
          </a:p>
        </p:txBody>
      </p:sp>
      <p:sp>
        <p:nvSpPr>
          <p:cNvPr id="4" name="TextBox 3"/>
          <p:cNvSpPr txBox="1">
            <a:spLocks noChangeArrowheads="1"/>
          </p:cNvSpPr>
          <p:nvPr/>
        </p:nvSpPr>
        <p:spPr bwMode="auto">
          <a:xfrm>
            <a:off x="1219200" y="2209800"/>
            <a:ext cx="1981200" cy="400050"/>
          </a:xfrm>
          <a:prstGeom prst="rect">
            <a:avLst/>
          </a:prstGeom>
          <a:noFill/>
          <a:ln w="9525">
            <a:noFill/>
            <a:miter lim="800000"/>
            <a:headEnd/>
            <a:tailEnd/>
          </a:ln>
        </p:spPr>
        <p:txBody>
          <a:bodyPr>
            <a:spAutoFit/>
          </a:bodyPr>
          <a:lstStyle/>
          <a:p>
            <a:r>
              <a:rPr lang="en-US" sz="2000">
                <a:solidFill>
                  <a:srgbClr val="FFFFCC"/>
                </a:solidFill>
              </a:rPr>
              <a:t>The Volcano</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19</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Title 7"/>
          <p:cNvSpPr>
            <a:spLocks noGrp="1"/>
          </p:cNvSpPr>
          <p:nvPr>
            <p:ph type="title"/>
          </p:nvPr>
        </p:nvSpPr>
        <p:spPr/>
        <p:txBody>
          <a:bodyPr/>
          <a:lstStyle/>
          <a:p>
            <a:r>
              <a:rPr lang="en-US" sz="3600" dirty="0" smtClean="0">
                <a:solidFill>
                  <a:srgbClr val="FFFFCC"/>
                </a:solidFill>
              </a:rPr>
              <a:t>Leadership and Relationships – </a:t>
            </a:r>
            <a:br>
              <a:rPr lang="en-US" sz="3600" dirty="0" smtClean="0">
                <a:solidFill>
                  <a:srgbClr val="FFFFCC"/>
                </a:solidFill>
              </a:rPr>
            </a:br>
            <a:r>
              <a:rPr lang="en-US" sz="3600" dirty="0" smtClean="0">
                <a:solidFill>
                  <a:srgbClr val="FFFFCC"/>
                </a:solidFill>
              </a:rPr>
              <a:t>They Make Me or Break Me</a:t>
            </a:r>
            <a:r>
              <a:rPr lang="en-US" dirty="0" smtClean="0">
                <a:solidFill>
                  <a:srgbClr val="FFFFCC"/>
                </a:solidFill>
              </a:rPr>
              <a:t/>
            </a:r>
            <a:br>
              <a:rPr lang="en-US" dirty="0" smtClean="0">
                <a:solidFill>
                  <a:srgbClr val="FFFFCC"/>
                </a:solidFill>
              </a:rPr>
            </a:br>
            <a:r>
              <a:rPr lang="en-US" sz="2000" dirty="0" smtClean="0">
                <a:solidFill>
                  <a:srgbClr val="FFFFCC"/>
                </a:solidFill>
              </a:rPr>
              <a:t>Relationships Are the Key to a Leader’s Success</a:t>
            </a:r>
            <a:endParaRPr lang="en-US" sz="3600" dirty="0" smtClean="0">
              <a:solidFill>
                <a:srgbClr val="FFFFCC"/>
              </a:solidFill>
            </a:endParaRPr>
          </a:p>
        </p:txBody>
      </p:sp>
      <p:sp>
        <p:nvSpPr>
          <p:cNvPr id="81924" name="Content Placeholder 8"/>
          <p:cNvSpPr>
            <a:spLocks noGrp="1"/>
          </p:cNvSpPr>
          <p:nvPr>
            <p:ph idx="1"/>
          </p:nvPr>
        </p:nvSpPr>
        <p:spPr>
          <a:xfrm>
            <a:off x="685800" y="2209800"/>
            <a:ext cx="7772400" cy="3886200"/>
          </a:xfrm>
        </p:spPr>
        <p:txBody>
          <a:bodyPr/>
          <a:lstStyle/>
          <a:p>
            <a:pPr algn="ctr">
              <a:buFontTx/>
              <a:buNone/>
            </a:pPr>
            <a:r>
              <a:rPr lang="en-US" i="1" smtClean="0">
                <a:solidFill>
                  <a:srgbClr val="FFFF99"/>
                </a:solidFill>
              </a:rPr>
              <a:t>"Therefore, if you bring your gift to the altar, and there remember your brother has something against you, leave your gift there before the altar and go your way. First be reconciled to your brother, and then come offer your gift." </a:t>
            </a:r>
          </a:p>
          <a:p>
            <a:pPr algn="ctr">
              <a:buFontTx/>
              <a:buNone/>
            </a:pPr>
            <a:r>
              <a:rPr lang="en-US" sz="1400" i="1" smtClean="0">
                <a:solidFill>
                  <a:srgbClr val="FFFF99"/>
                </a:solidFill>
              </a:rPr>
              <a:t>(Matthew 5:23-24)</a:t>
            </a:r>
            <a:endParaRPr lang="en-US" smtClean="0">
              <a:solidFill>
                <a:srgbClr val="FFFF99"/>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08064" y="5257800"/>
            <a:ext cx="2212847" cy="12865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7"/>
          <p:cNvSpPr>
            <a:spLocks noGrp="1"/>
          </p:cNvSpPr>
          <p:nvPr>
            <p:ph type="title"/>
          </p:nvPr>
        </p:nvSpPr>
        <p:spPr/>
        <p:txBody>
          <a:bodyPr/>
          <a:lstStyle/>
          <a:p>
            <a:r>
              <a:rPr lang="en-US" sz="3600" smtClean="0">
                <a:solidFill>
                  <a:srgbClr val="FFFFCC"/>
                </a:solidFill>
              </a:rPr>
              <a:t>Leadership and Relationships – </a:t>
            </a:r>
            <a:br>
              <a:rPr lang="en-US" sz="3600" smtClean="0">
                <a:solidFill>
                  <a:srgbClr val="FFFFCC"/>
                </a:solidFill>
              </a:rPr>
            </a:br>
            <a:r>
              <a:rPr lang="en-US" sz="3600" smtClean="0">
                <a:solidFill>
                  <a:srgbClr val="FFFFCC"/>
                </a:solidFill>
              </a:rPr>
              <a:t>They Make Me or Break Me</a:t>
            </a:r>
            <a:r>
              <a:rPr lang="en-US" smtClean="0">
                <a:solidFill>
                  <a:srgbClr val="FFFFCC"/>
                </a:solidFill>
              </a:rPr>
              <a:t/>
            </a:r>
            <a:br>
              <a:rPr lang="en-US" smtClean="0">
                <a:solidFill>
                  <a:srgbClr val="FFFFCC"/>
                </a:solidFill>
              </a:rPr>
            </a:br>
            <a:r>
              <a:rPr lang="en-US" sz="2000" smtClean="0">
                <a:solidFill>
                  <a:srgbClr val="FFFFCC"/>
                </a:solidFill>
              </a:rPr>
              <a:t>Relationships Are the Key to a Leader’s Success</a:t>
            </a:r>
            <a:endParaRPr lang="en-US" sz="3600" smtClean="0">
              <a:solidFill>
                <a:srgbClr val="FFFFCC"/>
              </a:solidFill>
            </a:endParaRPr>
          </a:p>
        </p:txBody>
      </p:sp>
      <p:sp>
        <p:nvSpPr>
          <p:cNvPr id="100355" name="Content Placeholder 8"/>
          <p:cNvSpPr>
            <a:spLocks noGrp="1"/>
          </p:cNvSpPr>
          <p:nvPr>
            <p:ph idx="1"/>
          </p:nvPr>
        </p:nvSpPr>
        <p:spPr>
          <a:xfrm>
            <a:off x="685800" y="2209800"/>
            <a:ext cx="7772400" cy="3886200"/>
          </a:xfrm>
        </p:spPr>
        <p:txBody>
          <a:bodyPr/>
          <a:lstStyle/>
          <a:p>
            <a:pPr marL="457200" indent="-457200">
              <a:buFontTx/>
              <a:buAutoNum type="arabicPeriod" startAt="11"/>
            </a:pPr>
            <a:r>
              <a:rPr lang="en-US" sz="2000" b="1" smtClean="0">
                <a:solidFill>
                  <a:schemeClr val="bg1"/>
                </a:solidFill>
              </a:rPr>
              <a:t>___________ – This person is constantly in need, but gives nothing back. They use people.</a:t>
            </a:r>
          </a:p>
          <a:p>
            <a:pPr marL="457200" indent="-457200"/>
            <a:endParaRPr lang="en-US" sz="2000" smtClean="0">
              <a:solidFill>
                <a:schemeClr val="bg1"/>
              </a:solidFill>
            </a:endParaRPr>
          </a:p>
          <a:p>
            <a:pPr marL="457200" indent="-457200"/>
            <a:r>
              <a:rPr lang="en-US" sz="2000" smtClean="0">
                <a:solidFill>
                  <a:schemeClr val="bg1"/>
                </a:solidFill>
              </a:rPr>
              <a:t>Ways to Handle the Sponge:</a:t>
            </a:r>
          </a:p>
          <a:p>
            <a:pPr lvl="1"/>
            <a:r>
              <a:rPr lang="en-US" sz="1600" smtClean="0">
                <a:solidFill>
                  <a:schemeClr val="bg1"/>
                </a:solidFill>
              </a:rPr>
              <a:t>Set limitations on your ability to help.</a:t>
            </a:r>
          </a:p>
          <a:p>
            <a:pPr lvl="1"/>
            <a:r>
              <a:rPr lang="en-US" sz="1600" smtClean="0">
                <a:solidFill>
                  <a:schemeClr val="bg1"/>
                </a:solidFill>
              </a:rPr>
              <a:t>Don't let them manipulate you or the situation.</a:t>
            </a:r>
          </a:p>
          <a:p>
            <a:pPr lvl="1"/>
            <a:r>
              <a:rPr lang="en-US" sz="1600" smtClean="0">
                <a:solidFill>
                  <a:schemeClr val="bg1"/>
                </a:solidFill>
              </a:rPr>
              <a:t>Require responsibility; challenge them that maturity means giving and receiving.</a:t>
            </a:r>
          </a:p>
          <a:p>
            <a:pPr lvl="1"/>
            <a:r>
              <a:rPr lang="en-US" sz="1600" smtClean="0">
                <a:solidFill>
                  <a:schemeClr val="bg1"/>
                </a:solidFill>
              </a:rPr>
              <a:t>Don't feel obligated or guilty by their demands.</a:t>
            </a:r>
          </a:p>
        </p:txBody>
      </p:sp>
      <p:sp>
        <p:nvSpPr>
          <p:cNvPr id="4" name="TextBox 3"/>
          <p:cNvSpPr txBox="1">
            <a:spLocks noChangeArrowheads="1"/>
          </p:cNvSpPr>
          <p:nvPr/>
        </p:nvSpPr>
        <p:spPr bwMode="auto">
          <a:xfrm>
            <a:off x="1219200" y="2209800"/>
            <a:ext cx="1981200" cy="400050"/>
          </a:xfrm>
          <a:prstGeom prst="rect">
            <a:avLst/>
          </a:prstGeom>
          <a:noFill/>
          <a:ln w="9525">
            <a:noFill/>
            <a:miter lim="800000"/>
            <a:headEnd/>
            <a:tailEnd/>
          </a:ln>
        </p:spPr>
        <p:txBody>
          <a:bodyPr>
            <a:spAutoFit/>
          </a:bodyPr>
          <a:lstStyle/>
          <a:p>
            <a:r>
              <a:rPr lang="en-US" sz="2000">
                <a:solidFill>
                  <a:srgbClr val="FFFFCC"/>
                </a:solidFill>
              </a:rPr>
              <a:t>The Sponge</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20</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7"/>
          <p:cNvSpPr>
            <a:spLocks noGrp="1"/>
          </p:cNvSpPr>
          <p:nvPr>
            <p:ph type="title"/>
          </p:nvPr>
        </p:nvSpPr>
        <p:spPr/>
        <p:txBody>
          <a:bodyPr/>
          <a:lstStyle/>
          <a:p>
            <a:r>
              <a:rPr lang="en-US" sz="3600" smtClean="0">
                <a:solidFill>
                  <a:srgbClr val="FFFFCC"/>
                </a:solidFill>
              </a:rPr>
              <a:t>Leadership and Relationships – </a:t>
            </a:r>
            <a:br>
              <a:rPr lang="en-US" sz="3600" smtClean="0">
                <a:solidFill>
                  <a:srgbClr val="FFFFCC"/>
                </a:solidFill>
              </a:rPr>
            </a:br>
            <a:r>
              <a:rPr lang="en-US" sz="3600" smtClean="0">
                <a:solidFill>
                  <a:srgbClr val="FFFFCC"/>
                </a:solidFill>
              </a:rPr>
              <a:t>They Make Me or Break Me</a:t>
            </a:r>
            <a:r>
              <a:rPr lang="en-US" smtClean="0">
                <a:solidFill>
                  <a:srgbClr val="FFFFCC"/>
                </a:solidFill>
              </a:rPr>
              <a:t/>
            </a:r>
            <a:br>
              <a:rPr lang="en-US" smtClean="0">
                <a:solidFill>
                  <a:srgbClr val="FFFFCC"/>
                </a:solidFill>
              </a:rPr>
            </a:br>
            <a:r>
              <a:rPr lang="en-US" sz="2000" smtClean="0">
                <a:solidFill>
                  <a:srgbClr val="FFFFCC"/>
                </a:solidFill>
              </a:rPr>
              <a:t>Relationships Are the Key to a Leader’s Success</a:t>
            </a:r>
            <a:endParaRPr lang="en-US" sz="3600" smtClean="0">
              <a:solidFill>
                <a:srgbClr val="FFFFCC"/>
              </a:solidFill>
            </a:endParaRPr>
          </a:p>
        </p:txBody>
      </p:sp>
      <p:sp>
        <p:nvSpPr>
          <p:cNvPr id="101379" name="Content Placeholder 8"/>
          <p:cNvSpPr>
            <a:spLocks noGrp="1"/>
          </p:cNvSpPr>
          <p:nvPr>
            <p:ph idx="1"/>
          </p:nvPr>
        </p:nvSpPr>
        <p:spPr>
          <a:xfrm>
            <a:off x="685800" y="2209800"/>
            <a:ext cx="7772400" cy="3886200"/>
          </a:xfrm>
        </p:spPr>
        <p:txBody>
          <a:bodyPr/>
          <a:lstStyle/>
          <a:p>
            <a:pPr marL="457200" indent="-457200">
              <a:buFontTx/>
              <a:buAutoNum type="arabicPeriod" startAt="12"/>
            </a:pPr>
            <a:r>
              <a:rPr lang="en-US" sz="2000" b="1" smtClean="0">
                <a:solidFill>
                  <a:schemeClr val="bg1"/>
                </a:solidFill>
              </a:rPr>
              <a:t>_____________ – This person keeps score on everything. They want to beat others and often feel that life is unfair.</a:t>
            </a:r>
          </a:p>
          <a:p>
            <a:pPr marL="457200" indent="-457200"/>
            <a:endParaRPr lang="en-US" sz="2000" smtClean="0">
              <a:solidFill>
                <a:schemeClr val="bg1"/>
              </a:solidFill>
            </a:endParaRPr>
          </a:p>
          <a:p>
            <a:pPr marL="457200" indent="-457200"/>
            <a:r>
              <a:rPr lang="en-US" sz="2000" smtClean="0">
                <a:solidFill>
                  <a:schemeClr val="bg1"/>
                </a:solidFill>
              </a:rPr>
              <a:t>Ways to Handle the Competitor:</a:t>
            </a:r>
          </a:p>
          <a:p>
            <a:pPr marL="457200" indent="-457200"/>
            <a:r>
              <a:rPr lang="en-US" sz="2000" smtClean="0">
                <a:solidFill>
                  <a:schemeClr val="bg1"/>
                </a:solidFill>
              </a:rPr>
              <a:t> Remind them that a Christian's role is to "complete" others not to compete with</a:t>
            </a:r>
          </a:p>
          <a:p>
            <a:pPr marL="457200" indent="-457200"/>
            <a:r>
              <a:rPr lang="en-US" sz="2000" smtClean="0">
                <a:solidFill>
                  <a:schemeClr val="bg1"/>
                </a:solidFill>
              </a:rPr>
              <a:t>others.</a:t>
            </a:r>
          </a:p>
          <a:p>
            <a:pPr marL="457200" indent="-457200"/>
            <a:r>
              <a:rPr lang="en-US" sz="2000" smtClean="0">
                <a:solidFill>
                  <a:schemeClr val="bg1"/>
                </a:solidFill>
              </a:rPr>
              <a:t> Inform them of others who have lost more than they have.</a:t>
            </a:r>
          </a:p>
          <a:p>
            <a:pPr marL="457200" indent="-457200"/>
            <a:r>
              <a:rPr lang="en-US" sz="2000" smtClean="0">
                <a:solidFill>
                  <a:schemeClr val="bg1"/>
                </a:solidFill>
              </a:rPr>
              <a:t>Let them know that keeping score will destine them to a life of misery.</a:t>
            </a:r>
          </a:p>
          <a:p>
            <a:pPr marL="457200" indent="-457200"/>
            <a:r>
              <a:rPr lang="en-US" sz="2000" smtClean="0">
                <a:solidFill>
                  <a:schemeClr val="bg1"/>
                </a:solidFill>
              </a:rPr>
              <a:t> Join them in finding positive ways their competitive spirit can be used by God.</a:t>
            </a:r>
          </a:p>
        </p:txBody>
      </p:sp>
      <p:sp>
        <p:nvSpPr>
          <p:cNvPr id="4" name="TextBox 3"/>
          <p:cNvSpPr txBox="1">
            <a:spLocks noChangeArrowheads="1"/>
          </p:cNvSpPr>
          <p:nvPr/>
        </p:nvSpPr>
        <p:spPr bwMode="auto">
          <a:xfrm>
            <a:off x="1143000" y="2133600"/>
            <a:ext cx="1981200" cy="400050"/>
          </a:xfrm>
          <a:prstGeom prst="rect">
            <a:avLst/>
          </a:prstGeom>
          <a:noFill/>
          <a:ln w="9525">
            <a:noFill/>
            <a:miter lim="800000"/>
            <a:headEnd/>
            <a:tailEnd/>
          </a:ln>
        </p:spPr>
        <p:txBody>
          <a:bodyPr>
            <a:spAutoFit/>
          </a:bodyPr>
          <a:lstStyle/>
          <a:p>
            <a:r>
              <a:rPr lang="en-US" sz="2000">
                <a:solidFill>
                  <a:srgbClr val="FFFFCC"/>
                </a:solidFill>
              </a:rPr>
              <a:t>The Competitor</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21</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7"/>
          <p:cNvSpPr>
            <a:spLocks noGrp="1"/>
          </p:cNvSpPr>
          <p:nvPr>
            <p:ph type="title"/>
          </p:nvPr>
        </p:nvSpPr>
        <p:spPr/>
        <p:txBody>
          <a:bodyPr/>
          <a:lstStyle/>
          <a:p>
            <a:r>
              <a:rPr lang="en-US" sz="3600" smtClean="0">
                <a:solidFill>
                  <a:srgbClr val="FFFFCC"/>
                </a:solidFill>
              </a:rPr>
              <a:t>Leadership and Relationships – </a:t>
            </a:r>
            <a:br>
              <a:rPr lang="en-US" sz="3600" smtClean="0">
                <a:solidFill>
                  <a:srgbClr val="FFFFCC"/>
                </a:solidFill>
              </a:rPr>
            </a:br>
            <a:r>
              <a:rPr lang="en-US" sz="3600" smtClean="0">
                <a:solidFill>
                  <a:srgbClr val="FFFFCC"/>
                </a:solidFill>
              </a:rPr>
              <a:t>They Make Me or Break Me</a:t>
            </a:r>
            <a:r>
              <a:rPr lang="en-US" smtClean="0">
                <a:solidFill>
                  <a:srgbClr val="FFFFCC"/>
                </a:solidFill>
              </a:rPr>
              <a:t/>
            </a:r>
            <a:br>
              <a:rPr lang="en-US" smtClean="0">
                <a:solidFill>
                  <a:srgbClr val="FFFFCC"/>
                </a:solidFill>
              </a:rPr>
            </a:br>
            <a:r>
              <a:rPr lang="en-US" sz="2000" smtClean="0">
                <a:solidFill>
                  <a:srgbClr val="FFFFCC"/>
                </a:solidFill>
              </a:rPr>
              <a:t>Relationships Are the Key to a Leader’s Success</a:t>
            </a:r>
            <a:endParaRPr lang="en-US" sz="3600" smtClean="0">
              <a:solidFill>
                <a:srgbClr val="FFFFCC"/>
              </a:solidFill>
            </a:endParaRPr>
          </a:p>
        </p:txBody>
      </p:sp>
      <p:sp>
        <p:nvSpPr>
          <p:cNvPr id="102403" name="Content Placeholder 8"/>
          <p:cNvSpPr>
            <a:spLocks noGrp="1"/>
          </p:cNvSpPr>
          <p:nvPr>
            <p:ph idx="1"/>
          </p:nvPr>
        </p:nvSpPr>
        <p:spPr>
          <a:xfrm>
            <a:off x="685800" y="2209800"/>
            <a:ext cx="7772400" cy="3886200"/>
          </a:xfrm>
        </p:spPr>
        <p:txBody>
          <a:bodyPr/>
          <a:lstStyle/>
          <a:p>
            <a:pPr algn="ctr">
              <a:buFontTx/>
              <a:buNone/>
            </a:pPr>
            <a:r>
              <a:rPr lang="en-US" sz="2000" b="1" smtClean="0">
                <a:solidFill>
                  <a:schemeClr val="bg1"/>
                </a:solidFill>
              </a:rPr>
              <a:t>General Rules When Handling People</a:t>
            </a:r>
          </a:p>
          <a:p>
            <a:pPr>
              <a:buFontTx/>
              <a:buAutoNum type="alphaLcParenR"/>
            </a:pPr>
            <a:endParaRPr lang="en-US" sz="2000" smtClean="0">
              <a:solidFill>
                <a:schemeClr val="bg1"/>
              </a:solidFill>
            </a:endParaRPr>
          </a:p>
          <a:p>
            <a:pPr>
              <a:buFontTx/>
              <a:buAutoNum type="alphaLcParenR"/>
            </a:pPr>
            <a:r>
              <a:rPr lang="en-US" sz="2000" smtClean="0">
                <a:solidFill>
                  <a:schemeClr val="bg1"/>
                </a:solidFill>
              </a:rPr>
              <a:t>Love them.</a:t>
            </a:r>
          </a:p>
          <a:p>
            <a:pPr>
              <a:buFontTx/>
              <a:buAutoNum type="alphaLcParenR"/>
            </a:pPr>
            <a:r>
              <a:rPr lang="en-US" sz="2000" smtClean="0">
                <a:solidFill>
                  <a:schemeClr val="bg1"/>
                </a:solidFill>
              </a:rPr>
              <a:t>Ask God for wisdom.</a:t>
            </a:r>
          </a:p>
          <a:p>
            <a:pPr>
              <a:buFontTx/>
              <a:buAutoNum type="alphaLcParenR"/>
            </a:pPr>
            <a:r>
              <a:rPr lang="en-US" sz="2000" smtClean="0">
                <a:solidFill>
                  <a:schemeClr val="bg1"/>
                </a:solidFill>
              </a:rPr>
              <a:t>Stay healthy yourself.</a:t>
            </a:r>
          </a:p>
          <a:p>
            <a:pPr>
              <a:buFontTx/>
              <a:buAutoNum type="alphaLcParenR"/>
            </a:pPr>
            <a:r>
              <a:rPr lang="en-US" sz="2000" smtClean="0">
                <a:solidFill>
                  <a:schemeClr val="bg1"/>
                </a:solidFill>
              </a:rPr>
              <a:t>Do not give special positions to help people get better.</a:t>
            </a:r>
          </a:p>
          <a:p>
            <a:pPr>
              <a:buFontTx/>
              <a:buAutoNum type="alphaLcParenR"/>
            </a:pPr>
            <a:r>
              <a:rPr lang="en-US" sz="2000" smtClean="0">
                <a:solidFill>
                  <a:schemeClr val="bg1"/>
                </a:solidFill>
              </a:rPr>
              <a:t>Be honest with God, yourself and them.</a:t>
            </a:r>
          </a:p>
          <a:p>
            <a:pPr>
              <a:buFontTx/>
              <a:buAutoNum type="alphaLcParenR"/>
            </a:pPr>
            <a:r>
              <a:rPr lang="en-US" sz="2000" smtClean="0">
                <a:solidFill>
                  <a:schemeClr val="bg1"/>
                </a:solidFill>
              </a:rPr>
              <a:t>Keep healthy people in leadership.</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22</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additive="base">
                                        <p:cTn id="7" dur="500" fill="hold"/>
                                        <p:tgtEl>
                                          <p:spTgt spid="1024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03">
                                            <p:txEl>
                                              <p:pRg st="2" end="2"/>
                                            </p:txEl>
                                          </p:spTgt>
                                        </p:tgtEl>
                                        <p:attrNameLst>
                                          <p:attrName>style.visibility</p:attrName>
                                        </p:attrNameLst>
                                      </p:cBhvr>
                                      <p:to>
                                        <p:strVal val="visible"/>
                                      </p:to>
                                    </p:set>
                                    <p:anim calcmode="lin" valueType="num">
                                      <p:cBhvr additive="base">
                                        <p:cTn id="13" dur="500" fill="hold"/>
                                        <p:tgtEl>
                                          <p:spTgt spid="10240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03">
                                            <p:txEl>
                                              <p:pRg st="3" end="3"/>
                                            </p:txEl>
                                          </p:spTgt>
                                        </p:tgtEl>
                                        <p:attrNameLst>
                                          <p:attrName>style.visibility</p:attrName>
                                        </p:attrNameLst>
                                      </p:cBhvr>
                                      <p:to>
                                        <p:strVal val="visible"/>
                                      </p:to>
                                    </p:set>
                                    <p:anim calcmode="lin" valueType="num">
                                      <p:cBhvr additive="base">
                                        <p:cTn id="19" dur="500" fill="hold"/>
                                        <p:tgtEl>
                                          <p:spTgt spid="10240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403">
                                            <p:txEl>
                                              <p:pRg st="4" end="4"/>
                                            </p:txEl>
                                          </p:spTgt>
                                        </p:tgtEl>
                                        <p:attrNameLst>
                                          <p:attrName>style.visibility</p:attrName>
                                        </p:attrNameLst>
                                      </p:cBhvr>
                                      <p:to>
                                        <p:strVal val="visible"/>
                                      </p:to>
                                    </p:set>
                                    <p:anim calcmode="lin" valueType="num">
                                      <p:cBhvr additive="base">
                                        <p:cTn id="25" dur="500" fill="hold"/>
                                        <p:tgtEl>
                                          <p:spTgt spid="10240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2403">
                                            <p:txEl>
                                              <p:pRg st="5" end="5"/>
                                            </p:txEl>
                                          </p:spTgt>
                                        </p:tgtEl>
                                        <p:attrNameLst>
                                          <p:attrName>style.visibility</p:attrName>
                                        </p:attrNameLst>
                                      </p:cBhvr>
                                      <p:to>
                                        <p:strVal val="visible"/>
                                      </p:to>
                                    </p:set>
                                    <p:anim calcmode="lin" valueType="num">
                                      <p:cBhvr additive="base">
                                        <p:cTn id="31" dur="500" fill="hold"/>
                                        <p:tgtEl>
                                          <p:spTgt spid="10240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0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2403">
                                            <p:txEl>
                                              <p:pRg st="6" end="6"/>
                                            </p:txEl>
                                          </p:spTgt>
                                        </p:tgtEl>
                                        <p:attrNameLst>
                                          <p:attrName>style.visibility</p:attrName>
                                        </p:attrNameLst>
                                      </p:cBhvr>
                                      <p:to>
                                        <p:strVal val="visible"/>
                                      </p:to>
                                    </p:set>
                                    <p:anim calcmode="lin" valueType="num">
                                      <p:cBhvr additive="base">
                                        <p:cTn id="37" dur="500" fill="hold"/>
                                        <p:tgtEl>
                                          <p:spTgt spid="10240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240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2403">
                                            <p:txEl>
                                              <p:pRg st="7" end="7"/>
                                            </p:txEl>
                                          </p:spTgt>
                                        </p:tgtEl>
                                        <p:attrNameLst>
                                          <p:attrName>style.visibility</p:attrName>
                                        </p:attrNameLst>
                                      </p:cBhvr>
                                      <p:to>
                                        <p:strVal val="visible"/>
                                      </p:to>
                                    </p:set>
                                    <p:anim calcmode="lin" valueType="num">
                                      <p:cBhvr additive="base">
                                        <p:cTn id="43" dur="500" fill="hold"/>
                                        <p:tgtEl>
                                          <p:spTgt spid="10240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240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7"/>
          <p:cNvSpPr>
            <a:spLocks noGrp="1"/>
          </p:cNvSpPr>
          <p:nvPr>
            <p:ph type="title"/>
          </p:nvPr>
        </p:nvSpPr>
        <p:spPr/>
        <p:txBody>
          <a:bodyPr/>
          <a:lstStyle/>
          <a:p>
            <a:r>
              <a:rPr lang="en-US" sz="3600" smtClean="0">
                <a:solidFill>
                  <a:srgbClr val="FFFFCC"/>
                </a:solidFill>
              </a:rPr>
              <a:t>Leadership and Relationships – </a:t>
            </a:r>
            <a:br>
              <a:rPr lang="en-US" sz="3600" smtClean="0">
                <a:solidFill>
                  <a:srgbClr val="FFFFCC"/>
                </a:solidFill>
              </a:rPr>
            </a:br>
            <a:r>
              <a:rPr lang="en-US" sz="3600" smtClean="0">
                <a:solidFill>
                  <a:srgbClr val="FFFFCC"/>
                </a:solidFill>
              </a:rPr>
              <a:t>They Make Me or Break Me</a:t>
            </a:r>
            <a:r>
              <a:rPr lang="en-US" smtClean="0">
                <a:solidFill>
                  <a:srgbClr val="FFFFCC"/>
                </a:solidFill>
              </a:rPr>
              <a:t/>
            </a:r>
            <a:br>
              <a:rPr lang="en-US" smtClean="0">
                <a:solidFill>
                  <a:srgbClr val="FFFFCC"/>
                </a:solidFill>
              </a:rPr>
            </a:br>
            <a:r>
              <a:rPr lang="en-US" sz="2000" smtClean="0">
                <a:solidFill>
                  <a:srgbClr val="FFFFCC"/>
                </a:solidFill>
              </a:rPr>
              <a:t>Relationships Are the Key to a Leader’s Success</a:t>
            </a:r>
            <a:endParaRPr lang="en-US" sz="3600" smtClean="0">
              <a:solidFill>
                <a:srgbClr val="FFFFCC"/>
              </a:solidFill>
            </a:endParaRPr>
          </a:p>
        </p:txBody>
      </p:sp>
      <p:sp>
        <p:nvSpPr>
          <p:cNvPr id="103427" name="Content Placeholder 8"/>
          <p:cNvSpPr>
            <a:spLocks noGrp="1"/>
          </p:cNvSpPr>
          <p:nvPr>
            <p:ph idx="1"/>
          </p:nvPr>
        </p:nvSpPr>
        <p:spPr>
          <a:xfrm>
            <a:off x="685800" y="2209800"/>
            <a:ext cx="7772400" cy="3886200"/>
          </a:xfrm>
        </p:spPr>
        <p:txBody>
          <a:bodyPr/>
          <a:lstStyle/>
          <a:p>
            <a:r>
              <a:rPr lang="en-US" sz="2000" b="1" i="1" smtClean="0">
                <a:solidFill>
                  <a:schemeClr val="bg1"/>
                </a:solidFill>
              </a:rPr>
              <a:t>ASSESSMENT: Identify one person that has been difficult to lead. </a:t>
            </a:r>
            <a:r>
              <a:rPr lang="en-US" sz="2000" i="1" smtClean="0">
                <a:solidFill>
                  <a:schemeClr val="bg1"/>
                </a:solidFill>
              </a:rPr>
              <a:t>Do they fit into one of the descriptions above?</a:t>
            </a:r>
          </a:p>
          <a:p>
            <a:endParaRPr lang="en-US" sz="2000" i="1" smtClean="0">
              <a:solidFill>
                <a:schemeClr val="bg1"/>
              </a:solidFill>
            </a:endParaRPr>
          </a:p>
          <a:p>
            <a:endParaRPr lang="en-US" sz="2000" i="1" smtClean="0">
              <a:solidFill>
                <a:schemeClr val="bg1"/>
              </a:solidFill>
            </a:endParaRPr>
          </a:p>
          <a:p>
            <a:r>
              <a:rPr lang="en-US" sz="2000" b="1" i="1" smtClean="0">
                <a:solidFill>
                  <a:schemeClr val="bg1"/>
                </a:solidFill>
              </a:rPr>
              <a:t>APPLICATION: </a:t>
            </a:r>
            <a:r>
              <a:rPr lang="en-US" sz="2000" i="1" smtClean="0">
                <a:solidFill>
                  <a:schemeClr val="bg1"/>
                </a:solidFill>
              </a:rPr>
              <a:t>Write down a game plan on how you will deal with them.</a:t>
            </a:r>
            <a:endParaRPr lang="en-US" sz="20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23</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Title 7"/>
          <p:cNvSpPr>
            <a:spLocks noGrp="1"/>
          </p:cNvSpPr>
          <p:nvPr>
            <p:ph type="title"/>
          </p:nvPr>
        </p:nvSpPr>
        <p:spPr/>
        <p:txBody>
          <a:bodyPr/>
          <a:lstStyle/>
          <a:p>
            <a:r>
              <a:rPr lang="en-US" sz="3600" smtClean="0">
                <a:solidFill>
                  <a:srgbClr val="FFFFCC"/>
                </a:solidFill>
              </a:rPr>
              <a:t>Leadership and Relationships – </a:t>
            </a:r>
            <a:br>
              <a:rPr lang="en-US" sz="3600" smtClean="0">
                <a:solidFill>
                  <a:srgbClr val="FFFFCC"/>
                </a:solidFill>
              </a:rPr>
            </a:br>
            <a:r>
              <a:rPr lang="en-US" sz="3600" smtClean="0">
                <a:solidFill>
                  <a:srgbClr val="FFFFCC"/>
                </a:solidFill>
              </a:rPr>
              <a:t>They Make Me or Break Me</a:t>
            </a:r>
            <a:r>
              <a:rPr lang="en-US" smtClean="0">
                <a:solidFill>
                  <a:srgbClr val="FFFFCC"/>
                </a:solidFill>
              </a:rPr>
              <a:t/>
            </a:r>
            <a:br>
              <a:rPr lang="en-US" smtClean="0">
                <a:solidFill>
                  <a:srgbClr val="FFFFCC"/>
                </a:solidFill>
              </a:rPr>
            </a:br>
            <a:r>
              <a:rPr lang="en-US" sz="2000" smtClean="0">
                <a:solidFill>
                  <a:srgbClr val="FFFFCC"/>
                </a:solidFill>
              </a:rPr>
              <a:t>Relationships Are the Key to a Leader’s Success</a:t>
            </a:r>
            <a:endParaRPr lang="en-US" sz="3600" smtClean="0">
              <a:solidFill>
                <a:srgbClr val="FFFFCC"/>
              </a:solidFill>
            </a:endParaRPr>
          </a:p>
        </p:txBody>
      </p:sp>
      <p:sp>
        <p:nvSpPr>
          <p:cNvPr id="104452" name="Content Placeholder 8"/>
          <p:cNvSpPr>
            <a:spLocks noGrp="1"/>
          </p:cNvSpPr>
          <p:nvPr>
            <p:ph idx="1"/>
          </p:nvPr>
        </p:nvSpPr>
        <p:spPr>
          <a:xfrm>
            <a:off x="685800" y="2209800"/>
            <a:ext cx="7772400" cy="3886200"/>
          </a:xfrm>
        </p:spPr>
        <p:txBody>
          <a:bodyPr/>
          <a:lstStyle/>
          <a:p>
            <a:pPr algn="ctr">
              <a:buFontTx/>
              <a:buNone/>
            </a:pPr>
            <a:r>
              <a:rPr lang="en-US" i="1" smtClean="0">
                <a:solidFill>
                  <a:srgbClr val="FFFF99"/>
                </a:solidFill>
              </a:rPr>
              <a:t>"Therefore, if you bring your gift to the altar, and there remember your brother has something against you, leave your gift there before the altar and go your way. First be reconciled to your brother, and then come offer your gift." </a:t>
            </a:r>
          </a:p>
          <a:p>
            <a:pPr algn="ctr">
              <a:buFontTx/>
              <a:buNone/>
            </a:pPr>
            <a:r>
              <a:rPr lang="en-US" sz="1400" i="1" smtClean="0">
                <a:solidFill>
                  <a:srgbClr val="FFFF99"/>
                </a:solidFill>
              </a:rPr>
              <a:t>(Matthew 5:23-24)</a:t>
            </a:r>
          </a:p>
          <a:p>
            <a:pPr algn="ctr">
              <a:buFontTx/>
              <a:buNone/>
            </a:pPr>
            <a:endParaRPr lang="en-US" sz="1400" i="1" smtClean="0">
              <a:solidFill>
                <a:srgbClr val="FFFF99"/>
              </a:solidFill>
            </a:endParaRPr>
          </a:p>
          <a:p>
            <a:pPr algn="ctr">
              <a:buFontTx/>
              <a:buNone/>
            </a:pPr>
            <a:r>
              <a:rPr lang="en-US" sz="1400" i="1" smtClean="0">
                <a:solidFill>
                  <a:srgbClr val="FFFF99"/>
                </a:solidFill>
              </a:rPr>
              <a:t>Next Session:  Building an Effective Team</a:t>
            </a:r>
            <a:endParaRPr lang="en-US" smtClean="0">
              <a:solidFill>
                <a:srgbClr val="FFFF99"/>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24</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2286000"/>
            <a:ext cx="7772400" cy="4114800"/>
          </a:xfrm>
        </p:spPr>
        <p:txBody>
          <a:bodyPr/>
          <a:lstStyle/>
          <a:p>
            <a:pPr marL="0" lvl="0" indent="0" algn="ctr" eaLnBrk="1" hangingPunct="1">
              <a:spcBef>
                <a:spcPct val="0"/>
              </a:spcBef>
              <a:buNone/>
              <a:defRPr/>
            </a:pP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For more information about this course and other training resources:</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Contact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Global Teen Challenge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GTC@Globaltc.org</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Or visit our training website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iTeenChallenge.org </a:t>
            </a:r>
          </a:p>
          <a:p>
            <a:endParaRPr lang="en-US" dirty="0"/>
          </a:p>
        </p:txBody>
      </p:sp>
      <p:sp>
        <p:nvSpPr>
          <p:cNvPr id="5" name="Slide Number Placeholder 4"/>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25</a:t>
            </a:fld>
            <a:endParaRPr lang="en-US" dirty="0">
              <a:solidFill>
                <a:srgbClr val="0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7951" y="381000"/>
            <a:ext cx="3657298" cy="2035896"/>
          </a:xfrm>
          <a:prstGeom prst="rect">
            <a:avLst/>
          </a:prstGeom>
        </p:spPr>
      </p:pic>
      <p:sp>
        <p:nvSpPr>
          <p:cNvPr id="10"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Tree>
    <p:extLst>
      <p:ext uri="{BB962C8B-B14F-4D97-AF65-F5344CB8AC3E}">
        <p14:creationId xmlns:p14="http://schemas.microsoft.com/office/powerpoint/2010/main" val="1717819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7"/>
          <p:cNvSpPr>
            <a:spLocks noGrp="1"/>
          </p:cNvSpPr>
          <p:nvPr>
            <p:ph type="title"/>
          </p:nvPr>
        </p:nvSpPr>
        <p:spPr/>
        <p:txBody>
          <a:bodyPr/>
          <a:lstStyle/>
          <a:p>
            <a:r>
              <a:rPr lang="en-US" sz="3600" smtClean="0">
                <a:solidFill>
                  <a:srgbClr val="FFFFCC"/>
                </a:solidFill>
              </a:rPr>
              <a:t>Leadership and Relationships – </a:t>
            </a:r>
            <a:br>
              <a:rPr lang="en-US" sz="3600" smtClean="0">
                <a:solidFill>
                  <a:srgbClr val="FFFFCC"/>
                </a:solidFill>
              </a:rPr>
            </a:br>
            <a:r>
              <a:rPr lang="en-US" sz="3600" smtClean="0">
                <a:solidFill>
                  <a:srgbClr val="FFFFCC"/>
                </a:solidFill>
              </a:rPr>
              <a:t>They Make Me or Break Me</a:t>
            </a:r>
            <a:r>
              <a:rPr lang="en-US" smtClean="0">
                <a:solidFill>
                  <a:srgbClr val="FFFFCC"/>
                </a:solidFill>
              </a:rPr>
              <a:t/>
            </a:r>
            <a:br>
              <a:rPr lang="en-US" smtClean="0">
                <a:solidFill>
                  <a:srgbClr val="FFFFCC"/>
                </a:solidFill>
              </a:rPr>
            </a:br>
            <a:r>
              <a:rPr lang="en-US" sz="2000" smtClean="0">
                <a:solidFill>
                  <a:srgbClr val="FFFFCC"/>
                </a:solidFill>
              </a:rPr>
              <a:t>Relationships Are the Key to a Leader’s Success</a:t>
            </a:r>
            <a:endParaRPr lang="en-US" sz="3600" smtClean="0">
              <a:solidFill>
                <a:srgbClr val="FFFFCC"/>
              </a:solidFill>
            </a:endParaRPr>
          </a:p>
        </p:txBody>
      </p:sp>
      <p:sp>
        <p:nvSpPr>
          <p:cNvPr id="82947" name="Content Placeholder 8"/>
          <p:cNvSpPr>
            <a:spLocks noGrp="1"/>
          </p:cNvSpPr>
          <p:nvPr>
            <p:ph idx="1"/>
          </p:nvPr>
        </p:nvSpPr>
        <p:spPr>
          <a:xfrm>
            <a:off x="685800" y="2209800"/>
            <a:ext cx="7772400" cy="3886200"/>
          </a:xfrm>
        </p:spPr>
        <p:txBody>
          <a:bodyPr/>
          <a:lstStyle/>
          <a:p>
            <a:r>
              <a:rPr lang="en-US" sz="2000" smtClean="0">
                <a:solidFill>
                  <a:schemeClr val="bg1"/>
                </a:solidFill>
              </a:rPr>
              <a:t>Jesus taught that the Kingdom of God is built on relationships. While we embrace doctrine and theology, those issues are not the core of our Christian faith or our leadership. What separates us from all the religions of the world is this: our faith is built on relationships. When Jesus was asked to summarize the most important command, He responded, </a:t>
            </a:r>
            <a:r>
              <a:rPr lang="en-US" sz="2000" smtClean="0">
                <a:solidFill>
                  <a:srgbClr val="FFFF99"/>
                </a:solidFill>
              </a:rPr>
              <a:t>"You shall love the Lord your God…and you shall love your neighbor as yourself" (Matthew 22:37-39).</a:t>
            </a:r>
            <a:r>
              <a:rPr lang="en-US" sz="2000" smtClean="0">
                <a:solidFill>
                  <a:schemeClr val="bg1"/>
                </a:solidFill>
              </a:rPr>
              <a:t> </a:t>
            </a:r>
          </a:p>
          <a:p>
            <a:r>
              <a:rPr lang="en-US" sz="2000" smtClean="0">
                <a:solidFill>
                  <a:schemeClr val="bg1"/>
                </a:solidFill>
              </a:rPr>
              <a:t>He listed a vertical relationship and a horizontal relationship. In the passage above, Jesus teaches that an offended relationship is a spiritual issue and takes precedence over religious sacrifice. For Christian leaders, we cannot assume we are successful unless we master the art of leading healthy relationships.</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7"/>
          <p:cNvSpPr>
            <a:spLocks noGrp="1"/>
          </p:cNvSpPr>
          <p:nvPr>
            <p:ph type="title"/>
          </p:nvPr>
        </p:nvSpPr>
        <p:spPr/>
        <p:txBody>
          <a:bodyPr/>
          <a:lstStyle/>
          <a:p>
            <a:r>
              <a:rPr lang="en-US" sz="3600" smtClean="0">
                <a:solidFill>
                  <a:srgbClr val="FFFFCC"/>
                </a:solidFill>
              </a:rPr>
              <a:t>Leadership and Relationships – </a:t>
            </a:r>
            <a:br>
              <a:rPr lang="en-US" sz="3600" smtClean="0">
                <a:solidFill>
                  <a:srgbClr val="FFFFCC"/>
                </a:solidFill>
              </a:rPr>
            </a:br>
            <a:r>
              <a:rPr lang="en-US" sz="3600" smtClean="0">
                <a:solidFill>
                  <a:srgbClr val="FFFFCC"/>
                </a:solidFill>
              </a:rPr>
              <a:t>They Make Me or Break Me</a:t>
            </a:r>
            <a:r>
              <a:rPr lang="en-US" smtClean="0">
                <a:solidFill>
                  <a:srgbClr val="FFFFCC"/>
                </a:solidFill>
              </a:rPr>
              <a:t/>
            </a:r>
            <a:br>
              <a:rPr lang="en-US" smtClean="0">
                <a:solidFill>
                  <a:srgbClr val="FFFFCC"/>
                </a:solidFill>
              </a:rPr>
            </a:br>
            <a:r>
              <a:rPr lang="en-US" sz="2000" smtClean="0">
                <a:solidFill>
                  <a:srgbClr val="FFFFCC"/>
                </a:solidFill>
              </a:rPr>
              <a:t>Relationships Are the Key to a Leader’s Success</a:t>
            </a:r>
            <a:endParaRPr lang="en-US" sz="3600" smtClean="0">
              <a:solidFill>
                <a:srgbClr val="FFFFCC"/>
              </a:solidFill>
            </a:endParaRPr>
          </a:p>
        </p:txBody>
      </p:sp>
      <p:sp>
        <p:nvSpPr>
          <p:cNvPr id="83971" name="Content Placeholder 8"/>
          <p:cNvSpPr>
            <a:spLocks noGrp="1"/>
          </p:cNvSpPr>
          <p:nvPr>
            <p:ph idx="1"/>
          </p:nvPr>
        </p:nvSpPr>
        <p:spPr>
          <a:xfrm>
            <a:off x="304800" y="2209800"/>
            <a:ext cx="8534400" cy="3886200"/>
          </a:xfrm>
        </p:spPr>
        <p:txBody>
          <a:bodyPr/>
          <a:lstStyle/>
          <a:p>
            <a:pPr algn="ctr">
              <a:buFontTx/>
              <a:buNone/>
            </a:pPr>
            <a:r>
              <a:rPr lang="en-US" sz="2000" b="1" smtClean="0">
                <a:solidFill>
                  <a:schemeClr val="bg1"/>
                </a:solidFill>
              </a:rPr>
              <a:t>A Relationship Survey</a:t>
            </a:r>
          </a:p>
          <a:p>
            <a:r>
              <a:rPr lang="en-US" sz="2000" smtClean="0">
                <a:solidFill>
                  <a:schemeClr val="bg1"/>
                </a:solidFill>
              </a:rPr>
              <a:t>Let's begin this lesson with a quick survey on how you handle relationships. Circle your answer.</a:t>
            </a:r>
          </a:p>
          <a:p>
            <a:pPr>
              <a:buFontTx/>
              <a:buNone/>
            </a:pPr>
            <a:r>
              <a:rPr lang="en-US" sz="700" b="1" smtClean="0">
                <a:solidFill>
                  <a:schemeClr val="bg1"/>
                </a:solidFill>
              </a:rPr>
              <a:t>			</a:t>
            </a:r>
          </a:p>
          <a:p>
            <a:pPr>
              <a:buFontTx/>
              <a:buAutoNum type="arabicPeriod"/>
            </a:pPr>
            <a:r>
              <a:rPr lang="en-US" sz="1600" smtClean="0">
                <a:solidFill>
                  <a:schemeClr val="bg1"/>
                </a:solidFill>
              </a:rPr>
              <a:t>Do you feel anxious when a particular person has called and left a message? </a:t>
            </a:r>
          </a:p>
          <a:p>
            <a:pPr>
              <a:buFontTx/>
              <a:buAutoNum type="arabicPeriod"/>
            </a:pPr>
            <a:r>
              <a:rPr lang="en-US" sz="1600" smtClean="0">
                <a:solidFill>
                  <a:schemeClr val="bg1"/>
                </a:solidFill>
              </a:rPr>
              <a:t>Have you recently been in a relationship that drains you of energy or enthusiasm?</a:t>
            </a:r>
          </a:p>
          <a:p>
            <a:pPr>
              <a:buFontTx/>
              <a:buAutoNum type="arabicPeriod"/>
            </a:pPr>
            <a:r>
              <a:rPr lang="en-US" sz="1600" smtClean="0">
                <a:solidFill>
                  <a:schemeClr val="bg1"/>
                </a:solidFill>
              </a:rPr>
              <a:t>Is it difficult to name three friends with whom you can share your worst sins?</a:t>
            </a:r>
          </a:p>
          <a:p>
            <a:pPr>
              <a:buFontTx/>
              <a:buAutoNum type="arabicPeriod"/>
            </a:pPr>
            <a:r>
              <a:rPr lang="en-US" sz="1600" smtClean="0">
                <a:solidFill>
                  <a:schemeClr val="bg1"/>
                </a:solidFill>
              </a:rPr>
              <a:t>Do you sometimes dread having to see a particular person in a social situation?</a:t>
            </a:r>
          </a:p>
          <a:p>
            <a:pPr>
              <a:buFontTx/>
              <a:buAutoNum type="arabicPeriod"/>
            </a:pPr>
            <a:r>
              <a:rPr lang="en-US" sz="1600" smtClean="0">
                <a:solidFill>
                  <a:schemeClr val="bg1"/>
                </a:solidFill>
              </a:rPr>
              <a:t>Do you have several relationships in which you give more than you receive?</a:t>
            </a:r>
          </a:p>
          <a:p>
            <a:pPr>
              <a:buFontTx/>
              <a:buAutoNum type="arabicPeriod"/>
            </a:pPr>
            <a:r>
              <a:rPr lang="en-US" sz="1600" smtClean="0">
                <a:solidFill>
                  <a:schemeClr val="bg1"/>
                </a:solidFill>
              </a:rPr>
              <a:t>Is it hard for you to put in the effort to maintain a close friendship?</a:t>
            </a:r>
          </a:p>
          <a:p>
            <a:pPr>
              <a:buFontTx/>
              <a:buAutoNum type="arabicPeriod"/>
            </a:pPr>
            <a:r>
              <a:rPr lang="en-US" sz="1600" smtClean="0">
                <a:solidFill>
                  <a:schemeClr val="bg1"/>
                </a:solidFill>
              </a:rPr>
              <a:t>Is your creativity blocked from a preoccupation with unhealthy relationships?</a:t>
            </a:r>
          </a:p>
          <a:p>
            <a:pPr>
              <a:buFontTx/>
              <a:buAutoNum type="arabicPeriod"/>
            </a:pPr>
            <a:r>
              <a:rPr lang="en-US" sz="1600" smtClean="0">
                <a:solidFill>
                  <a:schemeClr val="bg1"/>
                </a:solidFill>
              </a:rPr>
              <a:t>Do you become more self-critical and uncomfortable in the presence of people?</a:t>
            </a:r>
          </a:p>
          <a:p>
            <a:pPr>
              <a:buFontTx/>
              <a:buAutoNum type="arabicPeriod"/>
            </a:pPr>
            <a:r>
              <a:rPr lang="en-US" sz="1600" smtClean="0">
                <a:solidFill>
                  <a:schemeClr val="bg1"/>
                </a:solidFill>
              </a:rPr>
              <a:t>Are you irritable because of unresolved frustrations with people?</a:t>
            </a:r>
          </a:p>
          <a:p>
            <a:pPr>
              <a:buFontTx/>
              <a:buAutoNum type="arabicPeriod"/>
            </a:pPr>
            <a:r>
              <a:rPr lang="en-US" sz="1600" smtClean="0">
                <a:solidFill>
                  <a:schemeClr val="bg1"/>
                </a:solidFill>
              </a:rPr>
              <a:t>Do you have imaginary conversations with people, causing internal conflict?</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4</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7"/>
          <p:cNvSpPr>
            <a:spLocks noGrp="1"/>
          </p:cNvSpPr>
          <p:nvPr>
            <p:ph type="title"/>
          </p:nvPr>
        </p:nvSpPr>
        <p:spPr/>
        <p:txBody>
          <a:bodyPr/>
          <a:lstStyle/>
          <a:p>
            <a:r>
              <a:rPr lang="en-US" sz="3600" smtClean="0">
                <a:solidFill>
                  <a:srgbClr val="FFFFCC"/>
                </a:solidFill>
              </a:rPr>
              <a:t>Leadership and Relationships – </a:t>
            </a:r>
            <a:br>
              <a:rPr lang="en-US" sz="3600" smtClean="0">
                <a:solidFill>
                  <a:srgbClr val="FFFFCC"/>
                </a:solidFill>
              </a:rPr>
            </a:br>
            <a:r>
              <a:rPr lang="en-US" sz="3600" smtClean="0">
                <a:solidFill>
                  <a:srgbClr val="FFFFCC"/>
                </a:solidFill>
              </a:rPr>
              <a:t>They Make Me or Break Me</a:t>
            </a:r>
            <a:r>
              <a:rPr lang="en-US" smtClean="0">
                <a:solidFill>
                  <a:srgbClr val="FFFFCC"/>
                </a:solidFill>
              </a:rPr>
              <a:t/>
            </a:r>
            <a:br>
              <a:rPr lang="en-US" smtClean="0">
                <a:solidFill>
                  <a:srgbClr val="FFFFCC"/>
                </a:solidFill>
              </a:rPr>
            </a:br>
            <a:r>
              <a:rPr lang="en-US" sz="2000" smtClean="0">
                <a:solidFill>
                  <a:srgbClr val="FFFFCC"/>
                </a:solidFill>
              </a:rPr>
              <a:t>Relationships Are the Key to a Leader’s Success</a:t>
            </a:r>
            <a:endParaRPr lang="en-US" sz="3600" smtClean="0">
              <a:solidFill>
                <a:srgbClr val="FFFFCC"/>
              </a:solidFill>
            </a:endParaRPr>
          </a:p>
        </p:txBody>
      </p:sp>
      <p:sp>
        <p:nvSpPr>
          <p:cNvPr id="84995" name="Content Placeholder 8"/>
          <p:cNvSpPr>
            <a:spLocks noGrp="1"/>
          </p:cNvSpPr>
          <p:nvPr>
            <p:ph idx="1"/>
          </p:nvPr>
        </p:nvSpPr>
        <p:spPr>
          <a:xfrm>
            <a:off x="685800" y="2209800"/>
            <a:ext cx="7772400" cy="3886200"/>
          </a:xfrm>
        </p:spPr>
        <p:txBody>
          <a:bodyPr/>
          <a:lstStyle/>
          <a:p>
            <a:r>
              <a:rPr lang="en-US" sz="2000" smtClean="0">
                <a:solidFill>
                  <a:schemeClr val="bg1"/>
                </a:solidFill>
              </a:rPr>
              <a:t>SCORING: Total the number of Y's you gave yourself. If you have seven or more of them, you are in need of raising your relationship quotient. You are experiencing high maintenance relationships and the emotional expense can drain you of the energy you need to lead. You probably need more healthy relationships in your life.</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5</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7"/>
          <p:cNvSpPr>
            <a:spLocks noGrp="1"/>
          </p:cNvSpPr>
          <p:nvPr>
            <p:ph type="title"/>
          </p:nvPr>
        </p:nvSpPr>
        <p:spPr/>
        <p:txBody>
          <a:bodyPr/>
          <a:lstStyle/>
          <a:p>
            <a:r>
              <a:rPr lang="en-US" sz="3600" smtClean="0">
                <a:solidFill>
                  <a:srgbClr val="FFFFCC"/>
                </a:solidFill>
              </a:rPr>
              <a:t>Leadership and Relationships – </a:t>
            </a:r>
            <a:br>
              <a:rPr lang="en-US" sz="3600" smtClean="0">
                <a:solidFill>
                  <a:srgbClr val="FFFFCC"/>
                </a:solidFill>
              </a:rPr>
            </a:br>
            <a:r>
              <a:rPr lang="en-US" sz="3600" smtClean="0">
                <a:solidFill>
                  <a:srgbClr val="FFFFCC"/>
                </a:solidFill>
              </a:rPr>
              <a:t>They Make Me or Break Me</a:t>
            </a:r>
            <a:r>
              <a:rPr lang="en-US" smtClean="0">
                <a:solidFill>
                  <a:srgbClr val="FFFFCC"/>
                </a:solidFill>
              </a:rPr>
              <a:t/>
            </a:r>
            <a:br>
              <a:rPr lang="en-US" smtClean="0">
                <a:solidFill>
                  <a:srgbClr val="FFFFCC"/>
                </a:solidFill>
              </a:rPr>
            </a:br>
            <a:r>
              <a:rPr lang="en-US" sz="2000" smtClean="0">
                <a:solidFill>
                  <a:srgbClr val="FFFFCC"/>
                </a:solidFill>
              </a:rPr>
              <a:t>Relationships Are the Key to a Leader’s Success</a:t>
            </a:r>
            <a:endParaRPr lang="en-US" sz="3600" smtClean="0">
              <a:solidFill>
                <a:srgbClr val="FFFFCC"/>
              </a:solidFill>
            </a:endParaRPr>
          </a:p>
        </p:txBody>
      </p:sp>
      <p:sp>
        <p:nvSpPr>
          <p:cNvPr id="86019" name="Content Placeholder 8"/>
          <p:cNvSpPr>
            <a:spLocks noGrp="1"/>
          </p:cNvSpPr>
          <p:nvPr>
            <p:ph idx="1"/>
          </p:nvPr>
        </p:nvSpPr>
        <p:spPr>
          <a:xfrm>
            <a:off x="304800" y="2209800"/>
            <a:ext cx="8382000" cy="3886200"/>
          </a:xfrm>
        </p:spPr>
        <p:txBody>
          <a:bodyPr/>
          <a:lstStyle/>
          <a:p>
            <a:pPr algn="ctr">
              <a:buFontTx/>
              <a:buNone/>
            </a:pPr>
            <a:r>
              <a:rPr lang="en-US" sz="2000" b="1" smtClean="0">
                <a:solidFill>
                  <a:schemeClr val="bg1"/>
                </a:solidFill>
              </a:rPr>
              <a:t>The Power of Perspective</a:t>
            </a:r>
          </a:p>
          <a:p>
            <a:r>
              <a:rPr lang="en-US" sz="1800" smtClean="0">
                <a:solidFill>
                  <a:schemeClr val="bg1"/>
                </a:solidFill>
              </a:rPr>
              <a:t>Your perspective as you enter a relationship will greatly impact how that relationship turns out. For instance, show me a person who sees themselves negatively, and I will show you a person who sees others in a negative way. We act as we see ourselves. In fact, it is impossible to consistently perform in a manner that is inconsistent with the way we see ourselves.</a:t>
            </a:r>
          </a:p>
          <a:p>
            <a:r>
              <a:rPr lang="en-US" sz="1800" smtClean="0">
                <a:solidFill>
                  <a:schemeClr val="bg1"/>
                </a:solidFill>
              </a:rPr>
              <a:t>People who like themselves, tend to like others as well. Those who distrust themselves, also tend to distrust others as well. Jesus told us to </a:t>
            </a:r>
            <a:r>
              <a:rPr lang="en-US" sz="1800" smtClean="0">
                <a:solidFill>
                  <a:srgbClr val="FFFF99"/>
                </a:solidFill>
              </a:rPr>
              <a:t>"love our neighbor as we love ourselves" (Matthew 22:39)</a:t>
            </a:r>
            <a:r>
              <a:rPr lang="en-US" sz="1800" smtClean="0">
                <a:solidFill>
                  <a:schemeClr val="bg1"/>
                </a:solidFill>
              </a:rPr>
              <a:t>. We are prone to do just that-we love others only so far as we love ourselves. Unfortunately, we don't see our distorted perspective, and we blame others for the negative feelings we have of ourselves. Jesus asked a good question when He said: </a:t>
            </a:r>
            <a:r>
              <a:rPr lang="en-US" sz="1800" smtClean="0">
                <a:solidFill>
                  <a:srgbClr val="FFFF99"/>
                </a:solidFill>
              </a:rPr>
              <a:t>"Why do you look at the speck that is in your brother's eye, but do not notice the log in your own eye" (Matthew 7:3)?</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6</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7"/>
          <p:cNvSpPr>
            <a:spLocks noGrp="1"/>
          </p:cNvSpPr>
          <p:nvPr>
            <p:ph type="title"/>
          </p:nvPr>
        </p:nvSpPr>
        <p:spPr/>
        <p:txBody>
          <a:bodyPr/>
          <a:lstStyle/>
          <a:p>
            <a:r>
              <a:rPr lang="en-US" sz="3600" smtClean="0">
                <a:solidFill>
                  <a:srgbClr val="FFFFCC"/>
                </a:solidFill>
              </a:rPr>
              <a:t>Leadership and Relationships – </a:t>
            </a:r>
            <a:br>
              <a:rPr lang="en-US" sz="3600" smtClean="0">
                <a:solidFill>
                  <a:srgbClr val="FFFFCC"/>
                </a:solidFill>
              </a:rPr>
            </a:br>
            <a:r>
              <a:rPr lang="en-US" sz="3600" smtClean="0">
                <a:solidFill>
                  <a:srgbClr val="FFFFCC"/>
                </a:solidFill>
              </a:rPr>
              <a:t>They Make Me or Break Me</a:t>
            </a:r>
            <a:r>
              <a:rPr lang="en-US" smtClean="0">
                <a:solidFill>
                  <a:srgbClr val="FFFFCC"/>
                </a:solidFill>
              </a:rPr>
              <a:t/>
            </a:r>
            <a:br>
              <a:rPr lang="en-US" smtClean="0">
                <a:solidFill>
                  <a:srgbClr val="FFFFCC"/>
                </a:solidFill>
              </a:rPr>
            </a:br>
            <a:r>
              <a:rPr lang="en-US" sz="2000" smtClean="0">
                <a:solidFill>
                  <a:srgbClr val="FFFFCC"/>
                </a:solidFill>
              </a:rPr>
              <a:t>Relationships Are the Key to a Leader’s Success</a:t>
            </a:r>
            <a:endParaRPr lang="en-US" sz="3600" smtClean="0">
              <a:solidFill>
                <a:srgbClr val="FFFFCC"/>
              </a:solidFill>
            </a:endParaRPr>
          </a:p>
        </p:txBody>
      </p:sp>
      <p:sp>
        <p:nvSpPr>
          <p:cNvPr id="87043" name="Content Placeholder 8"/>
          <p:cNvSpPr>
            <a:spLocks noGrp="1"/>
          </p:cNvSpPr>
          <p:nvPr>
            <p:ph idx="1"/>
          </p:nvPr>
        </p:nvSpPr>
        <p:spPr>
          <a:xfrm>
            <a:off x="685800" y="2209800"/>
            <a:ext cx="7772400" cy="3886200"/>
          </a:xfrm>
        </p:spPr>
        <p:txBody>
          <a:bodyPr/>
          <a:lstStyle/>
          <a:p>
            <a:pPr>
              <a:defRPr/>
            </a:pPr>
            <a:r>
              <a:rPr lang="en-US" sz="2000" b="1" dirty="0" smtClean="0">
                <a:solidFill>
                  <a:schemeClr val="bg1"/>
                </a:solidFill>
              </a:rPr>
              <a:t>Reflect on the following questions as we progress into this lesson:</a:t>
            </a:r>
          </a:p>
          <a:p>
            <a:pPr lvl="1">
              <a:defRPr/>
            </a:pPr>
            <a:r>
              <a:rPr lang="en-US" sz="1600" dirty="0" smtClean="0">
                <a:solidFill>
                  <a:schemeClr val="bg1"/>
                </a:solidFill>
                <a:cs typeface="+mn-cs"/>
              </a:rPr>
              <a:t> How do I see __________?</a:t>
            </a:r>
          </a:p>
          <a:p>
            <a:pPr lvl="1">
              <a:defRPr/>
            </a:pPr>
            <a:r>
              <a:rPr lang="en-US" sz="1600" dirty="0" smtClean="0">
                <a:solidFill>
                  <a:schemeClr val="bg1"/>
                </a:solidFill>
                <a:cs typeface="+mn-cs"/>
              </a:rPr>
              <a:t> How do ________ see me?</a:t>
            </a:r>
          </a:p>
          <a:p>
            <a:pPr lvl="1">
              <a:defRPr/>
            </a:pPr>
            <a:r>
              <a:rPr lang="en-US" sz="1600" dirty="0" smtClean="0">
                <a:solidFill>
                  <a:schemeClr val="bg1"/>
                </a:solidFill>
                <a:cs typeface="+mn-cs"/>
              </a:rPr>
              <a:t> How do I see ________?</a:t>
            </a:r>
            <a:endParaRPr lang="en-US" sz="1600" dirty="0" smtClean="0">
              <a:solidFill>
                <a:schemeClr val="bg1"/>
              </a:solidFill>
            </a:endParaRPr>
          </a:p>
        </p:txBody>
      </p:sp>
      <p:sp>
        <p:nvSpPr>
          <p:cNvPr id="4" name="TextBox 3"/>
          <p:cNvSpPr txBox="1">
            <a:spLocks noChangeArrowheads="1"/>
          </p:cNvSpPr>
          <p:nvPr/>
        </p:nvSpPr>
        <p:spPr bwMode="auto">
          <a:xfrm>
            <a:off x="2819400" y="2819400"/>
            <a:ext cx="1066800" cy="338138"/>
          </a:xfrm>
          <a:prstGeom prst="rect">
            <a:avLst/>
          </a:prstGeom>
          <a:noFill/>
          <a:ln w="9525">
            <a:noFill/>
            <a:miter lim="800000"/>
            <a:headEnd/>
            <a:tailEnd/>
          </a:ln>
        </p:spPr>
        <p:txBody>
          <a:bodyPr>
            <a:spAutoFit/>
          </a:bodyPr>
          <a:lstStyle/>
          <a:p>
            <a:r>
              <a:rPr lang="en-US" sz="1600">
                <a:solidFill>
                  <a:srgbClr val="FFFFCC"/>
                </a:solidFill>
              </a:rPr>
              <a:t>myself</a:t>
            </a:r>
          </a:p>
        </p:txBody>
      </p:sp>
      <p:sp>
        <p:nvSpPr>
          <p:cNvPr id="5" name="TextBox 4"/>
          <p:cNvSpPr txBox="1">
            <a:spLocks noChangeArrowheads="1"/>
          </p:cNvSpPr>
          <p:nvPr/>
        </p:nvSpPr>
        <p:spPr bwMode="auto">
          <a:xfrm>
            <a:off x="2286000" y="3124200"/>
            <a:ext cx="1066800" cy="338138"/>
          </a:xfrm>
          <a:prstGeom prst="rect">
            <a:avLst/>
          </a:prstGeom>
          <a:noFill/>
          <a:ln w="9525">
            <a:noFill/>
            <a:miter lim="800000"/>
            <a:headEnd/>
            <a:tailEnd/>
          </a:ln>
        </p:spPr>
        <p:txBody>
          <a:bodyPr>
            <a:spAutoFit/>
          </a:bodyPr>
          <a:lstStyle/>
          <a:p>
            <a:r>
              <a:rPr lang="en-US" sz="1600">
                <a:solidFill>
                  <a:srgbClr val="FFFFCC"/>
                </a:solidFill>
              </a:rPr>
              <a:t>others</a:t>
            </a:r>
          </a:p>
        </p:txBody>
      </p:sp>
      <p:sp>
        <p:nvSpPr>
          <p:cNvPr id="6" name="TextBox 5"/>
          <p:cNvSpPr txBox="1">
            <a:spLocks noChangeArrowheads="1"/>
          </p:cNvSpPr>
          <p:nvPr/>
        </p:nvSpPr>
        <p:spPr bwMode="auto">
          <a:xfrm>
            <a:off x="2743200" y="3429000"/>
            <a:ext cx="1066800" cy="338138"/>
          </a:xfrm>
          <a:prstGeom prst="rect">
            <a:avLst/>
          </a:prstGeom>
          <a:noFill/>
          <a:ln w="9525">
            <a:noFill/>
            <a:miter lim="800000"/>
            <a:headEnd/>
            <a:tailEnd/>
          </a:ln>
        </p:spPr>
        <p:txBody>
          <a:bodyPr>
            <a:spAutoFit/>
          </a:bodyPr>
          <a:lstStyle/>
          <a:p>
            <a:r>
              <a:rPr lang="en-US" sz="1600">
                <a:solidFill>
                  <a:srgbClr val="FFFFCC"/>
                </a:solidFill>
              </a:rPr>
              <a:t>others</a:t>
            </a: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7</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7"/>
          <p:cNvSpPr>
            <a:spLocks noGrp="1"/>
          </p:cNvSpPr>
          <p:nvPr>
            <p:ph type="title"/>
          </p:nvPr>
        </p:nvSpPr>
        <p:spPr/>
        <p:txBody>
          <a:bodyPr/>
          <a:lstStyle/>
          <a:p>
            <a:r>
              <a:rPr lang="en-US" sz="3600" smtClean="0">
                <a:solidFill>
                  <a:srgbClr val="FFFFCC"/>
                </a:solidFill>
              </a:rPr>
              <a:t>Leadership and Relationships – </a:t>
            </a:r>
            <a:br>
              <a:rPr lang="en-US" sz="3600" smtClean="0">
                <a:solidFill>
                  <a:srgbClr val="FFFFCC"/>
                </a:solidFill>
              </a:rPr>
            </a:br>
            <a:r>
              <a:rPr lang="en-US" sz="3600" smtClean="0">
                <a:solidFill>
                  <a:srgbClr val="FFFFCC"/>
                </a:solidFill>
              </a:rPr>
              <a:t>They Make Me or Break Me</a:t>
            </a:r>
            <a:r>
              <a:rPr lang="en-US" smtClean="0">
                <a:solidFill>
                  <a:srgbClr val="FFFFCC"/>
                </a:solidFill>
              </a:rPr>
              <a:t/>
            </a:r>
            <a:br>
              <a:rPr lang="en-US" smtClean="0">
                <a:solidFill>
                  <a:srgbClr val="FFFFCC"/>
                </a:solidFill>
              </a:rPr>
            </a:br>
            <a:r>
              <a:rPr lang="en-US" sz="2000" smtClean="0">
                <a:solidFill>
                  <a:srgbClr val="FFFFCC"/>
                </a:solidFill>
              </a:rPr>
              <a:t>Relationships Are the Key to a Leader’s Success</a:t>
            </a:r>
            <a:endParaRPr lang="en-US" sz="3600" smtClean="0">
              <a:solidFill>
                <a:srgbClr val="FFFFCC"/>
              </a:solidFill>
            </a:endParaRPr>
          </a:p>
        </p:txBody>
      </p:sp>
      <p:sp>
        <p:nvSpPr>
          <p:cNvPr id="88067" name="Content Placeholder 8"/>
          <p:cNvSpPr>
            <a:spLocks noGrp="1"/>
          </p:cNvSpPr>
          <p:nvPr>
            <p:ph idx="1"/>
          </p:nvPr>
        </p:nvSpPr>
        <p:spPr>
          <a:xfrm>
            <a:off x="685800" y="2209800"/>
            <a:ext cx="7772400" cy="3886200"/>
          </a:xfrm>
        </p:spPr>
        <p:txBody>
          <a:bodyPr/>
          <a:lstStyle/>
          <a:p>
            <a:pPr algn="ctr">
              <a:buFontTx/>
              <a:buNone/>
            </a:pPr>
            <a:r>
              <a:rPr lang="en-US" sz="2000" b="1" smtClean="0">
                <a:solidFill>
                  <a:schemeClr val="bg1"/>
                </a:solidFill>
              </a:rPr>
              <a:t>The Role of Responsibility</a:t>
            </a:r>
          </a:p>
          <a:p>
            <a:pPr algn="ctr">
              <a:buFontTx/>
              <a:buNone/>
            </a:pPr>
            <a:endParaRPr lang="en-US" sz="2000" b="1" smtClean="0">
              <a:solidFill>
                <a:schemeClr val="bg1"/>
              </a:solidFill>
            </a:endParaRPr>
          </a:p>
          <a:p>
            <a:r>
              <a:rPr lang="en-US" sz="2000" smtClean="0">
                <a:solidFill>
                  <a:srgbClr val="FFFF99"/>
                </a:solidFill>
              </a:rPr>
              <a:t>Romans 12:18 tells us: "If possible, so far as it depends on you, be at peace with all men."</a:t>
            </a:r>
          </a:p>
          <a:p>
            <a:r>
              <a:rPr lang="en-US" sz="2000" smtClean="0">
                <a:solidFill>
                  <a:schemeClr val="bg1"/>
                </a:solidFill>
              </a:rPr>
              <a:t>A paraphrase of that passage might be: Do the best you can to get along with everyone.</a:t>
            </a:r>
          </a:p>
          <a:p>
            <a:r>
              <a:rPr lang="en-US" sz="2000" smtClean="0">
                <a:solidFill>
                  <a:schemeClr val="bg1"/>
                </a:solidFill>
              </a:rPr>
              <a:t>But realize that once in a while you will have a relationship with a difficult person that may fall short of the ideal. The key is to make a decision to respond well.</a:t>
            </a:r>
          </a:p>
          <a:p>
            <a:r>
              <a:rPr lang="en-US" sz="2000" b="1" smtClean="0">
                <a:solidFill>
                  <a:schemeClr val="bg1"/>
                </a:solidFill>
              </a:rPr>
              <a:t>The key to successful relationships is _______________.</a:t>
            </a:r>
            <a:endParaRPr lang="en-US" sz="2000" smtClean="0">
              <a:solidFill>
                <a:schemeClr val="bg1"/>
              </a:solidFill>
            </a:endParaRPr>
          </a:p>
        </p:txBody>
      </p:sp>
      <p:sp>
        <p:nvSpPr>
          <p:cNvPr id="5" name="TextBox 4"/>
          <p:cNvSpPr txBox="1">
            <a:spLocks noChangeArrowheads="1"/>
          </p:cNvSpPr>
          <p:nvPr/>
        </p:nvSpPr>
        <p:spPr bwMode="auto">
          <a:xfrm>
            <a:off x="5715000" y="5257800"/>
            <a:ext cx="2209800" cy="400050"/>
          </a:xfrm>
          <a:prstGeom prst="rect">
            <a:avLst/>
          </a:prstGeom>
          <a:noFill/>
          <a:ln w="9525">
            <a:noFill/>
            <a:miter lim="800000"/>
            <a:headEnd/>
            <a:tailEnd/>
          </a:ln>
        </p:spPr>
        <p:txBody>
          <a:bodyPr>
            <a:spAutoFit/>
          </a:bodyPr>
          <a:lstStyle/>
          <a:p>
            <a:r>
              <a:rPr lang="en-US" sz="2000">
                <a:solidFill>
                  <a:srgbClr val="FFFFCC"/>
                </a:solidFill>
              </a:rPr>
              <a:t>responsibility</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8</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7"/>
          <p:cNvSpPr>
            <a:spLocks noGrp="1"/>
          </p:cNvSpPr>
          <p:nvPr>
            <p:ph type="title"/>
          </p:nvPr>
        </p:nvSpPr>
        <p:spPr/>
        <p:txBody>
          <a:bodyPr/>
          <a:lstStyle/>
          <a:p>
            <a:r>
              <a:rPr lang="en-US" sz="3600" smtClean="0">
                <a:solidFill>
                  <a:srgbClr val="FFFFCC"/>
                </a:solidFill>
              </a:rPr>
              <a:t>Leadership and Relationships – </a:t>
            </a:r>
            <a:br>
              <a:rPr lang="en-US" sz="3600" smtClean="0">
                <a:solidFill>
                  <a:srgbClr val="FFFFCC"/>
                </a:solidFill>
              </a:rPr>
            </a:br>
            <a:r>
              <a:rPr lang="en-US" sz="3600" smtClean="0">
                <a:solidFill>
                  <a:srgbClr val="FFFFCC"/>
                </a:solidFill>
              </a:rPr>
              <a:t>They Make Me or Break Me</a:t>
            </a:r>
            <a:r>
              <a:rPr lang="en-US" smtClean="0">
                <a:solidFill>
                  <a:srgbClr val="FFFFCC"/>
                </a:solidFill>
              </a:rPr>
              <a:t/>
            </a:r>
            <a:br>
              <a:rPr lang="en-US" smtClean="0">
                <a:solidFill>
                  <a:srgbClr val="FFFFCC"/>
                </a:solidFill>
              </a:rPr>
            </a:br>
            <a:r>
              <a:rPr lang="en-US" sz="2000" smtClean="0">
                <a:solidFill>
                  <a:srgbClr val="FFFFCC"/>
                </a:solidFill>
              </a:rPr>
              <a:t>Relationships Are the Key to a Leader’s Success</a:t>
            </a:r>
            <a:endParaRPr lang="en-US" sz="3600" smtClean="0">
              <a:solidFill>
                <a:srgbClr val="FFFFCC"/>
              </a:solidFill>
            </a:endParaRPr>
          </a:p>
        </p:txBody>
      </p:sp>
      <p:sp>
        <p:nvSpPr>
          <p:cNvPr id="89091" name="Content Placeholder 8"/>
          <p:cNvSpPr>
            <a:spLocks noGrp="1"/>
          </p:cNvSpPr>
          <p:nvPr>
            <p:ph idx="1"/>
          </p:nvPr>
        </p:nvSpPr>
        <p:spPr>
          <a:xfrm>
            <a:off x="685800" y="2209800"/>
            <a:ext cx="7772400" cy="3886200"/>
          </a:xfrm>
        </p:spPr>
        <p:txBody>
          <a:bodyPr/>
          <a:lstStyle/>
          <a:p>
            <a:pPr>
              <a:buFontTx/>
              <a:buNone/>
            </a:pPr>
            <a:r>
              <a:rPr lang="en-US" sz="2000" b="1" smtClean="0">
                <a:solidFill>
                  <a:schemeClr val="bg1"/>
                </a:solidFill>
              </a:rPr>
              <a:t>Leaders must affirm the following statements:</a:t>
            </a:r>
          </a:p>
          <a:p>
            <a:pPr>
              <a:buFontTx/>
              <a:buNone/>
            </a:pPr>
            <a:endParaRPr lang="en-US" sz="2000" b="1" smtClean="0">
              <a:solidFill>
                <a:schemeClr val="bg1"/>
              </a:solidFill>
            </a:endParaRPr>
          </a:p>
          <a:p>
            <a:pPr>
              <a:buFontTx/>
              <a:buAutoNum type="arabicPeriod"/>
            </a:pPr>
            <a:r>
              <a:rPr lang="en-US" sz="2000" smtClean="0">
                <a:solidFill>
                  <a:schemeClr val="bg1"/>
                </a:solidFill>
              </a:rPr>
              <a:t>I am responsible for how I treat ___________.</a:t>
            </a:r>
          </a:p>
          <a:p>
            <a:pPr>
              <a:buFontTx/>
              <a:buAutoNum type="arabicPeriod"/>
            </a:pPr>
            <a:r>
              <a:rPr lang="en-US" sz="2000" smtClean="0">
                <a:solidFill>
                  <a:schemeClr val="bg1"/>
                </a:solidFill>
              </a:rPr>
              <a:t>I am not responsible for how they treat ____.</a:t>
            </a:r>
          </a:p>
          <a:p>
            <a:pPr>
              <a:buFontTx/>
              <a:buAutoNum type="arabicPeriod"/>
            </a:pPr>
            <a:r>
              <a:rPr lang="en-US" sz="2000" smtClean="0">
                <a:solidFill>
                  <a:schemeClr val="bg1"/>
                </a:solidFill>
              </a:rPr>
              <a:t>I will take the high road and lead people well by ______, not reaction.</a:t>
            </a:r>
          </a:p>
          <a:p>
            <a:pPr>
              <a:buFontTx/>
              <a:buAutoNum type="arabicPeriod"/>
            </a:pPr>
            <a:r>
              <a:rPr lang="en-US" sz="2000" smtClean="0">
                <a:solidFill>
                  <a:schemeClr val="bg1"/>
                </a:solidFill>
              </a:rPr>
              <a:t>I must ____ myself and others the way God does.</a:t>
            </a:r>
          </a:p>
          <a:p>
            <a:pPr>
              <a:buFontTx/>
              <a:buAutoNum type="arabicPeriod"/>
            </a:pPr>
            <a:r>
              <a:rPr lang="en-US" sz="2000" smtClean="0">
                <a:solidFill>
                  <a:schemeClr val="bg1"/>
                </a:solidFill>
              </a:rPr>
              <a:t>I am __________ for how I respond to those who are difficult.</a:t>
            </a:r>
          </a:p>
        </p:txBody>
      </p:sp>
      <p:sp>
        <p:nvSpPr>
          <p:cNvPr id="4" name="TextBox 3"/>
          <p:cNvSpPr txBox="1">
            <a:spLocks noChangeArrowheads="1"/>
          </p:cNvSpPr>
          <p:nvPr/>
        </p:nvSpPr>
        <p:spPr bwMode="auto">
          <a:xfrm>
            <a:off x="4724400" y="2895600"/>
            <a:ext cx="1066800" cy="400050"/>
          </a:xfrm>
          <a:prstGeom prst="rect">
            <a:avLst/>
          </a:prstGeom>
          <a:noFill/>
          <a:ln w="9525">
            <a:noFill/>
            <a:miter lim="800000"/>
            <a:headEnd/>
            <a:tailEnd/>
          </a:ln>
        </p:spPr>
        <p:txBody>
          <a:bodyPr>
            <a:spAutoFit/>
          </a:bodyPr>
          <a:lstStyle/>
          <a:p>
            <a:r>
              <a:rPr lang="en-US" sz="2000">
                <a:solidFill>
                  <a:srgbClr val="FFFFCC"/>
                </a:solidFill>
              </a:rPr>
              <a:t>others</a:t>
            </a:r>
          </a:p>
        </p:txBody>
      </p:sp>
      <p:sp>
        <p:nvSpPr>
          <p:cNvPr id="5" name="TextBox 4"/>
          <p:cNvSpPr txBox="1">
            <a:spLocks noChangeArrowheads="1"/>
          </p:cNvSpPr>
          <p:nvPr/>
        </p:nvSpPr>
        <p:spPr bwMode="auto">
          <a:xfrm>
            <a:off x="5562600" y="3276600"/>
            <a:ext cx="1066800" cy="400050"/>
          </a:xfrm>
          <a:prstGeom prst="rect">
            <a:avLst/>
          </a:prstGeom>
          <a:noFill/>
          <a:ln w="9525">
            <a:noFill/>
            <a:miter lim="800000"/>
            <a:headEnd/>
            <a:tailEnd/>
          </a:ln>
        </p:spPr>
        <p:txBody>
          <a:bodyPr>
            <a:spAutoFit/>
          </a:bodyPr>
          <a:lstStyle/>
          <a:p>
            <a:r>
              <a:rPr lang="en-US" sz="2000">
                <a:solidFill>
                  <a:srgbClr val="FFFFCC"/>
                </a:solidFill>
              </a:rPr>
              <a:t>me</a:t>
            </a:r>
          </a:p>
        </p:txBody>
      </p:sp>
      <p:sp>
        <p:nvSpPr>
          <p:cNvPr id="6" name="TextBox 5"/>
          <p:cNvSpPr txBox="1">
            <a:spLocks noChangeArrowheads="1"/>
          </p:cNvSpPr>
          <p:nvPr/>
        </p:nvSpPr>
        <p:spPr bwMode="auto">
          <a:xfrm>
            <a:off x="6553200" y="3657600"/>
            <a:ext cx="1066800" cy="400050"/>
          </a:xfrm>
          <a:prstGeom prst="rect">
            <a:avLst/>
          </a:prstGeom>
          <a:noFill/>
          <a:ln w="9525">
            <a:noFill/>
            <a:miter lim="800000"/>
            <a:headEnd/>
            <a:tailEnd/>
          </a:ln>
        </p:spPr>
        <p:txBody>
          <a:bodyPr>
            <a:spAutoFit/>
          </a:bodyPr>
          <a:lstStyle/>
          <a:p>
            <a:r>
              <a:rPr lang="en-US" sz="2000">
                <a:solidFill>
                  <a:srgbClr val="FFFFCC"/>
                </a:solidFill>
              </a:rPr>
              <a:t>choice</a:t>
            </a:r>
          </a:p>
        </p:txBody>
      </p:sp>
      <p:sp>
        <p:nvSpPr>
          <p:cNvPr id="7" name="TextBox 6"/>
          <p:cNvSpPr txBox="1">
            <a:spLocks noChangeArrowheads="1"/>
          </p:cNvSpPr>
          <p:nvPr/>
        </p:nvSpPr>
        <p:spPr bwMode="auto">
          <a:xfrm>
            <a:off x="1981200" y="4343400"/>
            <a:ext cx="1066800" cy="400050"/>
          </a:xfrm>
          <a:prstGeom prst="rect">
            <a:avLst/>
          </a:prstGeom>
          <a:noFill/>
          <a:ln w="9525">
            <a:noFill/>
            <a:miter lim="800000"/>
            <a:headEnd/>
            <a:tailEnd/>
          </a:ln>
        </p:spPr>
        <p:txBody>
          <a:bodyPr>
            <a:spAutoFit/>
          </a:bodyPr>
          <a:lstStyle/>
          <a:p>
            <a:r>
              <a:rPr lang="en-US" sz="2000">
                <a:solidFill>
                  <a:srgbClr val="FFFFCC"/>
                </a:solidFill>
              </a:rPr>
              <a:t>see</a:t>
            </a:r>
          </a:p>
        </p:txBody>
      </p:sp>
      <p:sp>
        <p:nvSpPr>
          <p:cNvPr id="8" name="TextBox 7"/>
          <p:cNvSpPr txBox="1">
            <a:spLocks noChangeArrowheads="1"/>
          </p:cNvSpPr>
          <p:nvPr/>
        </p:nvSpPr>
        <p:spPr bwMode="auto">
          <a:xfrm>
            <a:off x="1752600" y="4648200"/>
            <a:ext cx="1524000" cy="400050"/>
          </a:xfrm>
          <a:prstGeom prst="rect">
            <a:avLst/>
          </a:prstGeom>
          <a:noFill/>
          <a:ln w="9525">
            <a:noFill/>
            <a:miter lim="800000"/>
            <a:headEnd/>
            <a:tailEnd/>
          </a:ln>
        </p:spPr>
        <p:txBody>
          <a:bodyPr>
            <a:spAutoFit/>
          </a:bodyPr>
          <a:lstStyle/>
          <a:p>
            <a:r>
              <a:rPr lang="en-US" sz="2000">
                <a:solidFill>
                  <a:srgbClr val="FFFFCC"/>
                </a:solidFill>
              </a:rPr>
              <a:t>responsible</a:t>
            </a: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T307.03           iteenchallenge.org               01 - 2012</a:t>
            </a:r>
            <a:endParaRPr lang="en-US" dirty="0">
              <a:solidFill>
                <a:schemeClr val="bg1"/>
              </a:solidFill>
            </a:endParaRPr>
          </a:p>
        </p:txBody>
      </p:sp>
      <p:sp>
        <p:nvSpPr>
          <p:cNvPr id="10"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9</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b44e663bd468ed97ce8eaafb5ef46aa90474a9d"/>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2039</Words>
  <Application>Microsoft Office PowerPoint</Application>
  <PresentationFormat>On-screen Show (4:3)</PresentationFormat>
  <Paragraphs>262</Paragraphs>
  <Slides>25</Slides>
  <Notes>24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Blank Presentation</vt:lpstr>
      <vt:lpstr>Leadership and Relationships –  They Make Me or Break Me   Relationships Are the Key to a Leader’s Success   by EQUIP Ministries founded by John Maxwell </vt:lpstr>
      <vt:lpstr>Leadership and Relationships –  They Make Me or Break Me Relationships Are the Key to a Leader’s Success</vt:lpstr>
      <vt:lpstr>Leadership and Relationships –  They Make Me or Break Me Relationships Are the Key to a Leader’s Success</vt:lpstr>
      <vt:lpstr>Leadership and Relationships –  They Make Me or Break Me Relationships Are the Key to a Leader’s Success</vt:lpstr>
      <vt:lpstr>Leadership and Relationships –  They Make Me or Break Me Relationships Are the Key to a Leader’s Success</vt:lpstr>
      <vt:lpstr>Leadership and Relationships –  They Make Me or Break Me Relationships Are the Key to a Leader’s Success</vt:lpstr>
      <vt:lpstr>Leadership and Relationships –  They Make Me or Break Me Relationships Are the Key to a Leader’s Success</vt:lpstr>
      <vt:lpstr>Leadership and Relationships –  They Make Me or Break Me Relationships Are the Key to a Leader’s Success</vt:lpstr>
      <vt:lpstr>Leadership and Relationships –  They Make Me or Break Me Relationships Are the Key to a Leader’s Success</vt:lpstr>
      <vt:lpstr>Leadership and Relationships –  They Make Me or Break Me Relationships Are the Key to a Leader’s Success</vt:lpstr>
      <vt:lpstr>Leadership and Relationships –  They Make Me or Break Me Relationships Are the Key to a Leader’s Success</vt:lpstr>
      <vt:lpstr>Leadership and Relationships –  They Make Me or Break Me Relationships Are the Key to a Leader’s Success</vt:lpstr>
      <vt:lpstr>Leadership and Relationships –  They Make Me or Break Me Relationships Are the Key to a Leader’s Success</vt:lpstr>
      <vt:lpstr>Leadership and Relationships –  They Make Me or Break Me Relationships Are the Key to a Leader’s Success</vt:lpstr>
      <vt:lpstr>Leadership and Relationships –  They Make Me or Break Me Relationships Are the Key to a Leader’s Success</vt:lpstr>
      <vt:lpstr>Leadership and Relationships –  They Make Me or Break Me Relationships Are the Key to a Leader’s Success</vt:lpstr>
      <vt:lpstr>Leadership and Relationships –  They Make Me or Break Me Relationships Are the Key to a Leader’s Success</vt:lpstr>
      <vt:lpstr>Leadership and Relationships –  They Make Me or Break Me Relationships Are the Key to a Leader’s Success</vt:lpstr>
      <vt:lpstr>Leadership and Relationships –  They Make Me or Break Me Relationships Are the Key to a Leader’s Success</vt:lpstr>
      <vt:lpstr>Leadership and Relationships –  They Make Me or Break Me Relationships Are the Key to a Leader’s Success</vt:lpstr>
      <vt:lpstr>Leadership and Relationships –  They Make Me or Break Me Relationships Are the Key to a Leader’s Success</vt:lpstr>
      <vt:lpstr>Leadership and Relationships –  They Make Me or Break Me Relationships Are the Key to a Leader’s Success</vt:lpstr>
      <vt:lpstr>Leadership and Relationships –  They Make Me or Break Me Relationships Are the Key to a Leader’s Success</vt:lpstr>
      <vt:lpstr>Leadership and Relationships –  They Make Me or Break Me Relationships Are the Key to a Leader’s Success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of Contents</dc:title>
  <dc:creator>Gregg</dc:creator>
  <cp:lastModifiedBy>Gregg</cp:lastModifiedBy>
  <cp:revision>42</cp:revision>
  <dcterms:created xsi:type="dcterms:W3CDTF">2011-10-20T15:18:26Z</dcterms:created>
  <dcterms:modified xsi:type="dcterms:W3CDTF">2012-01-27T00:34:13Z</dcterms:modified>
</cp:coreProperties>
</file>