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58" r:id="rId4"/>
    <p:sldId id="259" r:id="rId5"/>
    <p:sldId id="271" r:id="rId6"/>
    <p:sldId id="260" r:id="rId7"/>
    <p:sldId id="261" r:id="rId8"/>
    <p:sldId id="268" r:id="rId9"/>
    <p:sldId id="269" r:id="rId10"/>
    <p:sldId id="270" r:id="rId11"/>
    <p:sldId id="262" r:id="rId12"/>
    <p:sldId id="263" r:id="rId13"/>
    <p:sldId id="264" r:id="rId14"/>
    <p:sldId id="265" r:id="rId15"/>
    <p:sldId id="266" r:id="rId16"/>
    <p:sldId id="267"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F31BB-4D01-4585-BD10-CEB00DDB04B4}" type="datetimeFigureOut">
              <a:rPr lang="en-US" smtClean="0"/>
              <a:t>12/8/2009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4FE71-52F7-418B-880A-DBD0215A4FE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r>
              <a:rPr lang="en-US" smtClean="0"/>
              <a:t>12/2009     R702:01</a:t>
            </a:r>
            <a:endParaRPr lang="en-US"/>
          </a:p>
        </p:txBody>
      </p:sp>
      <p:sp>
        <p:nvSpPr>
          <p:cNvPr id="16" name="Slide Number Placeholder 15"/>
          <p:cNvSpPr>
            <a:spLocks noGrp="1"/>
          </p:cNvSpPr>
          <p:nvPr>
            <p:ph type="sldNum" sz="quarter" idx="11"/>
          </p:nvPr>
        </p:nvSpPr>
        <p:spPr/>
        <p:txBody>
          <a:bodyPr/>
          <a:lstStyle/>
          <a:p>
            <a:fld id="{18B6C869-858F-7B48-8327-72DA3DDB58F6}"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Crafts -- Wooden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12/2009     R702:01</a:t>
            </a:r>
            <a:endParaRPr lang="en-US"/>
          </a:p>
        </p:txBody>
      </p:sp>
      <p:sp>
        <p:nvSpPr>
          <p:cNvPr id="5" name="Footer Placeholder 4"/>
          <p:cNvSpPr>
            <a:spLocks noGrp="1"/>
          </p:cNvSpPr>
          <p:nvPr>
            <p:ph type="ftr" sz="quarter" idx="11"/>
          </p:nvPr>
        </p:nvSpPr>
        <p:spPr/>
        <p:txBody>
          <a:bodyPr/>
          <a:lstStyle/>
          <a:p>
            <a:r>
              <a:rPr lang="en-US" smtClean="0"/>
              <a:t>Crafts -- Wooden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12/2009     R702:01</a:t>
            </a:r>
            <a:endParaRPr lang="en-US"/>
          </a:p>
        </p:txBody>
      </p:sp>
      <p:sp>
        <p:nvSpPr>
          <p:cNvPr id="5" name="Footer Placeholder 4"/>
          <p:cNvSpPr>
            <a:spLocks noGrp="1"/>
          </p:cNvSpPr>
          <p:nvPr>
            <p:ph type="ftr" sz="quarter" idx="11"/>
          </p:nvPr>
        </p:nvSpPr>
        <p:spPr/>
        <p:txBody>
          <a:bodyPr/>
          <a:lstStyle/>
          <a:p>
            <a:r>
              <a:rPr lang="en-US" smtClean="0"/>
              <a:t>Crafts -- Wooden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r>
              <a:rPr lang="en-US" smtClean="0"/>
              <a:t>12/2009     R702:01</a:t>
            </a:r>
            <a:endParaRPr lang="en-US"/>
          </a:p>
        </p:txBody>
      </p:sp>
      <p:sp>
        <p:nvSpPr>
          <p:cNvPr id="15" name="Slide Number Placeholder 14"/>
          <p:cNvSpPr>
            <a:spLocks noGrp="1"/>
          </p:cNvSpPr>
          <p:nvPr>
            <p:ph type="sldNum" sz="quarter" idx="15"/>
          </p:nvPr>
        </p:nvSpPr>
        <p:spPr/>
        <p:txBody>
          <a:bodyPr/>
          <a:lstStyle>
            <a:lvl1pPr algn="ctr">
              <a:defRPr/>
            </a:lvl1pPr>
          </a:lstStyle>
          <a:p>
            <a:fld id="{18B6C869-858F-7B48-8327-72DA3DDB58F6}"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Crafts -- Wooden</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12/2009     R702:01</a:t>
            </a:r>
            <a:endParaRPr lang="en-US"/>
          </a:p>
        </p:txBody>
      </p:sp>
      <p:sp>
        <p:nvSpPr>
          <p:cNvPr id="5" name="Footer Placeholder 4"/>
          <p:cNvSpPr>
            <a:spLocks noGrp="1"/>
          </p:cNvSpPr>
          <p:nvPr>
            <p:ph type="ftr" sz="quarter" idx="11"/>
          </p:nvPr>
        </p:nvSpPr>
        <p:spPr/>
        <p:txBody>
          <a:bodyPr/>
          <a:lstStyle/>
          <a:p>
            <a:r>
              <a:rPr lang="en-US" smtClean="0"/>
              <a:t>Crafts -- Wooden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12/2009     R702:01</a:t>
            </a:r>
            <a:endParaRPr lang="en-US"/>
          </a:p>
        </p:txBody>
      </p:sp>
      <p:sp>
        <p:nvSpPr>
          <p:cNvPr id="6" name="Footer Placeholder 5"/>
          <p:cNvSpPr>
            <a:spLocks noGrp="1"/>
          </p:cNvSpPr>
          <p:nvPr>
            <p:ph type="ftr" sz="quarter" idx="11"/>
          </p:nvPr>
        </p:nvSpPr>
        <p:spPr/>
        <p:txBody>
          <a:bodyPr/>
          <a:lstStyle/>
          <a:p>
            <a:r>
              <a:rPr lang="en-US" smtClean="0"/>
              <a:t>Crafts -- Wooden</a:t>
            </a:r>
            <a:endParaRPr lang="en-US"/>
          </a:p>
        </p:txBody>
      </p:sp>
      <p:sp>
        <p:nvSpPr>
          <p:cNvPr id="7" name="Slide Number Placeholder 6"/>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8B6C869-858F-7B48-8327-72DA3DDB58F6}"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Crafts -- Wooden</a:t>
            </a:r>
            <a:endParaRPr lang="en-US"/>
          </a:p>
        </p:txBody>
      </p:sp>
      <p:sp>
        <p:nvSpPr>
          <p:cNvPr id="7" name="Date Placeholder 6"/>
          <p:cNvSpPr>
            <a:spLocks noGrp="1"/>
          </p:cNvSpPr>
          <p:nvPr>
            <p:ph type="dt" sz="half" idx="10"/>
          </p:nvPr>
        </p:nvSpPr>
        <p:spPr/>
        <p:txBody>
          <a:bodyPr/>
          <a:lstStyle/>
          <a:p>
            <a:r>
              <a:rPr lang="en-US" smtClean="0"/>
              <a:t>12/2009     R702:01</a:t>
            </a: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12/2009     R702:01</a:t>
            </a:r>
            <a:endParaRPr lang="en-US"/>
          </a:p>
        </p:txBody>
      </p:sp>
      <p:sp>
        <p:nvSpPr>
          <p:cNvPr id="4" name="Footer Placeholder 3"/>
          <p:cNvSpPr>
            <a:spLocks noGrp="1"/>
          </p:cNvSpPr>
          <p:nvPr>
            <p:ph type="ftr" sz="quarter" idx="11"/>
          </p:nvPr>
        </p:nvSpPr>
        <p:spPr/>
        <p:txBody>
          <a:bodyPr/>
          <a:lstStyle/>
          <a:p>
            <a:r>
              <a:rPr lang="en-US" smtClean="0"/>
              <a:t>Crafts -- Wooden</a:t>
            </a:r>
            <a:endParaRPr lang="en-US"/>
          </a:p>
        </p:txBody>
      </p:sp>
      <p:sp>
        <p:nvSpPr>
          <p:cNvPr id="5" name="Slide Number Placeholder 4"/>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12/2009     R702:01</a:t>
            </a:r>
            <a:endParaRPr lang="en-US"/>
          </a:p>
        </p:txBody>
      </p:sp>
      <p:sp>
        <p:nvSpPr>
          <p:cNvPr id="3" name="Footer Placeholder 2"/>
          <p:cNvSpPr>
            <a:spLocks noGrp="1"/>
          </p:cNvSpPr>
          <p:nvPr>
            <p:ph type="ftr" sz="quarter" idx="11"/>
          </p:nvPr>
        </p:nvSpPr>
        <p:spPr/>
        <p:txBody>
          <a:bodyPr/>
          <a:lstStyle/>
          <a:p>
            <a:r>
              <a:rPr lang="en-US" smtClean="0"/>
              <a:t>Crafts -- Wooden</a:t>
            </a:r>
            <a:endParaRPr lang="en-US"/>
          </a:p>
        </p:txBody>
      </p:sp>
      <p:sp>
        <p:nvSpPr>
          <p:cNvPr id="4" name="Slide Number Placeholder 3"/>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r>
              <a:rPr lang="en-US" smtClean="0"/>
              <a:t>12/2009     R702:01</a:t>
            </a:r>
            <a:endParaRPr lang="en-US"/>
          </a:p>
        </p:txBody>
      </p:sp>
      <p:sp>
        <p:nvSpPr>
          <p:cNvPr id="9" name="Slide Number Placeholder 8"/>
          <p:cNvSpPr>
            <a:spLocks noGrp="1"/>
          </p:cNvSpPr>
          <p:nvPr>
            <p:ph type="sldNum" sz="quarter" idx="15"/>
          </p:nvPr>
        </p:nvSpPr>
        <p:spPr/>
        <p:txBody>
          <a:bodyPr/>
          <a:lstStyle/>
          <a:p>
            <a:fld id="{18B6C869-858F-7B48-8327-72DA3DDB58F6}"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Crafts -- Wooden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r>
              <a:rPr lang="en-US" smtClean="0"/>
              <a:t>12/2009     R702:01</a:t>
            </a:r>
            <a:endParaRPr lang="en-US"/>
          </a:p>
        </p:txBody>
      </p:sp>
      <p:sp>
        <p:nvSpPr>
          <p:cNvPr id="9" name="Slide Number Placeholder 8"/>
          <p:cNvSpPr>
            <a:spLocks noGrp="1"/>
          </p:cNvSpPr>
          <p:nvPr>
            <p:ph type="sldNum" sz="quarter" idx="11"/>
          </p:nvPr>
        </p:nvSpPr>
        <p:spPr/>
        <p:txBody>
          <a:bodyPr/>
          <a:lstStyle/>
          <a:p>
            <a:fld id="{18B6C869-858F-7B48-8327-72DA3DDB58F6}"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Crafts -- Wooden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r>
              <a:rPr lang="en-US" smtClean="0"/>
              <a:t>12/2009     R702:01</a:t>
            </a: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Crafts -- Wooden</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8B6C869-858F-7B48-8327-72DA3DDB58F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135672"/>
            <a:ext cx="8305800" cy="2368175"/>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err="1" smtClean="0"/>
              <a:t>Sluknov</a:t>
            </a:r>
            <a:r>
              <a:rPr lang="en-US" b="1" dirty="0" smtClean="0"/>
              <a:t>, Czech Republic</a:t>
            </a:r>
            <a:r>
              <a:rPr lang="en-US" dirty="0" smtClean="0"/>
              <a:t> </a:t>
            </a:r>
            <a:r>
              <a:rPr lang="en-US" b="1" dirty="0" smtClean="0"/>
              <a:t> </a:t>
            </a:r>
            <a:r>
              <a:rPr lang="en-US" dirty="0" smtClean="0"/>
              <a:t/>
            </a:r>
            <a:br>
              <a:rPr lang="en-US" dirty="0" smtClean="0"/>
            </a:br>
            <a:r>
              <a:rPr lang="en-US" b="1" dirty="0" smtClean="0"/>
              <a:t> </a:t>
            </a:r>
            <a:br>
              <a:rPr lang="en-US" b="1" dirty="0" smtClean="0"/>
            </a:br>
            <a:r>
              <a:rPr lang="en-US" sz="4000" b="1" dirty="0" smtClean="0"/>
              <a:t>Wooden Crafts </a:t>
            </a:r>
            <a:r>
              <a:rPr lang="en-US" b="1" dirty="0" smtClean="0"/>
              <a:t/>
            </a:r>
            <a:br>
              <a:rPr lang="en-US" b="1" dirty="0" smtClean="0"/>
            </a:br>
            <a:r>
              <a:rPr lang="en-US" b="1" dirty="0" smtClean="0"/>
              <a:t/>
            </a:r>
            <a:br>
              <a:rPr lang="en-US" b="1" dirty="0" smtClean="0"/>
            </a:br>
            <a:r>
              <a:rPr lang="en-US" sz="3600" b="1" dirty="0" smtClean="0"/>
              <a:t>Started in 2008 </a:t>
            </a:r>
            <a:r>
              <a:rPr lang="en-US" dirty="0" smtClean="0"/>
              <a:t/>
            </a:r>
            <a:br>
              <a:rPr lang="en-US" dirty="0" smtClean="0"/>
            </a:br>
            <a:r>
              <a:rPr lang="en-US" dirty="0" smtClean="0"/>
              <a:t/>
            </a:r>
            <a:br>
              <a:rPr lang="en-US" dirty="0" smtClean="0"/>
            </a:br>
            <a:endParaRPr lang="en-US" dirty="0"/>
          </a:p>
        </p:txBody>
      </p:sp>
      <p:pic>
        <p:nvPicPr>
          <p:cNvPr id="3" name="Picture 2" descr="DSC_0048.JPG"/>
          <p:cNvPicPr>
            <a:picLocks noChangeAspect="1"/>
          </p:cNvPicPr>
          <p:nvPr/>
        </p:nvPicPr>
        <p:blipFill>
          <a:blip r:embed="rId2">
            <a:alphaModFix amt="83000"/>
          </a:blip>
          <a:stretch>
            <a:fillRect/>
          </a:stretch>
        </p:blipFill>
        <p:spPr>
          <a:xfrm>
            <a:off x="277368" y="3627227"/>
            <a:ext cx="2525503" cy="2617603"/>
          </a:xfrm>
          <a:prstGeom prst="rect">
            <a:avLst/>
          </a:prstGeom>
          <a:effectLst>
            <a:softEdge rad="139700"/>
          </a:effectLst>
        </p:spPr>
      </p:pic>
      <p:sp>
        <p:nvSpPr>
          <p:cNvPr id="4" name="Date Placeholder 3"/>
          <p:cNvSpPr>
            <a:spLocks noGrp="1"/>
          </p:cNvSpPr>
          <p:nvPr>
            <p:ph type="dt" sz="half" idx="10"/>
          </p:nvPr>
        </p:nvSpPr>
        <p:spPr/>
        <p:txBody>
          <a:bodyPr/>
          <a:lstStyle/>
          <a:p>
            <a:r>
              <a:rPr lang="en-US" smtClean="0"/>
              <a:t>12/2009     R702:01</a:t>
            </a:r>
            <a:endParaRPr lang="en-US"/>
          </a:p>
        </p:txBody>
      </p:sp>
      <p:sp>
        <p:nvSpPr>
          <p:cNvPr id="5" name="Slide Number Placeholder 4"/>
          <p:cNvSpPr>
            <a:spLocks noGrp="1"/>
          </p:cNvSpPr>
          <p:nvPr>
            <p:ph type="sldNum" sz="quarter" idx="11"/>
          </p:nvPr>
        </p:nvSpPr>
        <p:spPr/>
        <p:txBody>
          <a:bodyPr/>
          <a:lstStyle/>
          <a:p>
            <a:fld id="{18B6C869-858F-7B48-8327-72DA3DDB58F6}" type="slidenum">
              <a:rPr lang="en-US" smtClean="0"/>
              <a:pPr/>
              <a:t>1</a:t>
            </a:fld>
            <a:endParaRPr lang="en-US"/>
          </a:p>
        </p:txBody>
      </p:sp>
      <p:sp>
        <p:nvSpPr>
          <p:cNvPr id="6" name="Footer Placeholder 5"/>
          <p:cNvSpPr>
            <a:spLocks noGrp="1"/>
          </p:cNvSpPr>
          <p:nvPr>
            <p:ph type="ftr" sz="quarter" idx="12"/>
          </p:nvPr>
        </p:nvSpPr>
        <p:spPr/>
        <p:txBody>
          <a:bodyPr/>
          <a:lstStyle/>
          <a:p>
            <a:r>
              <a:rPr lang="en-US" smtClean="0"/>
              <a:t>Crafts -- Wooden</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143"/>
            <a:ext cx="8229600" cy="5733857"/>
          </a:xfrm>
        </p:spPr>
        <p:txBody>
          <a:bodyPr/>
          <a:lstStyle/>
          <a:p>
            <a:endParaRPr lang="en-US" dirty="0" smtClean="0"/>
          </a:p>
          <a:p>
            <a:r>
              <a:rPr lang="en-US" dirty="0" smtClean="0"/>
              <a:t>Wooden scraps – we get scraps for free from wood pallet factory</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(Links to these tools can be found in Word Doc.)</a:t>
            </a:r>
          </a:p>
          <a:p>
            <a:endParaRPr lang="en-US" dirty="0"/>
          </a:p>
        </p:txBody>
      </p:sp>
      <p:sp>
        <p:nvSpPr>
          <p:cNvPr id="3" name="Title 2"/>
          <p:cNvSpPr>
            <a:spLocks noGrp="1"/>
          </p:cNvSpPr>
          <p:nvPr>
            <p:ph type="title"/>
          </p:nvPr>
        </p:nvSpPr>
        <p:spPr/>
        <p:txBody>
          <a:bodyPr/>
          <a:lstStyle/>
          <a:p>
            <a:r>
              <a:rPr lang="en-US" dirty="0" smtClean="0"/>
              <a:t>Supplies continued…</a:t>
            </a:r>
            <a:endParaRPr lang="en-US" dirty="0"/>
          </a:p>
        </p:txBody>
      </p:sp>
      <p:pic>
        <p:nvPicPr>
          <p:cNvPr id="4" name="Picture 3" descr="DSC_0062.JPG"/>
          <p:cNvPicPr>
            <a:picLocks noChangeAspect="1"/>
          </p:cNvPicPr>
          <p:nvPr/>
        </p:nvPicPr>
        <p:blipFill>
          <a:blip r:embed="rId2"/>
          <a:stretch>
            <a:fillRect/>
          </a:stretch>
        </p:blipFill>
        <p:spPr>
          <a:xfrm>
            <a:off x="2249279" y="2421354"/>
            <a:ext cx="4757897" cy="3163671"/>
          </a:xfrm>
          <a:prstGeom prst="rect">
            <a:avLst/>
          </a:prstGeom>
          <a:effectLst>
            <a:softEdge rad="76200"/>
          </a:effectLst>
        </p:spPr>
      </p:pic>
      <p:sp>
        <p:nvSpPr>
          <p:cNvPr id="5" name="Date Placeholder 4"/>
          <p:cNvSpPr>
            <a:spLocks noGrp="1"/>
          </p:cNvSpPr>
          <p:nvPr>
            <p:ph type="dt" sz="half" idx="14"/>
          </p:nvPr>
        </p:nvSpPr>
        <p:spPr/>
        <p:txBody>
          <a:bodyPr/>
          <a:lstStyle/>
          <a:p>
            <a:r>
              <a:rPr lang="en-US" smtClean="0"/>
              <a:t>12/2009     R702:01</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10</a:t>
            </a:fld>
            <a:endParaRPr lang="en-US"/>
          </a:p>
        </p:txBody>
      </p:sp>
      <p:sp>
        <p:nvSpPr>
          <p:cNvPr id="7" name="Footer Placeholder 6"/>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5333"/>
            <a:ext cx="8229600" cy="5063067"/>
          </a:xfrm>
        </p:spPr>
        <p:txBody>
          <a:bodyPr>
            <a:normAutofit lnSpcReduction="10000"/>
          </a:bodyPr>
          <a:lstStyle/>
          <a:p>
            <a:endParaRPr lang="en-US" dirty="0" smtClean="0"/>
          </a:p>
          <a:p>
            <a:r>
              <a:rPr lang="en-US" dirty="0" smtClean="0"/>
              <a:t>This project can raise resources to finance part of the costs of the program, but we also talk to people about our work and give them information about what Teen Challenge is doing for the community. Often they ask for help themselves. Students often have the opportunity to share the gospel with others!  We believe in this project because it’s SO EASY! </a:t>
            </a:r>
            <a:r>
              <a:rPr lang="en-US" b="1" dirty="0" smtClean="0"/>
              <a:t> </a:t>
            </a:r>
            <a:r>
              <a:rPr lang="en-US" dirty="0" smtClean="0"/>
              <a:t>Easy to run (easy to learn how to make hearts, easy to be on the streets or market places), easy to make a profit, easy to give others information about TC and gospel, and we give something to people rather than just asking for money.  </a:t>
            </a:r>
          </a:p>
          <a:p>
            <a:endParaRPr lang="en-US" dirty="0"/>
          </a:p>
        </p:txBody>
      </p:sp>
      <p:sp>
        <p:nvSpPr>
          <p:cNvPr id="3" name="Title 2"/>
          <p:cNvSpPr>
            <a:spLocks noGrp="1"/>
          </p:cNvSpPr>
          <p:nvPr>
            <p:ph type="title"/>
          </p:nvPr>
        </p:nvSpPr>
        <p:spPr/>
        <p:txBody>
          <a:bodyPr/>
          <a:lstStyle/>
          <a:p>
            <a:pPr algn="ctr"/>
            <a:r>
              <a:rPr lang="en-US" dirty="0" smtClean="0"/>
              <a:t>Testimony</a:t>
            </a:r>
            <a:endParaRPr lang="en-US" dirty="0"/>
          </a:p>
        </p:txBody>
      </p:sp>
      <p:sp>
        <p:nvSpPr>
          <p:cNvPr id="5" name="Content Placeholder 1"/>
          <p:cNvSpPr txBox="1">
            <a:spLocks/>
          </p:cNvSpPr>
          <p:nvPr/>
        </p:nvSpPr>
        <p:spPr>
          <a:xfrm>
            <a:off x="609600" y="1676400"/>
            <a:ext cx="8229600" cy="45720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5"/>
          <p:cNvSpPr>
            <a:spLocks noGrp="1"/>
          </p:cNvSpPr>
          <p:nvPr>
            <p:ph type="dt" sz="half" idx="14"/>
          </p:nvPr>
        </p:nvSpPr>
        <p:spPr/>
        <p:txBody>
          <a:bodyPr/>
          <a:lstStyle/>
          <a:p>
            <a:r>
              <a:rPr lang="en-US" smtClean="0"/>
              <a:t>12/2009     R702:01</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11</a:t>
            </a:fld>
            <a:endParaRPr lang="en-US"/>
          </a:p>
        </p:txBody>
      </p:sp>
      <p:sp>
        <p:nvSpPr>
          <p:cNvPr id="8" name="Footer Placeholder 7"/>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 </a:t>
            </a:r>
            <a:endParaRPr lang="en-US" dirty="0" smtClean="0"/>
          </a:p>
          <a:p>
            <a:r>
              <a:rPr lang="en-US" dirty="0" smtClean="0"/>
              <a:t>Be sure that you have the ability to reach people on the streets (make sure there is a market for such items). You may also consider producing objects other than the hearts, such as Christmas ornaments or anything that may work in your region. </a:t>
            </a:r>
            <a:endParaRPr lang="en-US" dirty="0"/>
          </a:p>
        </p:txBody>
      </p:sp>
      <p:sp>
        <p:nvSpPr>
          <p:cNvPr id="3" name="Title 2"/>
          <p:cNvSpPr>
            <a:spLocks noGrp="1"/>
          </p:cNvSpPr>
          <p:nvPr>
            <p:ph type="title"/>
          </p:nvPr>
        </p:nvSpPr>
        <p:spPr/>
        <p:txBody>
          <a:bodyPr>
            <a:normAutofit fontScale="90000"/>
          </a:bodyPr>
          <a:lstStyle/>
          <a:p>
            <a:r>
              <a:rPr lang="en-US" dirty="0" smtClean="0"/>
              <a:t>Things to consider before starting…	</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12</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 </a:t>
            </a:r>
            <a:r>
              <a:rPr lang="en-US" dirty="0" smtClean="0"/>
              <a:t>Probably the initial capital (money for equipment). Our advantage is that we are able to obtain free scrap wood suitable for processing. </a:t>
            </a:r>
            <a:endParaRPr lang="en-US" dirty="0"/>
          </a:p>
        </p:txBody>
      </p:sp>
      <p:sp>
        <p:nvSpPr>
          <p:cNvPr id="3" name="Title 2"/>
          <p:cNvSpPr>
            <a:spLocks noGrp="1"/>
          </p:cNvSpPr>
          <p:nvPr>
            <p:ph type="title"/>
          </p:nvPr>
        </p:nvSpPr>
        <p:spPr/>
        <p:txBody>
          <a:bodyPr/>
          <a:lstStyle/>
          <a:p>
            <a:r>
              <a:rPr lang="en-US" dirty="0" smtClean="0"/>
              <a:t>Problems with this project…	</a:t>
            </a:r>
            <a:endParaRPr lang="en-US" dirty="0"/>
          </a:p>
        </p:txBody>
      </p:sp>
      <p:pic>
        <p:nvPicPr>
          <p:cNvPr id="4" name="Picture 3" descr="DSC_0091.JPG"/>
          <p:cNvPicPr>
            <a:picLocks noChangeAspect="1"/>
          </p:cNvPicPr>
          <p:nvPr/>
        </p:nvPicPr>
        <p:blipFill>
          <a:blip r:embed="rId2"/>
          <a:stretch>
            <a:fillRect/>
          </a:stretch>
        </p:blipFill>
        <p:spPr>
          <a:xfrm>
            <a:off x="1742990" y="2761509"/>
            <a:ext cx="5566565" cy="3701379"/>
          </a:xfrm>
          <a:prstGeom prst="rect">
            <a:avLst/>
          </a:prstGeom>
          <a:effectLst>
            <a:softEdge rad="152400"/>
          </a:effectLst>
        </p:spPr>
      </p:pic>
      <p:sp>
        <p:nvSpPr>
          <p:cNvPr id="5" name="Date Placeholder 4"/>
          <p:cNvSpPr>
            <a:spLocks noGrp="1"/>
          </p:cNvSpPr>
          <p:nvPr>
            <p:ph type="dt" sz="half" idx="14"/>
          </p:nvPr>
        </p:nvSpPr>
        <p:spPr/>
        <p:txBody>
          <a:bodyPr/>
          <a:lstStyle/>
          <a:p>
            <a:r>
              <a:rPr lang="en-US" smtClean="0"/>
              <a:t>12/2009     R702:01</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13</a:t>
            </a:fld>
            <a:endParaRPr lang="en-US"/>
          </a:p>
        </p:txBody>
      </p:sp>
      <p:sp>
        <p:nvSpPr>
          <p:cNvPr id="7" name="Footer Placeholder 6"/>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NOTHING!  It works “as is”. </a:t>
            </a:r>
            <a:endParaRPr lang="en-US" dirty="0"/>
          </a:p>
        </p:txBody>
      </p:sp>
      <p:sp>
        <p:nvSpPr>
          <p:cNvPr id="3" name="Title 2"/>
          <p:cNvSpPr>
            <a:spLocks noGrp="1"/>
          </p:cNvSpPr>
          <p:nvPr>
            <p:ph type="title"/>
          </p:nvPr>
        </p:nvSpPr>
        <p:spPr/>
        <p:txBody>
          <a:bodyPr/>
          <a:lstStyle/>
          <a:p>
            <a:r>
              <a:rPr lang="en-US" dirty="0" smtClean="0"/>
              <a:t>What we’d do differently…</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14</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the hearts the strategy is simply consistently producing them and being on the streets to sell them.  In general we are trying to diversify our projects and are growing businesses in building, metalworking and artificial stone manufacturing.</a:t>
            </a:r>
          </a:p>
          <a:p>
            <a:endParaRPr lang="en-US" dirty="0"/>
          </a:p>
        </p:txBody>
      </p:sp>
      <p:sp>
        <p:nvSpPr>
          <p:cNvPr id="3" name="Title 2"/>
          <p:cNvSpPr>
            <a:spLocks noGrp="1"/>
          </p:cNvSpPr>
          <p:nvPr>
            <p:ph type="title"/>
          </p:nvPr>
        </p:nvSpPr>
        <p:spPr/>
        <p:txBody>
          <a:bodyPr/>
          <a:lstStyle/>
          <a:p>
            <a:pPr algn="ctr"/>
            <a:r>
              <a:rPr lang="en-US" dirty="0" smtClean="0"/>
              <a:t>Marketing Strategy</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15</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Contact:</a:t>
            </a:r>
          </a:p>
          <a:p>
            <a:pPr>
              <a:buNone/>
            </a:pPr>
            <a:r>
              <a:rPr lang="en-US" dirty="0" smtClean="0"/>
              <a:t>Teen Challenge, men´s center in </a:t>
            </a:r>
            <a:r>
              <a:rPr lang="en-US" dirty="0" err="1" smtClean="0"/>
              <a:t>Sluknov</a:t>
            </a:r>
            <a:r>
              <a:rPr lang="en-US" dirty="0" smtClean="0"/>
              <a:t>, Czech Rep.</a:t>
            </a:r>
            <a:endParaRPr lang="en-US" dirty="0" smtClean="0"/>
          </a:p>
          <a:p>
            <a:pPr>
              <a:buNone/>
            </a:pPr>
            <a:r>
              <a:rPr lang="en-US" dirty="0" smtClean="0"/>
              <a:t>Director </a:t>
            </a:r>
            <a:r>
              <a:rPr lang="en-US" dirty="0" err="1" smtClean="0"/>
              <a:t>Petr</a:t>
            </a:r>
            <a:r>
              <a:rPr lang="en-US" dirty="0" smtClean="0"/>
              <a:t> </a:t>
            </a:r>
            <a:r>
              <a:rPr lang="en-US" dirty="0" err="1" smtClean="0"/>
              <a:t>Kral</a:t>
            </a:r>
            <a:endParaRPr lang="en-US" dirty="0" smtClean="0"/>
          </a:p>
          <a:p>
            <a:pPr>
              <a:buNone/>
            </a:pPr>
            <a:r>
              <a:rPr lang="en-US" u="sng" dirty="0" smtClean="0"/>
              <a:t>petrking@gmail.com</a:t>
            </a:r>
            <a:endParaRPr lang="en-US" dirty="0" smtClean="0"/>
          </a:p>
          <a:p>
            <a:pPr>
              <a:buNone/>
            </a:pPr>
            <a:r>
              <a:rPr lang="en-US" dirty="0" smtClean="0"/>
              <a:t>+420777180549</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For more information on this project…</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16</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315200" cy="914400"/>
          </a:xfrm>
        </p:spPr>
        <p:txBody>
          <a:bodyPr/>
          <a:lstStyle/>
          <a:p>
            <a:pPr algn="ctr">
              <a:defRPr/>
            </a:pPr>
            <a:r>
              <a:rPr lang="en-US" dirty="0" smtClean="0"/>
              <a:t>Contact information</a:t>
            </a:r>
            <a:endParaRPr lang="en-US" dirty="0"/>
          </a:p>
        </p:txBody>
      </p:sp>
      <p:sp>
        <p:nvSpPr>
          <p:cNvPr id="3" name="Content Placeholder 2"/>
          <p:cNvSpPr>
            <a:spLocks noGrp="1"/>
          </p:cNvSpPr>
          <p:nvPr>
            <p:ph idx="1"/>
          </p:nvPr>
        </p:nvSpPr>
        <p:spPr>
          <a:xfrm>
            <a:off x="914400" y="1905000"/>
            <a:ext cx="7315200" cy="3276600"/>
          </a:xfrm>
        </p:spPr>
        <p:txBody>
          <a:bodyPr/>
          <a:lstStyle/>
          <a:p>
            <a:pPr algn="ctr">
              <a:buFont typeface="Wingdings" pitchFamily="2" charset="2"/>
              <a:buNone/>
              <a:defRPr/>
            </a:pPr>
            <a:r>
              <a:rPr lang="en-US" sz="4400" dirty="0" smtClean="0"/>
              <a:t>Global Teen Challenge</a:t>
            </a:r>
          </a:p>
          <a:p>
            <a:pPr algn="ctr">
              <a:buFont typeface="Wingdings" pitchFamily="2" charset="2"/>
              <a:buNone/>
              <a:defRPr/>
            </a:pPr>
            <a:endParaRPr lang="en-US" sz="2400" dirty="0" smtClean="0"/>
          </a:p>
          <a:p>
            <a:pPr algn="ctr">
              <a:buFont typeface="Wingdings" pitchFamily="2" charset="2"/>
              <a:buNone/>
              <a:defRPr/>
            </a:pPr>
            <a:r>
              <a:rPr lang="en-US" sz="4400" dirty="0" smtClean="0"/>
              <a:t>www.GlobalTC.org</a:t>
            </a:r>
          </a:p>
          <a:p>
            <a:pPr algn="ctr">
              <a:buFont typeface="Wingdings" pitchFamily="2" charset="2"/>
              <a:buNone/>
              <a:defRPr/>
            </a:pPr>
            <a:r>
              <a:rPr lang="en-US" sz="4400" dirty="0" smtClean="0"/>
              <a:t>www.iTeenChallenge.org</a:t>
            </a:r>
          </a:p>
          <a:p>
            <a:pPr algn="ctr">
              <a:buFont typeface="Wingdings" pitchFamily="2" charset="2"/>
              <a:buNone/>
              <a:defRPr/>
            </a:pPr>
            <a:endParaRPr lang="en-US" sz="4400" dirty="0" smtClean="0"/>
          </a:p>
        </p:txBody>
      </p:sp>
      <p:sp>
        <p:nvSpPr>
          <p:cNvPr id="4" name="Date Placeholder 3"/>
          <p:cNvSpPr>
            <a:spLocks noGrp="1"/>
          </p:cNvSpPr>
          <p:nvPr>
            <p:ph type="dt" sz="quarter" idx="4294967295"/>
          </p:nvPr>
        </p:nvSpPr>
        <p:spPr>
          <a:xfrm>
            <a:off x="6477000" y="6416675"/>
            <a:ext cx="2133600" cy="365125"/>
          </a:xfrm>
          <a:prstGeom prst="rect">
            <a:avLst/>
          </a:prstGeom>
        </p:spPr>
        <p:txBody>
          <a:bodyPr/>
          <a:lstStyle/>
          <a:p>
            <a:pPr>
              <a:defRPr/>
            </a:pPr>
            <a:r>
              <a:rPr lang="en-US" smtClean="0"/>
              <a:t>12/2009     R702:01</a:t>
            </a:r>
            <a:endParaRPr lang="en-US"/>
          </a:p>
        </p:txBody>
      </p:sp>
      <p:sp>
        <p:nvSpPr>
          <p:cNvPr id="5" name="Slide Number Placeholder 4"/>
          <p:cNvSpPr>
            <a:spLocks noGrp="1"/>
          </p:cNvSpPr>
          <p:nvPr>
            <p:ph type="sldNum" sz="quarter" idx="4294967295"/>
          </p:nvPr>
        </p:nvSpPr>
        <p:spPr>
          <a:xfrm>
            <a:off x="8610600" y="6416675"/>
            <a:ext cx="457200" cy="365125"/>
          </a:xfrm>
          <a:prstGeom prst="rect">
            <a:avLst/>
          </a:prstGeom>
        </p:spPr>
        <p:txBody>
          <a:bodyPr/>
          <a:lstStyle/>
          <a:p>
            <a:pPr>
              <a:defRPr/>
            </a:pPr>
            <a:fld id="{2E7949F8-039D-4632-BB05-086C0189C0F9}" type="slidenum">
              <a:rPr lang="en-US" smtClean="0"/>
              <a:pPr>
                <a:defRPr/>
              </a:pPr>
              <a:t>17</a:t>
            </a:fld>
            <a:endParaRPr lang="en-US"/>
          </a:p>
        </p:txBody>
      </p:sp>
      <p:sp>
        <p:nvSpPr>
          <p:cNvPr id="6" name="Footer Placeholder 5"/>
          <p:cNvSpPr>
            <a:spLocks noGrp="1"/>
          </p:cNvSpPr>
          <p:nvPr>
            <p:ph type="ftr" sz="quarter" idx="4294967295"/>
          </p:nvPr>
        </p:nvSpPr>
        <p:spPr>
          <a:xfrm>
            <a:off x="914400" y="6416675"/>
            <a:ext cx="5562600" cy="365125"/>
          </a:xfrm>
          <a:prstGeom prst="rect">
            <a:avLst/>
          </a:prstGeom>
        </p:spPr>
        <p:txBody>
          <a:bodyPr/>
          <a:lstStyle/>
          <a:p>
            <a:pPr>
              <a:defRPr/>
            </a:pPr>
            <a:r>
              <a:rPr lang="en-US" smtClean="0"/>
              <a:t>Crafts -- Wooden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The project is based on the production of small souvenirs or ornamental items that we sell through public collections directly to people on the streets.  </a:t>
            </a:r>
            <a:endParaRPr lang="en-US" dirty="0"/>
          </a:p>
        </p:txBody>
      </p:sp>
      <p:sp>
        <p:nvSpPr>
          <p:cNvPr id="3" name="Title 2"/>
          <p:cNvSpPr>
            <a:spLocks noGrp="1"/>
          </p:cNvSpPr>
          <p:nvPr>
            <p:ph type="title"/>
          </p:nvPr>
        </p:nvSpPr>
        <p:spPr/>
        <p:txBody>
          <a:bodyPr/>
          <a:lstStyle/>
          <a:p>
            <a:pPr algn="ctr"/>
            <a:r>
              <a:rPr lang="en-US" dirty="0" smtClean="0"/>
              <a:t>Project Overview</a:t>
            </a:r>
            <a:endParaRPr lang="en-US" dirty="0"/>
          </a:p>
        </p:txBody>
      </p:sp>
      <p:pic>
        <p:nvPicPr>
          <p:cNvPr id="4" name="Picture 3" descr="DSC_0092.JPG"/>
          <p:cNvPicPr>
            <a:picLocks noChangeAspect="1"/>
          </p:cNvPicPr>
          <p:nvPr/>
        </p:nvPicPr>
        <p:blipFill>
          <a:blip r:embed="rId2"/>
          <a:stretch>
            <a:fillRect/>
          </a:stretch>
        </p:blipFill>
        <p:spPr>
          <a:xfrm>
            <a:off x="2025544" y="3036645"/>
            <a:ext cx="4926698" cy="3275912"/>
          </a:xfrm>
          <a:prstGeom prst="rect">
            <a:avLst/>
          </a:prstGeom>
          <a:effectLst>
            <a:softEdge rad="152400"/>
          </a:effectLst>
        </p:spPr>
      </p:pic>
      <p:sp>
        <p:nvSpPr>
          <p:cNvPr id="5" name="Date Placeholder 4"/>
          <p:cNvSpPr>
            <a:spLocks noGrp="1"/>
          </p:cNvSpPr>
          <p:nvPr>
            <p:ph type="dt" sz="half" idx="14"/>
          </p:nvPr>
        </p:nvSpPr>
        <p:spPr/>
        <p:txBody>
          <a:bodyPr/>
          <a:lstStyle/>
          <a:p>
            <a:r>
              <a:rPr lang="en-US" smtClean="0"/>
              <a:t>12/2009     R702:01</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2</a:t>
            </a:fld>
            <a:endParaRPr lang="en-US"/>
          </a:p>
        </p:txBody>
      </p:sp>
      <p:sp>
        <p:nvSpPr>
          <p:cNvPr id="7" name="Footer Placeholder 6"/>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Role of Staff:</a:t>
            </a:r>
          </a:p>
          <a:p>
            <a:r>
              <a:rPr lang="en-US" dirty="0" smtClean="0"/>
              <a:t>The role of the team is to conduct public collections and the coordination production of wooden hearts</a:t>
            </a:r>
            <a:r>
              <a:rPr lang="en-US" b="1" dirty="0" smtClean="0"/>
              <a:t>. </a:t>
            </a:r>
            <a:r>
              <a:rPr lang="en-US" dirty="0" smtClean="0"/>
              <a:t>A team (staff) member is always a part of the street sales. </a:t>
            </a:r>
          </a:p>
          <a:p>
            <a:endParaRPr lang="en-US" dirty="0" smtClean="0"/>
          </a:p>
          <a:p>
            <a:r>
              <a:rPr lang="en-US" b="1" dirty="0" smtClean="0"/>
              <a:t>Role of Students:</a:t>
            </a:r>
          </a:p>
          <a:p>
            <a:r>
              <a:rPr lang="en-US" dirty="0" smtClean="0"/>
              <a:t>Students produce wooden hearts and also sell them in public collections. They are also sold in churches. </a:t>
            </a:r>
          </a:p>
          <a:p>
            <a:endParaRPr lang="en-US" dirty="0"/>
          </a:p>
        </p:txBody>
      </p:sp>
      <p:sp>
        <p:nvSpPr>
          <p:cNvPr id="3" name="Title 2"/>
          <p:cNvSpPr>
            <a:spLocks noGrp="1"/>
          </p:cNvSpPr>
          <p:nvPr>
            <p:ph type="title"/>
          </p:nvPr>
        </p:nvSpPr>
        <p:spPr/>
        <p:txBody>
          <a:bodyPr/>
          <a:lstStyle/>
          <a:p>
            <a:pPr algn="ctr"/>
            <a:r>
              <a:rPr lang="en-US" dirty="0" smtClean="0"/>
              <a:t>Key Roles</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3</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How many hours of work per week are required in production/labor?</a:t>
            </a:r>
            <a:endParaRPr lang="en-US" dirty="0" smtClean="0"/>
          </a:p>
          <a:p>
            <a:r>
              <a:rPr lang="en-US" dirty="0" smtClean="0"/>
              <a:t> Production of some 1,000 wooden hearts will take about a month. Production involves 3-4 students for </a:t>
            </a:r>
            <a:r>
              <a:rPr lang="en-US" dirty="0" smtClean="0"/>
              <a:t/>
            </a:r>
            <a:br>
              <a:rPr lang="en-US" dirty="0" smtClean="0"/>
            </a:br>
            <a:r>
              <a:rPr lang="en-US" dirty="0" smtClean="0"/>
              <a:t>6 hours/5 </a:t>
            </a:r>
            <a:r>
              <a:rPr lang="en-US" dirty="0" smtClean="0"/>
              <a:t>days.</a:t>
            </a:r>
            <a:r>
              <a:rPr lang="en-US" b="1" dirty="0" smtClean="0"/>
              <a:t> </a:t>
            </a:r>
            <a:endParaRPr lang="en-US" dirty="0" smtClean="0"/>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Time Requirements</a:t>
            </a:r>
            <a:endParaRPr lang="en-US" dirty="0"/>
          </a:p>
        </p:txBody>
      </p:sp>
      <p:pic>
        <p:nvPicPr>
          <p:cNvPr id="4" name="Picture 3" descr="Sluknov Manufacturing.jpg"/>
          <p:cNvPicPr>
            <a:picLocks noChangeAspect="1"/>
          </p:cNvPicPr>
          <p:nvPr/>
        </p:nvPicPr>
        <p:blipFill>
          <a:blip r:embed="rId2"/>
          <a:stretch>
            <a:fillRect/>
          </a:stretch>
        </p:blipFill>
        <p:spPr>
          <a:xfrm>
            <a:off x="2623961" y="3520194"/>
            <a:ext cx="4036483" cy="3027362"/>
          </a:xfrm>
          <a:prstGeom prst="rect">
            <a:avLst/>
          </a:prstGeom>
          <a:effectLst>
            <a:softEdge rad="88900"/>
          </a:effectLst>
        </p:spPr>
      </p:pic>
      <p:sp>
        <p:nvSpPr>
          <p:cNvPr id="5" name="Date Placeholder 4"/>
          <p:cNvSpPr>
            <a:spLocks noGrp="1"/>
          </p:cNvSpPr>
          <p:nvPr>
            <p:ph type="dt" sz="half" idx="14"/>
          </p:nvPr>
        </p:nvSpPr>
        <p:spPr/>
        <p:txBody>
          <a:bodyPr/>
          <a:lstStyle/>
          <a:p>
            <a:r>
              <a:rPr lang="en-US" smtClean="0"/>
              <a:t>12/2009     R702:01</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4</a:t>
            </a:fld>
            <a:endParaRPr lang="en-US"/>
          </a:p>
        </p:txBody>
      </p:sp>
      <p:sp>
        <p:nvSpPr>
          <p:cNvPr id="7" name="Footer Placeholder 6"/>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57111"/>
            <a:ext cx="8229600" cy="4938889"/>
          </a:xfrm>
        </p:spPr>
        <p:txBody>
          <a:bodyPr/>
          <a:lstStyle/>
          <a:p>
            <a:r>
              <a:rPr lang="en-US" b="1" dirty="0" smtClean="0"/>
              <a:t>How many hours of work per week are required in sales/distribution?</a:t>
            </a:r>
            <a:endParaRPr lang="en-US" dirty="0" smtClean="0"/>
          </a:p>
          <a:p>
            <a:r>
              <a:rPr lang="en-US" dirty="0" smtClean="0"/>
              <a:t>The public collections require 3 students for 2 days a week. During these days they are able to sell about </a:t>
            </a:r>
            <a:r>
              <a:rPr lang="en-US" dirty="0" smtClean="0"/>
              <a:t/>
            </a:r>
            <a:br>
              <a:rPr lang="en-US" dirty="0" smtClean="0"/>
            </a:br>
            <a:r>
              <a:rPr lang="en-US" dirty="0" smtClean="0"/>
              <a:t>500 hearts  a month. </a:t>
            </a:r>
            <a:endParaRPr lang="en-US" dirty="0" smtClean="0"/>
          </a:p>
          <a:p>
            <a:endParaRPr lang="en-US" dirty="0"/>
          </a:p>
        </p:txBody>
      </p:sp>
      <p:sp>
        <p:nvSpPr>
          <p:cNvPr id="3" name="Title 2"/>
          <p:cNvSpPr>
            <a:spLocks noGrp="1"/>
          </p:cNvSpPr>
          <p:nvPr>
            <p:ph type="title"/>
          </p:nvPr>
        </p:nvSpPr>
        <p:spPr>
          <a:xfrm>
            <a:off x="457200" y="152400"/>
            <a:ext cx="8229600" cy="1004711"/>
          </a:xfrm>
        </p:spPr>
        <p:txBody>
          <a:bodyPr/>
          <a:lstStyle/>
          <a:p>
            <a:r>
              <a:rPr lang="en-US" dirty="0" smtClean="0"/>
              <a:t>Time Requirements continued…</a:t>
            </a:r>
            <a:endParaRPr lang="en-US" dirty="0"/>
          </a:p>
        </p:txBody>
      </p:sp>
      <p:pic>
        <p:nvPicPr>
          <p:cNvPr id="5" name="Picture 4" descr="Sluknov Street Sales.jpg"/>
          <p:cNvPicPr>
            <a:picLocks noChangeAspect="1"/>
          </p:cNvPicPr>
          <p:nvPr/>
        </p:nvPicPr>
        <p:blipFill>
          <a:blip r:embed="rId2"/>
          <a:stretch>
            <a:fillRect/>
          </a:stretch>
        </p:blipFill>
        <p:spPr>
          <a:xfrm>
            <a:off x="2238552" y="3371850"/>
            <a:ext cx="4638675" cy="3105150"/>
          </a:xfrm>
          <a:prstGeom prst="rect">
            <a:avLst/>
          </a:prstGeom>
          <a:effectLst>
            <a:softEdge rad="76200"/>
          </a:effectLst>
        </p:spPr>
      </p:pic>
      <p:sp>
        <p:nvSpPr>
          <p:cNvPr id="6" name="Date Placeholder 5"/>
          <p:cNvSpPr>
            <a:spLocks noGrp="1"/>
          </p:cNvSpPr>
          <p:nvPr>
            <p:ph type="dt" sz="half" idx="14"/>
          </p:nvPr>
        </p:nvSpPr>
        <p:spPr/>
        <p:txBody>
          <a:bodyPr/>
          <a:lstStyle/>
          <a:p>
            <a:r>
              <a:rPr lang="en-US" smtClean="0"/>
              <a:t>12/2009     R702:01</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5</a:t>
            </a:fld>
            <a:endParaRPr lang="en-US"/>
          </a:p>
        </p:txBody>
      </p:sp>
      <p:sp>
        <p:nvSpPr>
          <p:cNvPr id="8" name="Footer Placeholder 7"/>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Initial Set-up time:</a:t>
            </a:r>
          </a:p>
          <a:p>
            <a:pPr>
              <a:buNone/>
            </a:pPr>
            <a:r>
              <a:rPr lang="en-US" dirty="0" smtClean="0"/>
              <a:t>   Requires only enough time to gather the tools and supplies, gain necessary permits for selling on the streets and for training students on making the crafts.</a:t>
            </a:r>
          </a:p>
          <a:p>
            <a:r>
              <a:rPr lang="en-US" b="1" dirty="0" smtClean="0"/>
              <a:t>Time to produce a net profit:</a:t>
            </a:r>
          </a:p>
          <a:p>
            <a:pPr>
              <a:buNone/>
            </a:pPr>
            <a:r>
              <a:rPr lang="en-US" dirty="0" smtClean="0"/>
              <a:t>    Almost immediately (depending on what equipment you must purchase and the local market for sales)</a:t>
            </a:r>
          </a:p>
          <a:p>
            <a:r>
              <a:rPr lang="en-US" b="1" dirty="0" smtClean="0"/>
              <a:t>Estimated set-up or start-up cost?</a:t>
            </a:r>
            <a:r>
              <a:rPr lang="en-US" dirty="0" smtClean="0"/>
              <a:t> </a:t>
            </a:r>
          </a:p>
          <a:p>
            <a:pPr>
              <a:buNone/>
            </a:pPr>
            <a:r>
              <a:rPr lang="en-US" dirty="0" smtClean="0"/>
              <a:t>    Less than $1500 </a:t>
            </a:r>
            <a:r>
              <a:rPr lang="en-US" dirty="0" smtClean="0"/>
              <a:t>USD</a:t>
            </a:r>
            <a:r>
              <a:rPr lang="en-US" dirty="0" smtClean="0"/>
              <a:t> </a:t>
            </a:r>
          </a:p>
          <a:p>
            <a:pPr marL="514350" indent="-51435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Start-up Specs</a:t>
            </a:r>
            <a:endParaRPr lang="en-US" dirty="0"/>
          </a:p>
        </p:txBody>
      </p:sp>
      <p:sp>
        <p:nvSpPr>
          <p:cNvPr id="4" name="Date Placeholder 3"/>
          <p:cNvSpPr>
            <a:spLocks noGrp="1"/>
          </p:cNvSpPr>
          <p:nvPr>
            <p:ph type="dt" sz="half" idx="14"/>
          </p:nvPr>
        </p:nvSpPr>
        <p:spPr/>
        <p:txBody>
          <a:bodyPr/>
          <a:lstStyle/>
          <a:p>
            <a:r>
              <a:rPr lang="en-US" smtClean="0"/>
              <a:t>12/2009     R702:01</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6</a:t>
            </a:fld>
            <a:endParaRPr lang="en-US"/>
          </a:p>
        </p:txBody>
      </p:sp>
      <p:sp>
        <p:nvSpPr>
          <p:cNvPr id="6" name="Footer Placeholder 5"/>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cs-CZ" dirty="0" smtClean="0"/>
              <a:t>Wood Planer</a:t>
            </a:r>
          </a:p>
          <a:p>
            <a:endParaRPr lang="cs-CZ" dirty="0" smtClean="0"/>
          </a:p>
          <a:p>
            <a:endParaRPr lang="cs-CZ" dirty="0" smtClean="0"/>
          </a:p>
          <a:p>
            <a:endParaRPr lang="cs-CZ" dirty="0" smtClean="0"/>
          </a:p>
          <a:p>
            <a:endParaRPr lang="cs-CZ" dirty="0" smtClean="0"/>
          </a:p>
          <a:p>
            <a:endParaRPr lang="cs-CZ" dirty="0" smtClean="0"/>
          </a:p>
          <a:p>
            <a:pPr>
              <a:buNone/>
            </a:pPr>
            <a:r>
              <a:rPr lang="cs-CZ" dirty="0" smtClean="0"/>
              <a:t> </a:t>
            </a:r>
          </a:p>
          <a:p>
            <a:pPr algn="ctr">
              <a:buNone/>
            </a:pPr>
            <a:r>
              <a:rPr lang="cs-CZ" dirty="0" smtClean="0"/>
              <a:t>Planers come in a variety of sizes and can vary </a:t>
            </a:r>
          </a:p>
          <a:p>
            <a:pPr algn="ctr">
              <a:buNone/>
            </a:pPr>
            <a:r>
              <a:rPr lang="cs-CZ" dirty="0" smtClean="0"/>
              <a:t>greatly in cost </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p:txBody>
      </p:sp>
      <p:sp>
        <p:nvSpPr>
          <p:cNvPr id="3" name="Title 2"/>
          <p:cNvSpPr>
            <a:spLocks noGrp="1"/>
          </p:cNvSpPr>
          <p:nvPr>
            <p:ph type="title"/>
          </p:nvPr>
        </p:nvSpPr>
        <p:spPr/>
        <p:txBody>
          <a:bodyPr/>
          <a:lstStyle/>
          <a:p>
            <a:pPr algn="ctr"/>
            <a:r>
              <a:rPr lang="en-US" dirty="0" smtClean="0"/>
              <a:t>Supplies and Maintenance</a:t>
            </a:r>
            <a:endParaRPr lang="en-US" dirty="0"/>
          </a:p>
        </p:txBody>
      </p:sp>
      <p:pic>
        <p:nvPicPr>
          <p:cNvPr id="6" name="Picture 5" descr="images-2.jpg"/>
          <p:cNvPicPr>
            <a:picLocks noChangeAspect="1"/>
          </p:cNvPicPr>
          <p:nvPr/>
        </p:nvPicPr>
        <p:blipFill>
          <a:blip r:embed="rId2"/>
          <a:stretch>
            <a:fillRect/>
          </a:stretch>
        </p:blipFill>
        <p:spPr>
          <a:xfrm>
            <a:off x="3427412" y="2260405"/>
            <a:ext cx="2188810" cy="2016463"/>
          </a:xfrm>
          <a:prstGeom prst="rect">
            <a:avLst/>
          </a:prstGeom>
        </p:spPr>
      </p:pic>
      <p:pic>
        <p:nvPicPr>
          <p:cNvPr id="7" name="Picture 6" descr="images-1.jpg"/>
          <p:cNvPicPr>
            <a:picLocks noChangeAspect="1"/>
          </p:cNvPicPr>
          <p:nvPr/>
        </p:nvPicPr>
        <p:blipFill>
          <a:blip r:embed="rId3"/>
          <a:stretch>
            <a:fillRect/>
          </a:stretch>
        </p:blipFill>
        <p:spPr>
          <a:xfrm>
            <a:off x="817386" y="2260405"/>
            <a:ext cx="1877836" cy="2187770"/>
          </a:xfrm>
          <a:prstGeom prst="rect">
            <a:avLst/>
          </a:prstGeom>
        </p:spPr>
      </p:pic>
      <p:pic>
        <p:nvPicPr>
          <p:cNvPr id="8" name="Picture 7" descr="images.jpg"/>
          <p:cNvPicPr>
            <a:picLocks noChangeAspect="1"/>
          </p:cNvPicPr>
          <p:nvPr/>
        </p:nvPicPr>
        <p:blipFill>
          <a:blip r:embed="rId4"/>
          <a:stretch>
            <a:fillRect/>
          </a:stretch>
        </p:blipFill>
        <p:spPr>
          <a:xfrm>
            <a:off x="6275211" y="2260405"/>
            <a:ext cx="2187770" cy="2187770"/>
          </a:xfrm>
          <a:prstGeom prst="rect">
            <a:avLst/>
          </a:prstGeom>
        </p:spPr>
      </p:pic>
      <p:sp>
        <p:nvSpPr>
          <p:cNvPr id="9" name="Date Placeholder 8"/>
          <p:cNvSpPr>
            <a:spLocks noGrp="1"/>
          </p:cNvSpPr>
          <p:nvPr>
            <p:ph type="dt" sz="half" idx="14"/>
          </p:nvPr>
        </p:nvSpPr>
        <p:spPr/>
        <p:txBody>
          <a:bodyPr/>
          <a:lstStyle/>
          <a:p>
            <a:r>
              <a:rPr lang="en-US" smtClean="0"/>
              <a:t>12/2009     R702:01</a:t>
            </a:r>
            <a:endParaRPr lang="en-US"/>
          </a:p>
        </p:txBody>
      </p:sp>
      <p:sp>
        <p:nvSpPr>
          <p:cNvPr id="10" name="Slide Number Placeholder 9"/>
          <p:cNvSpPr>
            <a:spLocks noGrp="1"/>
          </p:cNvSpPr>
          <p:nvPr>
            <p:ph type="sldNum" sz="quarter" idx="15"/>
          </p:nvPr>
        </p:nvSpPr>
        <p:spPr/>
        <p:txBody>
          <a:bodyPr/>
          <a:lstStyle/>
          <a:p>
            <a:fld id="{18B6C869-858F-7B48-8327-72DA3DDB58F6}" type="slidenum">
              <a:rPr lang="en-US" smtClean="0"/>
              <a:pPr/>
              <a:t>7</a:t>
            </a:fld>
            <a:endParaRPr lang="en-US"/>
          </a:p>
        </p:txBody>
      </p:sp>
      <p:sp>
        <p:nvSpPr>
          <p:cNvPr id="11" name="Footer Placeholder 10"/>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cs-CZ" dirty="0" smtClean="0"/>
              <a:t>Scroll Saw</a:t>
            </a:r>
          </a:p>
          <a:p>
            <a:endParaRPr lang="cs-CZ" b="1" dirty="0" smtClean="0"/>
          </a:p>
          <a:p>
            <a:endParaRPr lang="cs-CZ" b="1" dirty="0" smtClean="0"/>
          </a:p>
          <a:p>
            <a:endParaRPr lang="cs-CZ" b="1" dirty="0" smtClean="0"/>
          </a:p>
          <a:p>
            <a:endParaRPr lang="en-US" b="1" dirty="0" smtClean="0"/>
          </a:p>
          <a:p>
            <a:r>
              <a:rPr lang="en-US" dirty="0" smtClean="0"/>
              <a:t>Combo Bench Grinder and Belt Sander</a:t>
            </a:r>
          </a:p>
          <a:p>
            <a:endParaRPr lang="en-US" dirty="0"/>
          </a:p>
        </p:txBody>
      </p:sp>
      <p:sp>
        <p:nvSpPr>
          <p:cNvPr id="3" name="Title 2"/>
          <p:cNvSpPr>
            <a:spLocks noGrp="1"/>
          </p:cNvSpPr>
          <p:nvPr>
            <p:ph type="title"/>
          </p:nvPr>
        </p:nvSpPr>
        <p:spPr/>
        <p:txBody>
          <a:bodyPr/>
          <a:lstStyle/>
          <a:p>
            <a:r>
              <a:rPr lang="en-US" dirty="0" smtClean="0"/>
              <a:t>Supplies continued…</a:t>
            </a:r>
            <a:endParaRPr lang="en-US" dirty="0"/>
          </a:p>
        </p:txBody>
      </p:sp>
      <p:pic>
        <p:nvPicPr>
          <p:cNvPr id="4" name="Picture 3" descr="41BN7UdMmEL._SL500_AA280_.jpg"/>
          <p:cNvPicPr>
            <a:picLocks noChangeAspect="1"/>
          </p:cNvPicPr>
          <p:nvPr/>
        </p:nvPicPr>
        <p:blipFill>
          <a:blip r:embed="rId2"/>
          <a:stretch>
            <a:fillRect/>
          </a:stretch>
        </p:blipFill>
        <p:spPr>
          <a:xfrm>
            <a:off x="2751667" y="1371600"/>
            <a:ext cx="2681111" cy="2681111"/>
          </a:xfrm>
          <a:prstGeom prst="rect">
            <a:avLst/>
          </a:prstGeom>
          <a:effectLst>
            <a:softEdge rad="152400"/>
          </a:effectLst>
        </p:spPr>
      </p:pic>
      <p:pic>
        <p:nvPicPr>
          <p:cNvPr id="6" name="Picture 5" descr="images-4.jpg"/>
          <p:cNvPicPr>
            <a:picLocks noChangeAspect="1"/>
          </p:cNvPicPr>
          <p:nvPr/>
        </p:nvPicPr>
        <p:blipFill>
          <a:blip r:embed="rId3"/>
          <a:stretch>
            <a:fillRect/>
          </a:stretch>
        </p:blipFill>
        <p:spPr>
          <a:xfrm>
            <a:off x="849312" y="4727222"/>
            <a:ext cx="2244606" cy="1538641"/>
          </a:xfrm>
          <a:prstGeom prst="rect">
            <a:avLst/>
          </a:prstGeom>
          <a:effectLst>
            <a:softEdge rad="63500"/>
          </a:effectLst>
        </p:spPr>
      </p:pic>
      <p:pic>
        <p:nvPicPr>
          <p:cNvPr id="7" name="Picture 6"/>
          <p:cNvPicPr>
            <a:picLocks noChangeAspect="1"/>
          </p:cNvPicPr>
          <p:nvPr/>
        </p:nvPicPr>
        <p:blipFill>
          <a:blip r:embed="rId4"/>
          <a:stretch>
            <a:fillRect/>
          </a:stretch>
        </p:blipFill>
        <p:spPr>
          <a:xfrm>
            <a:off x="3706988" y="4727221"/>
            <a:ext cx="1538641" cy="1538641"/>
          </a:xfrm>
          <a:prstGeom prst="rect">
            <a:avLst/>
          </a:prstGeom>
          <a:effectLst>
            <a:softEdge rad="63500"/>
          </a:effectLst>
        </p:spPr>
      </p:pic>
      <p:pic>
        <p:nvPicPr>
          <p:cNvPr id="8" name="Picture 7"/>
          <p:cNvPicPr>
            <a:picLocks noChangeAspect="1"/>
          </p:cNvPicPr>
          <p:nvPr/>
        </p:nvPicPr>
        <p:blipFill>
          <a:blip r:embed="rId5"/>
          <a:stretch>
            <a:fillRect/>
          </a:stretch>
        </p:blipFill>
        <p:spPr>
          <a:xfrm>
            <a:off x="5721384" y="4459110"/>
            <a:ext cx="2372012" cy="1992490"/>
          </a:xfrm>
          <a:prstGeom prst="rect">
            <a:avLst/>
          </a:prstGeom>
          <a:effectLst>
            <a:softEdge rad="63500"/>
          </a:effectLst>
        </p:spPr>
      </p:pic>
      <p:pic>
        <p:nvPicPr>
          <p:cNvPr id="9" name="Picture 8"/>
          <p:cNvPicPr>
            <a:picLocks noChangeAspect="1"/>
          </p:cNvPicPr>
          <p:nvPr/>
        </p:nvPicPr>
        <p:blipFill>
          <a:blip r:embed="rId6"/>
          <a:stretch>
            <a:fillRect/>
          </a:stretch>
        </p:blipFill>
        <p:spPr>
          <a:xfrm>
            <a:off x="849312" y="2119488"/>
            <a:ext cx="1574800" cy="1574800"/>
          </a:xfrm>
          <a:prstGeom prst="rect">
            <a:avLst/>
          </a:prstGeom>
          <a:effectLst>
            <a:softEdge rad="63500"/>
          </a:effectLst>
        </p:spPr>
      </p:pic>
      <p:pic>
        <p:nvPicPr>
          <p:cNvPr id="10" name="Picture 9"/>
          <p:cNvPicPr>
            <a:picLocks noChangeAspect="1"/>
          </p:cNvPicPr>
          <p:nvPr/>
        </p:nvPicPr>
        <p:blipFill>
          <a:blip r:embed="rId7"/>
          <a:stretch>
            <a:fillRect/>
          </a:stretch>
        </p:blipFill>
        <p:spPr>
          <a:xfrm>
            <a:off x="5721384" y="1371600"/>
            <a:ext cx="2724229" cy="2451806"/>
          </a:xfrm>
          <a:prstGeom prst="rect">
            <a:avLst/>
          </a:prstGeom>
          <a:effectLst>
            <a:softEdge rad="152400"/>
          </a:effectLst>
        </p:spPr>
      </p:pic>
      <p:sp>
        <p:nvSpPr>
          <p:cNvPr id="11" name="Date Placeholder 10"/>
          <p:cNvSpPr>
            <a:spLocks noGrp="1"/>
          </p:cNvSpPr>
          <p:nvPr>
            <p:ph type="dt" sz="half" idx="14"/>
          </p:nvPr>
        </p:nvSpPr>
        <p:spPr/>
        <p:txBody>
          <a:bodyPr/>
          <a:lstStyle/>
          <a:p>
            <a:r>
              <a:rPr lang="en-US" smtClean="0"/>
              <a:t>12/2009     R702:01</a:t>
            </a:r>
            <a:endParaRPr lang="en-US"/>
          </a:p>
        </p:txBody>
      </p:sp>
      <p:sp>
        <p:nvSpPr>
          <p:cNvPr id="12" name="Slide Number Placeholder 11"/>
          <p:cNvSpPr>
            <a:spLocks noGrp="1"/>
          </p:cNvSpPr>
          <p:nvPr>
            <p:ph type="sldNum" sz="quarter" idx="15"/>
          </p:nvPr>
        </p:nvSpPr>
        <p:spPr/>
        <p:txBody>
          <a:bodyPr/>
          <a:lstStyle/>
          <a:p>
            <a:fld id="{18B6C869-858F-7B48-8327-72DA3DDB58F6}" type="slidenum">
              <a:rPr lang="en-US" smtClean="0"/>
              <a:pPr/>
              <a:t>8</a:t>
            </a:fld>
            <a:endParaRPr lang="en-US"/>
          </a:p>
        </p:txBody>
      </p:sp>
      <p:sp>
        <p:nvSpPr>
          <p:cNvPr id="13" name="Footer Placeholder 12"/>
          <p:cNvSpPr>
            <a:spLocks noGrp="1"/>
          </p:cNvSpPr>
          <p:nvPr>
            <p:ph type="ftr" sz="quarter" idx="16"/>
          </p:nvPr>
        </p:nvSpPr>
        <p:spPr/>
        <p:txBody>
          <a:bodyPr/>
          <a:lstStyle/>
          <a:p>
            <a:r>
              <a:rPr lang="en-US" smtClean="0"/>
              <a:t>Crafts -- Wooden</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Colors (paint) for wood, wood varnish, brushes and special calligraphy paint markers for </a:t>
            </a:r>
            <a:r>
              <a:rPr lang="en-US" smtClean="0"/>
              <a:t>the ornaments</a:t>
            </a:r>
          </a:p>
          <a:p>
            <a:endParaRPr lang="en-US" dirty="0" smtClean="0"/>
          </a:p>
          <a:p>
            <a:endParaRPr lang="en-US" dirty="0"/>
          </a:p>
        </p:txBody>
      </p:sp>
      <p:sp>
        <p:nvSpPr>
          <p:cNvPr id="3" name="Title 2"/>
          <p:cNvSpPr>
            <a:spLocks noGrp="1"/>
          </p:cNvSpPr>
          <p:nvPr>
            <p:ph type="title"/>
          </p:nvPr>
        </p:nvSpPr>
        <p:spPr/>
        <p:txBody>
          <a:bodyPr/>
          <a:lstStyle/>
          <a:p>
            <a:r>
              <a:rPr lang="en-US" dirty="0" smtClean="0"/>
              <a:t>Supplies continued…</a:t>
            </a:r>
            <a:endParaRPr lang="en-US" dirty="0"/>
          </a:p>
        </p:txBody>
      </p:sp>
      <p:pic>
        <p:nvPicPr>
          <p:cNvPr id="5" name="Picture 4" descr="DSC_0047.JPG"/>
          <p:cNvPicPr>
            <a:picLocks noChangeAspect="1"/>
          </p:cNvPicPr>
          <p:nvPr/>
        </p:nvPicPr>
        <p:blipFill>
          <a:blip r:embed="rId2"/>
          <a:stretch>
            <a:fillRect/>
          </a:stretch>
        </p:blipFill>
        <p:spPr>
          <a:xfrm>
            <a:off x="3097213" y="2321278"/>
            <a:ext cx="2928231" cy="4326252"/>
          </a:xfrm>
          <a:prstGeom prst="rect">
            <a:avLst/>
          </a:prstGeom>
          <a:effectLst>
            <a:softEdge rad="152400"/>
          </a:effectLst>
        </p:spPr>
      </p:pic>
      <p:pic>
        <p:nvPicPr>
          <p:cNvPr id="6" name="Picture 5"/>
          <p:cNvPicPr>
            <a:picLocks noChangeAspect="1"/>
          </p:cNvPicPr>
          <p:nvPr/>
        </p:nvPicPr>
        <p:blipFill>
          <a:blip r:embed="rId3"/>
          <a:stretch>
            <a:fillRect/>
          </a:stretch>
        </p:blipFill>
        <p:spPr>
          <a:xfrm>
            <a:off x="1261534" y="4226278"/>
            <a:ext cx="1625600" cy="1651000"/>
          </a:xfrm>
          <a:prstGeom prst="rect">
            <a:avLst/>
          </a:prstGeom>
          <a:effectLst>
            <a:softEdge rad="50800"/>
          </a:effectLst>
        </p:spPr>
      </p:pic>
      <p:pic>
        <p:nvPicPr>
          <p:cNvPr id="7" name="Picture 6"/>
          <p:cNvPicPr>
            <a:picLocks noChangeAspect="1"/>
          </p:cNvPicPr>
          <p:nvPr/>
        </p:nvPicPr>
        <p:blipFill>
          <a:blip r:embed="rId4"/>
          <a:stretch>
            <a:fillRect/>
          </a:stretch>
        </p:blipFill>
        <p:spPr>
          <a:xfrm>
            <a:off x="6247694" y="4226278"/>
            <a:ext cx="1389063" cy="1587500"/>
          </a:xfrm>
          <a:prstGeom prst="rect">
            <a:avLst/>
          </a:prstGeom>
          <a:effectLst>
            <a:softEdge rad="63500"/>
          </a:effectLst>
        </p:spPr>
      </p:pic>
      <p:sp>
        <p:nvSpPr>
          <p:cNvPr id="8" name="Date Placeholder 7"/>
          <p:cNvSpPr>
            <a:spLocks noGrp="1"/>
          </p:cNvSpPr>
          <p:nvPr>
            <p:ph type="dt" sz="half" idx="14"/>
          </p:nvPr>
        </p:nvSpPr>
        <p:spPr/>
        <p:txBody>
          <a:bodyPr/>
          <a:lstStyle/>
          <a:p>
            <a:r>
              <a:rPr lang="en-US" smtClean="0"/>
              <a:t>12/2009     R702:01</a:t>
            </a:r>
            <a:endParaRPr lang="en-US"/>
          </a:p>
        </p:txBody>
      </p:sp>
      <p:sp>
        <p:nvSpPr>
          <p:cNvPr id="9" name="Slide Number Placeholder 8"/>
          <p:cNvSpPr>
            <a:spLocks noGrp="1"/>
          </p:cNvSpPr>
          <p:nvPr>
            <p:ph type="sldNum" sz="quarter" idx="15"/>
          </p:nvPr>
        </p:nvSpPr>
        <p:spPr/>
        <p:txBody>
          <a:bodyPr/>
          <a:lstStyle/>
          <a:p>
            <a:fld id="{18B6C869-858F-7B48-8327-72DA3DDB58F6}" type="slidenum">
              <a:rPr lang="en-US" smtClean="0"/>
              <a:pPr/>
              <a:t>9</a:t>
            </a:fld>
            <a:endParaRPr lang="en-US"/>
          </a:p>
        </p:txBody>
      </p:sp>
      <p:sp>
        <p:nvSpPr>
          <p:cNvPr id="10" name="Footer Placeholder 9"/>
          <p:cNvSpPr>
            <a:spLocks noGrp="1"/>
          </p:cNvSpPr>
          <p:nvPr>
            <p:ph type="ftr" sz="quarter" idx="16"/>
          </p:nvPr>
        </p:nvSpPr>
        <p:spPr/>
        <p:txBody>
          <a:bodyPr/>
          <a:lstStyle/>
          <a:p>
            <a:r>
              <a:rPr lang="en-US" smtClean="0"/>
              <a:t>Crafts -- Wooden</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426</TotalTime>
  <Words>502</Words>
  <Application>Microsoft Office PowerPoint</Application>
  <PresentationFormat>On-screen Show (4:3)</PresentationFormat>
  <Paragraphs>134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   Sluknov, Czech Republic     Wooden Crafts   Started in 2008   </vt:lpstr>
      <vt:lpstr>Project Overview</vt:lpstr>
      <vt:lpstr>Key Roles</vt:lpstr>
      <vt:lpstr>Time Requirements</vt:lpstr>
      <vt:lpstr>Time Requirements continued…</vt:lpstr>
      <vt:lpstr>Start-up Specs</vt:lpstr>
      <vt:lpstr>Supplies and Maintenance</vt:lpstr>
      <vt:lpstr>Supplies continued…</vt:lpstr>
      <vt:lpstr>Supplies continued…</vt:lpstr>
      <vt:lpstr>Supplies continued…</vt:lpstr>
      <vt:lpstr>Testimony</vt:lpstr>
      <vt:lpstr>Things to consider before starting… </vt:lpstr>
      <vt:lpstr>Problems with this project… </vt:lpstr>
      <vt:lpstr>What we’d do differently…</vt:lpstr>
      <vt:lpstr>Marketing Strategy</vt:lpstr>
      <vt:lpstr>For more information on this project…</vt:lpstr>
      <vt:lpstr>Contact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Project Title</dc:title>
  <dc:creator>Stephen Collins</dc:creator>
  <cp:lastModifiedBy>Dave</cp:lastModifiedBy>
  <cp:revision>21</cp:revision>
  <dcterms:created xsi:type="dcterms:W3CDTF">2009-12-08T00:36:31Z</dcterms:created>
  <dcterms:modified xsi:type="dcterms:W3CDTF">2009-12-09T01:55:10Z</dcterms:modified>
</cp:coreProperties>
</file>