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19"/>
  </p:notesMasterIdLst>
  <p:handoutMasterIdLst>
    <p:handoutMasterId r:id="rId20"/>
  </p:handoutMasterIdLst>
  <p:sldIdLst>
    <p:sldId id="256" r:id="rId2"/>
    <p:sldId id="304" r:id="rId3"/>
    <p:sldId id="257" r:id="rId4"/>
    <p:sldId id="306" r:id="rId5"/>
    <p:sldId id="307" r:id="rId6"/>
    <p:sldId id="308" r:id="rId7"/>
    <p:sldId id="299" r:id="rId8"/>
    <p:sldId id="309" r:id="rId9"/>
    <p:sldId id="310" r:id="rId10"/>
    <p:sldId id="311" r:id="rId11"/>
    <p:sldId id="302" r:id="rId12"/>
    <p:sldId id="303" r:id="rId13"/>
    <p:sldId id="267" r:id="rId14"/>
    <p:sldId id="293" r:id="rId15"/>
    <p:sldId id="313" r:id="rId16"/>
    <p:sldId id="314" r:id="rId17"/>
    <p:sldId id="315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hlink"/>
      </a:buClr>
      <a:buSzPct val="120000"/>
      <a:buChar char="•"/>
      <a:defRPr sz="3200" b="1" u="sng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hlink"/>
      </a:buClr>
      <a:buSzPct val="120000"/>
      <a:buChar char="•"/>
      <a:defRPr sz="3200" b="1" u="sng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hlink"/>
      </a:buClr>
      <a:buSzPct val="120000"/>
      <a:buChar char="•"/>
      <a:defRPr sz="3200" b="1" u="sng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hlink"/>
      </a:buClr>
      <a:buSzPct val="120000"/>
      <a:buChar char="•"/>
      <a:defRPr sz="3200" b="1" u="sng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hlink"/>
      </a:buClr>
      <a:buSzPct val="120000"/>
      <a:buChar char="•"/>
      <a:defRPr sz="3200" b="1" u="sng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200" b="1" u="sng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200" b="1" u="sng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200" b="1" u="sng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200" b="1" u="sng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00" autoAdjust="0"/>
  </p:normalViewPr>
  <p:slideViewPr>
    <p:cSldViewPr>
      <p:cViewPr varScale="1">
        <p:scale>
          <a:sx n="52" d="100"/>
          <a:sy n="52" d="100"/>
        </p:scale>
        <p:origin x="-1210" y="-6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2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C037772-185D-45AA-9FAF-F274313F8082}" type="datetimeFigureOut">
              <a:rPr lang="en-US"/>
              <a:pPr>
                <a:defRPr/>
              </a:pPr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8076F5-EB18-41A1-A22E-B92220B21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866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84CF327-508A-46A1-9D0D-82F28F26C8C0}" type="datetimeFigureOut">
              <a:rPr lang="en-US"/>
              <a:pPr>
                <a:defRPr/>
              </a:pPr>
              <a:t>1/7/2016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85A10C3-300A-47C2-A170-94C0C5565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199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horiz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3"/>
          <a:stretch>
            <a:fillRect/>
          </a:stretch>
        </p:blipFill>
        <p:spPr bwMode="auto">
          <a:xfrm>
            <a:off x="0" y="0"/>
            <a:ext cx="9144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/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2008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PSNC #11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84F00-B0FC-40E7-82E7-1BA969033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034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PSNC #11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EA1E9-C32E-4575-A77E-98CA72CBA6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083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PSNC #11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D63F9-23E0-401A-B252-1FABC5340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996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PSNC #11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3541D-46FF-4D84-BB83-71A4DC65CE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329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/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PSNC #11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8E75B-D277-486B-B6E2-BDD84491A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743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2008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PSNC #11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0D10-740F-4EED-BF22-4E7C06DCA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377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2008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PSNC #11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3B80D-F1EA-414E-8B10-4646B364A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66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2008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PSNC #11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979A4-2249-4C9F-A1FD-8F99E52482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325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2008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PSNC #11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E14F3-0EF2-4CC0-9CEC-1B17B3AEEC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962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2008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PSNC #11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79501-7E69-4454-935E-C4CA73723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9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horiz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2008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PSNC #11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D9AF8-7FB8-4A74-A80A-EA88E65FC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40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383838"/>
            </a:gs>
            <a:gs pos="31000">
              <a:srgbClr val="000000"/>
            </a:gs>
            <a:gs pos="100000">
              <a:srgbClr val="0000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horizon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Sept 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PSNC #11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2F03D67-FFC1-4A7D-B5C6-8856F7021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7" r:id="rId1"/>
    <p:sldLayoutId id="2147483819" r:id="rId2"/>
    <p:sldLayoutId id="2147483828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9" r:id="rId9"/>
    <p:sldLayoutId id="2147483825" r:id="rId10"/>
    <p:sldLayoutId id="2147483826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all" spc="5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iteenchallenge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2008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PSNC #11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B988D45-7A2B-4C10-9ADB-F331B7A3024D}" type="slidenum">
              <a:rPr lang="en-US" altLang="en-US" sz="1100" smtClean="0"/>
              <a:pPr eaLnBrk="1" hangingPunct="1"/>
              <a:t>1</a:t>
            </a:fld>
            <a:endParaRPr lang="en-US" altLang="en-US" sz="11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057400"/>
            <a:ext cx="6400800" cy="1524000"/>
          </a:xfrm>
        </p:spPr>
        <p:txBody>
          <a:bodyPr/>
          <a:lstStyle/>
          <a:p>
            <a:pPr eaLnBrk="1" fontAlgn="auto" hangingPunct="1">
              <a:buFont typeface="Arial" pitchFamily="34" charset="0"/>
              <a:buNone/>
              <a:defRPr/>
            </a:pPr>
            <a:r>
              <a:rPr lang="en-US" sz="2800" b="1" dirty="0" smtClean="0"/>
              <a:t>By </a:t>
            </a:r>
            <a:r>
              <a:rPr lang="en-US" sz="2800" b="1" dirty="0" smtClean="0"/>
              <a:t>Dave </a:t>
            </a:r>
            <a:r>
              <a:rPr lang="en-US" sz="2800" b="1" dirty="0" smtClean="0"/>
              <a:t>Batty</a:t>
            </a:r>
          </a:p>
          <a:p>
            <a:pPr eaLnBrk="1" fontAlgn="auto" hangingPunct="1">
              <a:buFont typeface="Arial" pitchFamily="34" charset="0"/>
              <a:buNone/>
              <a:defRPr/>
            </a:pPr>
            <a:endParaRPr lang="en-US" b="1" dirty="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8686800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dirty="0" smtClean="0"/>
              <a:t>PSNC Units for </a:t>
            </a:r>
            <a:r>
              <a:rPr lang="en-US" sz="4400" b="1" dirty="0" smtClean="0"/>
              <a:t>Growth</a:t>
            </a:r>
            <a:endParaRPr lang="en-US" sz="4400" i="1" dirty="0" smtClean="0"/>
          </a:p>
        </p:txBody>
      </p:sp>
      <p:pic>
        <p:nvPicPr>
          <p:cNvPr id="1741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411413"/>
            <a:ext cx="3657600" cy="203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419600"/>
            <a:ext cx="2587625" cy="156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5344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/>
              <a:t>B. </a:t>
            </a:r>
            <a:r>
              <a:rPr lang="en-US" sz="3200" b="1" dirty="0" smtClean="0"/>
              <a:t>How do the units fit into the PSNC</a:t>
            </a:r>
            <a:r>
              <a:rPr lang="en-US" sz="3200" b="1" dirty="0" smtClean="0"/>
              <a:t>?</a:t>
            </a:r>
            <a:endParaRPr lang="en-US" sz="3200" i="1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PSNC #11</a:t>
            </a:r>
          </a:p>
        </p:txBody>
      </p:sp>
      <p:sp>
        <p:nvSpPr>
          <p:cNvPr id="26629" name="Slide Number Placeholder 3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214A481-E745-49AF-A310-34445737381F}" type="slidenum">
              <a:rPr lang="en-US" altLang="en-US" sz="1100" smtClean="0"/>
              <a:pPr eaLnBrk="1" hangingPunct="1"/>
              <a:t>10</a:t>
            </a:fld>
            <a:endParaRPr lang="en-US" altLang="en-US" sz="11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28600" y="1447800"/>
            <a:ext cx="8686800" cy="5029200"/>
          </a:xfrm>
        </p:spPr>
        <p:txBody>
          <a:bodyPr/>
          <a:lstStyle/>
          <a:p>
            <a:pPr marL="514350" indent="-514350" eaLnBrk="1" fontAlgn="auto" hangingPunct="1">
              <a:lnSpc>
                <a:spcPct val="90000"/>
              </a:lnSpc>
              <a:spcAft>
                <a:spcPct val="20000"/>
              </a:spcAft>
              <a:buFont typeface="+mj-lt"/>
              <a:buAutoNum type="arabicPeriod" startAt="6"/>
              <a:defRPr/>
            </a:pPr>
            <a:r>
              <a:rPr lang="en-US" sz="2800" dirty="0"/>
              <a:t>Write a student learning contract for each unit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 marL="514350" indent="-514350" eaLnBrk="1" fontAlgn="auto" hangingPunct="1">
              <a:lnSpc>
                <a:spcPct val="90000"/>
              </a:lnSpc>
              <a:spcAft>
                <a:spcPct val="20000"/>
              </a:spcAft>
              <a:buFont typeface="+mj-lt"/>
              <a:buAutoNum type="arabicPeriod" startAt="6"/>
              <a:defRPr/>
            </a:pPr>
            <a:r>
              <a:rPr lang="en-US" sz="2800" dirty="0" smtClean="0"/>
              <a:t>At </a:t>
            </a:r>
            <a:r>
              <a:rPr lang="en-US" sz="2800" dirty="0"/>
              <a:t>the end of the </a:t>
            </a:r>
            <a:r>
              <a:rPr lang="en-US" sz="2800" dirty="0" smtClean="0"/>
              <a:t>contract, they </a:t>
            </a:r>
            <a:r>
              <a:rPr lang="en-US" sz="2800" dirty="0"/>
              <a:t>are awarded a certificate of achievement</a:t>
            </a:r>
            <a:r>
              <a:rPr lang="en-US" sz="2800" i="1" dirty="0" smtClean="0"/>
              <a:t>.                                                </a:t>
            </a:r>
            <a:endParaRPr lang="en-US" sz="2800" i="1" dirty="0"/>
          </a:p>
          <a:p>
            <a:pPr marL="514350" indent="-514350" eaLnBrk="1" fontAlgn="auto" hangingPunct="1">
              <a:lnSpc>
                <a:spcPct val="90000"/>
              </a:lnSpc>
              <a:spcAft>
                <a:spcPct val="20000"/>
              </a:spcAft>
              <a:buFont typeface="+mj-lt"/>
              <a:buAutoNum type="arabicPeriod" startAt="6"/>
              <a:defRPr/>
            </a:pP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/>
              <a:t>C. </a:t>
            </a:r>
            <a:r>
              <a:rPr lang="en-US" sz="3200" b="1" dirty="0" smtClean="0"/>
              <a:t>Overview of Units </a:t>
            </a:r>
            <a:r>
              <a:rPr lang="en-US" sz="3200" b="1" dirty="0" smtClean="0"/>
              <a:t>1-5</a:t>
            </a:r>
            <a:endParaRPr lang="en-US" sz="2000" i="1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PSNC #11</a:t>
            </a:r>
          </a:p>
        </p:txBody>
      </p:sp>
      <p:sp>
        <p:nvSpPr>
          <p:cNvPr id="27653" name="Slide Number Placeholder 3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2E653AF-2CF9-43E5-96BA-09601662624D}" type="slidenum">
              <a:rPr lang="en-US" altLang="en-US" sz="1100" smtClean="0"/>
              <a:pPr eaLnBrk="1" hangingPunct="1"/>
              <a:t>11</a:t>
            </a:fld>
            <a:endParaRPr lang="en-US" altLang="en-US" sz="11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04800" y="1600200"/>
            <a:ext cx="8534400" cy="4114800"/>
          </a:xfrm>
        </p:spPr>
        <p:txBody>
          <a:bodyPr/>
          <a:lstStyle/>
          <a:p>
            <a:pPr marL="514350" indent="-514350" eaLnBrk="1" fontAlgn="auto" hangingPunct="1">
              <a:lnSpc>
                <a:spcPct val="90000"/>
              </a:lnSpc>
              <a:spcAft>
                <a:spcPct val="20000"/>
              </a:spcAft>
              <a:buFont typeface="+mj-lt"/>
              <a:buAutoNum type="arabicPeriod"/>
              <a:defRPr/>
            </a:pPr>
            <a:r>
              <a:rPr lang="en-US" sz="2800" dirty="0"/>
              <a:t>Salvation  </a:t>
            </a:r>
            <a:endParaRPr lang="en-US" sz="2800" dirty="0" smtClean="0"/>
          </a:p>
          <a:p>
            <a:pPr marL="514350" indent="-514350" eaLnBrk="1" fontAlgn="auto" hangingPunct="1">
              <a:lnSpc>
                <a:spcPct val="90000"/>
              </a:lnSpc>
              <a:spcAft>
                <a:spcPct val="20000"/>
              </a:spcAft>
              <a:buFont typeface="+mj-lt"/>
              <a:buAutoNum type="arabicPeriod"/>
              <a:defRPr/>
            </a:pPr>
            <a:r>
              <a:rPr lang="en-US" sz="2800" dirty="0" smtClean="0"/>
              <a:t>Self </a:t>
            </a:r>
            <a:r>
              <a:rPr lang="en-US" sz="2800" dirty="0"/>
              <a:t>Image  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pPr marL="514350" indent="-514350" eaLnBrk="1" fontAlgn="auto" hangingPunct="1">
              <a:lnSpc>
                <a:spcPct val="90000"/>
              </a:lnSpc>
              <a:spcAft>
                <a:spcPct val="20000"/>
              </a:spcAft>
              <a:buFont typeface="+mj-lt"/>
              <a:buAutoNum type="arabicPeriod"/>
              <a:defRPr/>
            </a:pPr>
            <a:r>
              <a:rPr lang="en-US" sz="2800" dirty="0" smtClean="0"/>
              <a:t>Spiritual Growth</a:t>
            </a:r>
            <a:endParaRPr lang="en-US" sz="2800" i="1" dirty="0" smtClean="0"/>
          </a:p>
          <a:p>
            <a:pPr marL="514350" indent="-514350" eaLnBrk="1" fontAlgn="auto" hangingPunct="1">
              <a:lnSpc>
                <a:spcPct val="90000"/>
              </a:lnSpc>
              <a:spcAft>
                <a:spcPct val="20000"/>
              </a:spcAft>
              <a:buFont typeface="+mj-lt"/>
              <a:buAutoNum type="arabicPeriod"/>
              <a:defRPr/>
            </a:pPr>
            <a:r>
              <a:rPr lang="en-US" sz="2800" dirty="0" smtClean="0"/>
              <a:t>Family </a:t>
            </a:r>
            <a:r>
              <a:rPr lang="en-US" sz="2800" dirty="0"/>
              <a:t>Relationships  </a:t>
            </a:r>
            <a:r>
              <a:rPr lang="en-US" sz="2800" dirty="0" smtClean="0"/>
              <a:t>  </a:t>
            </a:r>
            <a:endParaRPr lang="en-US" sz="2800" dirty="0"/>
          </a:p>
          <a:p>
            <a:pPr marL="514350" indent="-514350" eaLnBrk="1" fontAlgn="auto" hangingPunct="1">
              <a:lnSpc>
                <a:spcPct val="90000"/>
              </a:lnSpc>
              <a:spcAft>
                <a:spcPct val="20000"/>
              </a:spcAft>
              <a:buFont typeface="+mj-lt"/>
              <a:buAutoNum type="arabicPeriod"/>
              <a:defRPr/>
            </a:pPr>
            <a:r>
              <a:rPr lang="en-US" sz="2800" dirty="0" smtClean="0"/>
              <a:t>Work </a:t>
            </a:r>
            <a:r>
              <a:rPr lang="en-US" sz="2800" dirty="0" smtClean="0"/>
              <a:t>and </a:t>
            </a:r>
            <a:r>
              <a:rPr lang="en-US" sz="2800" dirty="0" smtClean="0"/>
              <a:t>Responsibility</a:t>
            </a:r>
            <a:endParaRPr lang="en-US" sz="2800" i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ct val="20000"/>
              </a:spcAft>
              <a:buFont typeface="Arial" pitchFamily="34" charset="0"/>
              <a:buNone/>
              <a:defRPr/>
            </a:pP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/>
              <a:t>D. </a:t>
            </a:r>
            <a:r>
              <a:rPr lang="en-US" sz="3200" b="1" dirty="0" smtClean="0"/>
              <a:t>Optional Special </a:t>
            </a:r>
            <a:r>
              <a:rPr lang="en-US" sz="3200" b="1" dirty="0" smtClean="0"/>
              <a:t>Units</a:t>
            </a:r>
            <a:endParaRPr lang="en-US" sz="2000" i="1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PSNC #11</a:t>
            </a:r>
          </a:p>
        </p:txBody>
      </p:sp>
      <p:sp>
        <p:nvSpPr>
          <p:cNvPr id="28677" name="Slide Number Placeholder 3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E9D8908-FD0F-4FE9-8C4E-70160CC3ADA6}" type="slidenum">
              <a:rPr lang="en-US" altLang="en-US" sz="1100" smtClean="0"/>
              <a:pPr eaLnBrk="1" hangingPunct="1"/>
              <a:t>12</a:t>
            </a:fld>
            <a:endParaRPr lang="en-US" altLang="en-US" sz="11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09600" y="1600200"/>
            <a:ext cx="7924800" cy="4648200"/>
          </a:xfrm>
        </p:spPr>
        <p:txBody>
          <a:bodyPr>
            <a:normAutofit/>
          </a:bodyPr>
          <a:lstStyle/>
          <a:p>
            <a:pPr marL="514350" indent="-514350" eaLnBrk="1" fontAlgn="auto" hangingPunct="1">
              <a:lnSpc>
                <a:spcPct val="90000"/>
              </a:lnSpc>
              <a:spcAft>
                <a:spcPct val="20000"/>
              </a:spcAft>
              <a:buFont typeface="+mj-lt"/>
              <a:buAutoNum type="arabicPeriod"/>
              <a:defRPr/>
            </a:pPr>
            <a:r>
              <a:rPr lang="en-US" sz="2800" dirty="0" smtClean="0"/>
              <a:t>Committed to Freedom—sexual </a:t>
            </a:r>
            <a:r>
              <a:rPr lang="en-US" sz="2800" dirty="0" smtClean="0"/>
              <a:t>abuse</a:t>
            </a:r>
            <a:endParaRPr lang="en-US" sz="2800" i="1" dirty="0" smtClean="0"/>
          </a:p>
          <a:p>
            <a:pPr marL="514350" indent="-514350" eaLnBrk="1" fontAlgn="auto" hangingPunct="1">
              <a:lnSpc>
                <a:spcPct val="90000"/>
              </a:lnSpc>
              <a:spcAft>
                <a:spcPct val="20000"/>
              </a:spcAft>
              <a:buFont typeface="+mj-lt"/>
              <a:buAutoNum type="arabicPeriod"/>
              <a:defRPr/>
            </a:pPr>
            <a:r>
              <a:rPr lang="en-US" sz="2800" dirty="0" smtClean="0"/>
              <a:t>Personal </a:t>
            </a:r>
            <a:r>
              <a:rPr lang="en-US" sz="2800" dirty="0" smtClean="0"/>
              <a:t>Growth</a:t>
            </a:r>
            <a:endParaRPr lang="en-US" sz="2800" i="1" dirty="0" smtClean="0"/>
          </a:p>
          <a:p>
            <a:pPr marL="514350" indent="-514350" eaLnBrk="1" fontAlgn="auto" hangingPunct="1">
              <a:lnSpc>
                <a:spcPct val="90000"/>
              </a:lnSpc>
              <a:spcAft>
                <a:spcPct val="20000"/>
              </a:spcAft>
              <a:buFont typeface="+mj-lt"/>
              <a:buAutoNum type="arabicPeriod"/>
              <a:defRPr/>
            </a:pPr>
            <a:r>
              <a:rPr lang="en-US" sz="2800" dirty="0" smtClean="0"/>
              <a:t>Relapse and return to </a:t>
            </a:r>
            <a:r>
              <a:rPr lang="en-US" sz="2800" dirty="0" smtClean="0"/>
              <a:t>TC</a:t>
            </a:r>
            <a:endParaRPr lang="en-US" sz="2800" dirty="0" smtClean="0"/>
          </a:p>
          <a:p>
            <a:pPr marL="514350" indent="-514350" eaLnBrk="1" fontAlgn="auto" hangingPunct="1">
              <a:lnSpc>
                <a:spcPct val="90000"/>
              </a:lnSpc>
              <a:spcAft>
                <a:spcPct val="20000"/>
              </a:spcAft>
              <a:buFont typeface="Arial" pitchFamily="34" charset="0"/>
              <a:buNone/>
              <a:defRPr/>
            </a:pPr>
            <a:r>
              <a:rPr lang="en-US" sz="4000" b="1" dirty="0" smtClean="0"/>
              <a:t>       </a:t>
            </a:r>
            <a:endParaRPr lang="en-US" sz="4000" b="1" dirty="0" smtClean="0"/>
          </a:p>
          <a:p>
            <a:pPr marL="514350" indent="-514350" eaLnBrk="1" fontAlgn="auto" hangingPunct="1">
              <a:lnSpc>
                <a:spcPct val="90000"/>
              </a:lnSpc>
              <a:spcAft>
                <a:spcPct val="20000"/>
              </a:spcAft>
              <a:buFont typeface="Arial" pitchFamily="34" charset="0"/>
              <a:buNone/>
              <a:defRPr/>
            </a:pPr>
            <a:r>
              <a:rPr lang="en-US" sz="4000" b="1" dirty="0" smtClean="0"/>
              <a:t> </a:t>
            </a:r>
            <a:r>
              <a:rPr lang="en-US" sz="4000" b="1" dirty="0" smtClean="0"/>
              <a:t>Plan for Units for Months 5-12          </a:t>
            </a:r>
            <a:r>
              <a:rPr lang="en-US" sz="1400" dirty="0" smtClean="0"/>
              <a:t>A </a:t>
            </a:r>
            <a:r>
              <a:rPr lang="en-US" sz="1400" dirty="0"/>
              <a:t>sample list is available with topics for the units for 12 months or more</a:t>
            </a:r>
          </a:p>
          <a:p>
            <a:pPr marL="514350" indent="-514350" eaLnBrk="1" fontAlgn="auto" hangingPunct="1">
              <a:lnSpc>
                <a:spcPct val="90000"/>
              </a:lnSpc>
              <a:spcAft>
                <a:spcPct val="20000"/>
              </a:spcAft>
              <a:buFont typeface="Arial" pitchFamily="34" charset="0"/>
              <a:buNone/>
              <a:defRPr/>
            </a:pPr>
            <a:r>
              <a:rPr lang="pt-BR" sz="1500" i="1" dirty="0" smtClean="0"/>
              <a:t>Uma </a:t>
            </a:r>
            <a:r>
              <a:rPr lang="pt-BR" sz="1500" i="1" dirty="0"/>
              <a:t>lista de amostra está disponível com os tópicos para as unidades de 12 meses ou mais. </a:t>
            </a:r>
            <a:endParaRPr lang="en-US" sz="15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/>
              <a:t>E. </a:t>
            </a:r>
            <a:r>
              <a:rPr lang="en-US" sz="3200" b="1" dirty="0" smtClean="0"/>
              <a:t>Unit 1 </a:t>
            </a:r>
            <a:r>
              <a:rPr lang="en-US" sz="3200" b="1" dirty="0" smtClean="0"/>
              <a:t>Salvation</a:t>
            </a:r>
            <a:endParaRPr lang="en-US" sz="3200" i="1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2008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PSNC #11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5418712-38A7-4FF5-A55E-5C4C082B53CD}" type="slidenum">
              <a:rPr lang="en-US" altLang="en-US" sz="1100" smtClean="0"/>
              <a:pPr eaLnBrk="1" hangingPunct="1"/>
              <a:t>13</a:t>
            </a:fld>
            <a:endParaRPr lang="en-US" altLang="en-US" sz="11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28600" y="1600200"/>
            <a:ext cx="8686800" cy="4114800"/>
          </a:xfrm>
        </p:spPr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240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  1.Unit One is different from all the others. </a:t>
            </a:r>
            <a:r>
              <a:rPr lang="pt-BR" sz="2800" i="1" dirty="0" smtClean="0"/>
              <a:t> </a:t>
            </a:r>
            <a:endParaRPr lang="en-US" sz="2800" i="1" dirty="0" smtClean="0"/>
          </a:p>
          <a:p>
            <a:pPr marL="514350" indent="-514350" eaLnBrk="1" fontAlgn="auto" hangingPunct="1">
              <a:spcAft>
                <a:spcPts val="240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  --You can work with a list of required lessons, verses, character qualities, </a:t>
            </a:r>
            <a:r>
              <a:rPr lang="en-US" sz="2800" dirty="0" smtClean="0"/>
              <a:t>etc.</a:t>
            </a:r>
            <a:r>
              <a:rPr lang="pt-BR" sz="2800" i="1" dirty="0" smtClean="0"/>
              <a:t> </a:t>
            </a:r>
            <a:endParaRPr lang="en-US" sz="2800" i="1" dirty="0" smtClean="0"/>
          </a:p>
          <a:p>
            <a:pPr marL="514350" indent="-514350" eaLnBrk="1" fontAlgn="auto" hangingPunct="1">
              <a:spcAft>
                <a:spcPts val="240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  --This will be basically the same list for all new students</a:t>
            </a:r>
            <a:r>
              <a:rPr lang="en-US" dirty="0" smtClean="0"/>
              <a:t>.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1-9SequencingofPSNClessons_Page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51" t="15451" r="12170" b="11752"/>
          <a:stretch>
            <a:fillRect/>
          </a:stretch>
        </p:blipFill>
        <p:spPr bwMode="auto">
          <a:xfrm>
            <a:off x="431800" y="333375"/>
            <a:ext cx="8208963" cy="606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2008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PSNC #11</a:t>
            </a:r>
          </a:p>
        </p:txBody>
      </p:sp>
      <p:sp>
        <p:nvSpPr>
          <p:cNvPr id="3072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DE858CF-15E9-4622-8DDE-0F4A7365FD6C}" type="slidenum">
              <a:rPr lang="en-US" altLang="en-US" sz="1100" smtClean="0"/>
              <a:pPr eaLnBrk="1" hangingPunct="1"/>
              <a:t>14</a:t>
            </a:fld>
            <a:endParaRPr lang="en-US" altLang="en-US" sz="1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/>
              <a:t>E. </a:t>
            </a:r>
            <a:r>
              <a:rPr lang="en-US" sz="3200" b="1" dirty="0" smtClean="0"/>
              <a:t>Unit 1 </a:t>
            </a:r>
            <a:r>
              <a:rPr lang="en-US" sz="3200" b="1" dirty="0" smtClean="0"/>
              <a:t>Salvation</a:t>
            </a:r>
            <a:endParaRPr lang="en-US" sz="3200" i="1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2008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PSNC #11</a:t>
            </a:r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F0C3791-0677-407D-AC1E-BAAA143FC55D}" type="slidenum">
              <a:rPr lang="en-US" altLang="en-US" sz="1100" smtClean="0"/>
              <a:pPr eaLnBrk="1" hangingPunct="1"/>
              <a:t>15</a:t>
            </a:fld>
            <a:endParaRPr lang="en-US" altLang="en-US" sz="11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28600" y="1600200"/>
            <a:ext cx="8915400" cy="4572000"/>
          </a:xfrm>
        </p:spPr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2400"/>
              </a:spcAft>
              <a:buFont typeface="Arial" pitchFamily="34" charset="0"/>
              <a:buNone/>
              <a:defRPr/>
            </a:pPr>
            <a:r>
              <a:rPr lang="en-US" sz="2800" dirty="0"/>
              <a:t>  </a:t>
            </a:r>
            <a:r>
              <a:rPr lang="en-US" sz="2800" dirty="0" smtClean="0"/>
              <a:t> 2. </a:t>
            </a:r>
            <a:r>
              <a:rPr lang="en-US" sz="2800" dirty="0" smtClean="0"/>
              <a:t>For </a:t>
            </a:r>
            <a:r>
              <a:rPr lang="en-US" sz="2800" dirty="0"/>
              <a:t>your own benefit, you can create a list of the materials that must be covered in Unit One</a:t>
            </a:r>
            <a:r>
              <a:rPr lang="en-US" sz="2800" dirty="0" smtClean="0"/>
              <a:t>. </a:t>
            </a:r>
            <a:r>
              <a:rPr lang="pt-BR" sz="2800" dirty="0" smtClean="0"/>
              <a:t> </a:t>
            </a:r>
            <a:endParaRPr lang="pt-BR" sz="2800" dirty="0" smtClean="0"/>
          </a:p>
          <a:p>
            <a:pPr marL="514350" indent="-514350" eaLnBrk="1" fontAlgn="auto" hangingPunct="1">
              <a:spcAft>
                <a:spcPts val="2400"/>
              </a:spcAft>
              <a:buFont typeface="Arial" pitchFamily="34" charset="0"/>
              <a:buNone/>
              <a:defRPr/>
            </a:pPr>
            <a:r>
              <a:rPr lang="en-US" sz="2800" dirty="0"/>
              <a:t> </a:t>
            </a:r>
            <a:r>
              <a:rPr lang="en-US" sz="2800" dirty="0" smtClean="0"/>
              <a:t>  3. </a:t>
            </a:r>
            <a:r>
              <a:rPr lang="en-US" sz="2800" dirty="0" smtClean="0"/>
              <a:t>Start </a:t>
            </a:r>
            <a:r>
              <a:rPr lang="en-US" sz="2800" dirty="0"/>
              <a:t>with Project 301 to get to know the student. </a:t>
            </a:r>
            <a:endParaRPr lang="en-US" sz="2800" dirty="0" smtClean="0"/>
          </a:p>
          <a:p>
            <a:pPr marL="514350" indent="-514350" eaLnBrk="1" fontAlgn="auto" hangingPunct="1">
              <a:spcAft>
                <a:spcPts val="240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   </a:t>
            </a:r>
            <a:r>
              <a:rPr lang="pt-BR" sz="2800" dirty="0" smtClean="0"/>
              <a:t>4</a:t>
            </a:r>
            <a:r>
              <a:rPr lang="pt-BR" sz="2800" dirty="0" smtClean="0"/>
              <a:t>. </a:t>
            </a:r>
            <a:r>
              <a:rPr lang="en-US" sz="2800" dirty="0" smtClean="0"/>
              <a:t>Is </a:t>
            </a:r>
            <a:r>
              <a:rPr lang="en-US" sz="2800" dirty="0"/>
              <a:t>a reading test needed</a:t>
            </a:r>
            <a:r>
              <a:rPr lang="en-US" sz="2800" dirty="0" smtClean="0"/>
              <a:t>? </a:t>
            </a:r>
            <a:endParaRPr lang="en-US" sz="2800" dirty="0" smtClean="0"/>
          </a:p>
          <a:p>
            <a:pPr marL="514350" indent="-514350" eaLnBrk="1" fontAlgn="auto" hangingPunct="1">
              <a:spcAft>
                <a:spcPts val="2400"/>
              </a:spcAft>
              <a:buFont typeface="Arial" pitchFamily="34" charset="0"/>
              <a:buNone/>
              <a:defRPr/>
            </a:pPr>
            <a:r>
              <a:rPr lang="en-US" sz="2800" dirty="0"/>
              <a:t> </a:t>
            </a:r>
            <a:r>
              <a:rPr lang="en-US" sz="2800" dirty="0" smtClean="0"/>
              <a:t>  5</a:t>
            </a:r>
            <a:r>
              <a:rPr lang="en-US" sz="2800" dirty="0" smtClean="0"/>
              <a:t>. Lessons </a:t>
            </a:r>
            <a:r>
              <a:rPr lang="en-US" sz="2800" dirty="0"/>
              <a:t>will be from the 100 </a:t>
            </a:r>
            <a:r>
              <a:rPr lang="en-US" sz="2800" dirty="0" smtClean="0"/>
              <a:t>series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/>
              <a:t>E. </a:t>
            </a:r>
            <a:r>
              <a:rPr lang="en-US" sz="3200" b="1" dirty="0" smtClean="0"/>
              <a:t>Unit 1 </a:t>
            </a:r>
            <a:r>
              <a:rPr lang="en-US" sz="3200" b="1" dirty="0" smtClean="0"/>
              <a:t>Salvation</a:t>
            </a:r>
            <a:endParaRPr lang="en-US" sz="3200" i="1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2008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PSNC #11</a:t>
            </a: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C2D6498-2BBC-4871-99AA-B1CD0F2C23DE}" type="slidenum">
              <a:rPr lang="en-US" altLang="en-US" sz="1100" smtClean="0"/>
              <a:pPr eaLnBrk="1" hangingPunct="1"/>
              <a:t>16</a:t>
            </a:fld>
            <a:endParaRPr lang="en-US" altLang="en-US" sz="11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28600" y="1447800"/>
            <a:ext cx="8915400" cy="5105400"/>
          </a:xfrm>
        </p:spPr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2400"/>
              </a:spcAft>
              <a:buFont typeface="Arial" pitchFamily="34" charset="0"/>
              <a:buNone/>
              <a:defRPr/>
            </a:pPr>
            <a:r>
              <a:rPr lang="en-US" sz="2800" dirty="0"/>
              <a:t>  </a:t>
            </a:r>
            <a:r>
              <a:rPr lang="en-US" sz="3000" dirty="0" smtClean="0"/>
              <a:t>6</a:t>
            </a:r>
            <a:r>
              <a:rPr lang="en-US" sz="3000" dirty="0"/>
              <a:t>. </a:t>
            </a:r>
            <a:r>
              <a:rPr lang="en-US" sz="3000" dirty="0"/>
              <a:t>Introduce Students to the PSNC </a:t>
            </a:r>
            <a:r>
              <a:rPr lang="en-US" sz="3000" dirty="0" smtClean="0"/>
              <a:t>**                               </a:t>
            </a:r>
            <a:endParaRPr lang="pt-BR" sz="3000" i="1" dirty="0" smtClean="0"/>
          </a:p>
          <a:p>
            <a:pPr eaLnBrk="1" fontAlgn="auto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dirty="0"/>
              <a:t>Lessons 	</a:t>
            </a:r>
            <a:endParaRPr lang="en-US" sz="2800" i="1" dirty="0"/>
          </a:p>
          <a:p>
            <a:pPr eaLnBrk="1" fontAlgn="auto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dirty="0"/>
              <a:t>Scripture Memorization </a:t>
            </a:r>
            <a:r>
              <a:rPr lang="en-US" sz="2800" dirty="0" smtClean="0"/>
              <a:t>Class </a:t>
            </a:r>
            <a:r>
              <a:rPr lang="pt-BR" sz="2800" dirty="0"/>
              <a:t> </a:t>
            </a:r>
            <a:endParaRPr lang="en-US" sz="2800" i="1" dirty="0"/>
          </a:p>
          <a:p>
            <a:pPr eaLnBrk="1" fontAlgn="auto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dirty="0"/>
              <a:t>Bible Reading Class   </a:t>
            </a:r>
            <a:endParaRPr lang="en-US" sz="2800" i="1" dirty="0"/>
          </a:p>
          <a:p>
            <a:pPr eaLnBrk="1" fontAlgn="auto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dirty="0"/>
              <a:t>Personal Reading Class  </a:t>
            </a:r>
            <a:endParaRPr lang="en-US" sz="2800" i="1" dirty="0"/>
          </a:p>
          <a:p>
            <a:pPr eaLnBrk="1" fontAlgn="auto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dirty="0"/>
              <a:t>Character Qualities </a:t>
            </a:r>
            <a:r>
              <a:rPr lang="en-US" sz="2800" dirty="0" smtClean="0"/>
              <a:t>Class </a:t>
            </a:r>
            <a:r>
              <a:rPr lang="pt-BR" sz="2800" dirty="0"/>
              <a:t> </a:t>
            </a:r>
            <a:endParaRPr lang="en-US" sz="2800" i="1" dirty="0"/>
          </a:p>
          <a:p>
            <a:pPr marL="514350" indent="-514350" eaLnBrk="1" fontAlgn="auto" hangingPunct="1">
              <a:spcAft>
                <a:spcPts val="240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       **-</a:t>
            </a:r>
            <a:r>
              <a:rPr lang="en-US" sz="2800" dirty="0"/>
              <a:t>Explain purpose of lessons to </a:t>
            </a:r>
            <a:r>
              <a:rPr lang="en-US" sz="2800" dirty="0" smtClean="0"/>
              <a:t>student                                      </a:t>
            </a:r>
            <a:endParaRPr lang="en-US" sz="2800" i="1" dirty="0"/>
          </a:p>
          <a:p>
            <a:pPr marL="514350" indent="-514350" eaLnBrk="1" fontAlgn="auto" hangingPunct="1">
              <a:spcAft>
                <a:spcPts val="2400"/>
              </a:spcAft>
              <a:buFont typeface="Arial" pitchFamily="34" charset="0"/>
              <a:buNone/>
              <a:defRPr/>
            </a:pPr>
            <a:endParaRPr lang="en-US" sz="2800" i="1" dirty="0"/>
          </a:p>
          <a:p>
            <a:pPr marL="514350" indent="-514350" eaLnBrk="1" fontAlgn="auto" hangingPunct="1">
              <a:spcAft>
                <a:spcPts val="240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113" y="609600"/>
            <a:ext cx="8080375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Contact </a:t>
            </a:r>
            <a:r>
              <a:rPr lang="en-US" b="1" dirty="0"/>
              <a:t>information </a:t>
            </a:r>
            <a:r>
              <a:rPr lang="en-US" b="1" dirty="0" smtClean="0"/>
              <a:t>                           </a:t>
            </a:r>
            <a:r>
              <a:rPr lang="en-US" i="1" dirty="0" smtClean="0"/>
              <a:t> </a:t>
            </a:r>
            <a:endParaRPr lang="en-US" i="1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229600" cy="3276600"/>
          </a:xfrm>
        </p:spPr>
        <p:txBody>
          <a:bodyPr>
            <a:normAutofit fontScale="62500" lnSpcReduction="20000"/>
          </a:bodyPr>
          <a:lstStyle/>
          <a:p>
            <a:pPr algn="ctr" eaLnBrk="1" fontAlgn="auto" hangingPunct="1">
              <a:buFont typeface="Wingdings" pitchFamily="2" charset="2"/>
              <a:buNone/>
              <a:defRPr/>
            </a:pPr>
            <a:r>
              <a:rPr lang="en-US" sz="4400" dirty="0" smtClean="0"/>
              <a:t>Global Teen Challenge</a:t>
            </a:r>
          </a:p>
          <a:p>
            <a:pPr algn="ctr" eaLnBrk="1" fontAlgn="auto" hangingPunct="1">
              <a:buFont typeface="Wingdings" pitchFamily="2" charset="2"/>
              <a:buNone/>
              <a:defRPr/>
            </a:pPr>
            <a:endParaRPr lang="en-US" sz="2400" dirty="0" smtClean="0"/>
          </a:p>
          <a:p>
            <a:pPr algn="ctr" eaLnBrk="1" fontAlgn="auto" hangingPunct="1">
              <a:buFont typeface="Wingdings" pitchFamily="2" charset="2"/>
              <a:buNone/>
              <a:defRPr/>
            </a:pPr>
            <a:endParaRPr lang="en-US" sz="2400" dirty="0" smtClean="0"/>
          </a:p>
          <a:p>
            <a:pPr algn="ctr" eaLnBrk="1" fontAlgn="auto" hangingPunct="1">
              <a:buFont typeface="Wingdings" pitchFamily="2" charset="2"/>
              <a:buNone/>
              <a:defRPr/>
            </a:pPr>
            <a:endParaRPr lang="en-US" sz="2400" dirty="0" smtClean="0"/>
          </a:p>
          <a:p>
            <a:pPr algn="ctr" eaLnBrk="1" fontAlgn="auto" hangingPunct="1">
              <a:buFont typeface="Wingdings" pitchFamily="2" charset="2"/>
              <a:buNone/>
              <a:defRPr/>
            </a:pPr>
            <a:endParaRPr lang="en-US" sz="2400" dirty="0" smtClean="0"/>
          </a:p>
          <a:p>
            <a:pPr algn="ctr" eaLnBrk="1" fontAlgn="auto" hangingPunct="1">
              <a:buFont typeface="Wingdings" pitchFamily="2" charset="2"/>
              <a:buNone/>
              <a:defRPr/>
            </a:pPr>
            <a:r>
              <a:rPr lang="en-US" sz="4400" dirty="0" smtClean="0"/>
              <a:t>www.GlobalTC.org</a:t>
            </a:r>
          </a:p>
          <a:p>
            <a:pPr algn="ctr" eaLnBrk="1" fontAlgn="auto" hangingPunct="1">
              <a:buFont typeface="Wingdings" pitchFamily="2" charset="2"/>
              <a:buNone/>
              <a:defRPr/>
            </a:pPr>
            <a:r>
              <a:rPr lang="en-US" sz="4400" dirty="0" smtClean="0">
                <a:hlinkClick r:id="rId2"/>
              </a:rPr>
              <a:t>iTeenChallenge.org</a:t>
            </a:r>
            <a:endParaRPr lang="en-US" sz="4400" dirty="0" smtClean="0"/>
          </a:p>
          <a:p>
            <a:pPr algn="ctr" eaLnBrk="1" fontAlgn="auto" hangingPunct="1">
              <a:buFont typeface="Wingdings" pitchFamily="2" charset="2"/>
              <a:buNone/>
              <a:defRPr/>
            </a:pPr>
            <a:r>
              <a:rPr lang="en-US" sz="4400" dirty="0" smtClean="0"/>
              <a:t>gtc@globaltc.org</a:t>
            </a:r>
            <a:endParaRPr lang="en-US" sz="4400" dirty="0" smtClean="0"/>
          </a:p>
          <a:p>
            <a:pPr algn="ctr" eaLnBrk="1" fontAlgn="auto" hangingPunct="1">
              <a:buFont typeface="Wingdings" pitchFamily="2" charset="2"/>
              <a:buNone/>
              <a:defRPr/>
            </a:pPr>
            <a:endParaRPr lang="en-US" sz="4400" dirty="0" smtClean="0"/>
          </a:p>
        </p:txBody>
      </p:sp>
      <p:sp>
        <p:nvSpPr>
          <p:cNvPr id="30724" name="Date Placeholder 3"/>
          <p:cNvSpPr>
            <a:spLocks noGrp="1"/>
          </p:cNvSpPr>
          <p:nvPr>
            <p:ph type="dt" sz="quarter" idx="1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1400" smtClean="0"/>
              <a:t>03/2010</a:t>
            </a:r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BA28159-96DF-438F-8D8B-32FDA6E2C1D2}" type="slidenum">
              <a:rPr lang="en-US" altLang="en-US" sz="2400" smtClean="0">
                <a:latin typeface="Times New Roman" pitchFamily="18" charset="0"/>
              </a:rPr>
              <a:pPr eaLnBrk="1" hangingPunct="1"/>
              <a:t>17</a:t>
            </a:fld>
            <a:endParaRPr lang="en-US" altLang="en-US" sz="2400" smtClean="0">
              <a:latin typeface="Times New Roman" pitchFamily="18" charset="0"/>
            </a:endParaRPr>
          </a:p>
        </p:txBody>
      </p:sp>
      <p:sp>
        <p:nvSpPr>
          <p:cNvPr id="30726" name="Footer Placeholder 5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1400" smtClean="0"/>
              <a:t>PSNC #3</a:t>
            </a:r>
          </a:p>
        </p:txBody>
      </p:sp>
      <p:pic>
        <p:nvPicPr>
          <p:cNvPr id="3482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8966" y="2133600"/>
            <a:ext cx="3657600" cy="203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PSNC #11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100DED5-A384-4933-A6A9-09E07E15644C}" type="slidenum">
              <a:rPr lang="en-US" altLang="en-US" sz="1100" smtClean="0"/>
              <a:pPr eaLnBrk="1" hangingPunct="1"/>
              <a:t>2</a:t>
            </a:fld>
            <a:endParaRPr lang="en-US" altLang="en-US" sz="1100" smtClean="0"/>
          </a:p>
        </p:txBody>
      </p:sp>
      <p:pic>
        <p:nvPicPr>
          <p:cNvPr id="18437" name="Picture 6" descr="MCj024582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147763"/>
            <a:ext cx="5029200" cy="456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/>
              <a:t>A. </a:t>
            </a:r>
            <a:r>
              <a:rPr lang="en-US" sz="3200" b="1" dirty="0" smtClean="0"/>
              <a:t>Why use PSNC units and contracts?  </a:t>
            </a:r>
            <a:endParaRPr lang="en-US" sz="3200" i="1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Sept 2008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PSNC #11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C79AC11-B442-4521-A06E-3BF4B42C3DCA}" type="slidenum">
              <a:rPr lang="en-US" altLang="en-US" sz="1100" smtClean="0"/>
              <a:pPr eaLnBrk="1" hangingPunct="1"/>
              <a:t>3</a:t>
            </a:fld>
            <a:endParaRPr lang="en-US" altLang="en-US" sz="11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1600200"/>
            <a:ext cx="8229600" cy="4419600"/>
          </a:xfrm>
        </p:spPr>
        <p:txBody>
          <a:bodyPr/>
          <a:lstStyle/>
          <a:p>
            <a:pPr marL="514350" indent="-514350" eaLnBrk="1" fontAlgn="auto" hangingPunct="1">
              <a:lnSpc>
                <a:spcPct val="90000"/>
              </a:lnSpc>
              <a:spcAft>
                <a:spcPts val="3000"/>
              </a:spcAft>
              <a:buFont typeface="Arial" pitchFamily="34" charset="0"/>
              <a:buAutoNum type="arabicPeriod"/>
              <a:defRPr/>
            </a:pPr>
            <a:r>
              <a:rPr lang="en-US" sz="2800" dirty="0" smtClean="0"/>
              <a:t>We </a:t>
            </a:r>
            <a:r>
              <a:rPr lang="en-US" sz="2800" dirty="0" smtClean="0"/>
              <a:t>need a basic structure for the PSNC classes </a:t>
            </a:r>
            <a:endParaRPr lang="en-US" sz="2800" dirty="0" smtClean="0"/>
          </a:p>
          <a:p>
            <a:pPr marL="514350" indent="-514350" eaLnBrk="1" fontAlgn="auto" hangingPunct="1">
              <a:lnSpc>
                <a:spcPct val="90000"/>
              </a:lnSpc>
              <a:spcAft>
                <a:spcPts val="3000"/>
              </a:spcAft>
              <a:buFont typeface="Arial" pitchFamily="34" charset="0"/>
              <a:buAutoNum type="arabicPeriod"/>
              <a:defRPr/>
            </a:pPr>
            <a:r>
              <a:rPr lang="en-US" sz="2800" dirty="0" smtClean="0"/>
              <a:t>2</a:t>
            </a:r>
            <a:r>
              <a:rPr lang="en-US" sz="2800" dirty="0" smtClean="0"/>
              <a:t>. Special needs of each </a:t>
            </a:r>
            <a:r>
              <a:rPr lang="en-US" sz="2800" dirty="0" smtClean="0"/>
              <a:t>student</a:t>
            </a:r>
            <a:endParaRPr lang="en-US" sz="2800" i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3. </a:t>
            </a:r>
            <a:r>
              <a:rPr lang="en-US" sz="2800" dirty="0" smtClean="0"/>
              <a:t>The “Honeymoon effect” wears </a:t>
            </a:r>
            <a:r>
              <a:rPr lang="en-US" sz="2800" dirty="0" smtClean="0"/>
              <a:t>off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/>
              <a:t>A. </a:t>
            </a:r>
            <a:r>
              <a:rPr lang="en-US" sz="3200" b="1" dirty="0" smtClean="0"/>
              <a:t>Why use PSNC units and contracts? </a:t>
            </a:r>
            <a:r>
              <a:rPr lang="pt-BR" sz="3200" i="1" dirty="0" smtClean="0"/>
              <a:t> </a:t>
            </a:r>
            <a:endParaRPr lang="en-US" sz="3200" i="1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Sept 2008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PSNC #11</a:t>
            </a: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79A063F-A95C-42C7-82A2-066BBC31F1CD}" type="slidenum">
              <a:rPr lang="en-US" altLang="en-US" sz="1100" smtClean="0"/>
              <a:pPr eaLnBrk="1" hangingPunct="1"/>
              <a:t>4</a:t>
            </a:fld>
            <a:endParaRPr lang="en-US" altLang="en-US" sz="11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1600200"/>
            <a:ext cx="8229600" cy="4419600"/>
          </a:xfrm>
        </p:spPr>
        <p:txBody>
          <a:bodyPr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3000"/>
              </a:spcAft>
              <a:buFont typeface="Arial" pitchFamily="34" charset="0"/>
              <a:buNone/>
              <a:defRPr/>
            </a:pPr>
            <a:r>
              <a:rPr lang="en-US" sz="2800" dirty="0"/>
              <a:t>4. </a:t>
            </a:r>
            <a:r>
              <a:rPr lang="en-US" sz="2800" dirty="0"/>
              <a:t>Students have a problem with time</a:t>
            </a:r>
            <a:r>
              <a:rPr lang="en-US" sz="2800" dirty="0" smtClean="0"/>
              <a:t>. </a:t>
            </a:r>
            <a:endParaRPr lang="en-US" sz="2800" dirty="0" smtClean="0"/>
          </a:p>
          <a:p>
            <a:pPr marL="514350" indent="-514350" eaLnBrk="1" fontAlgn="auto" hangingPunct="1">
              <a:lnSpc>
                <a:spcPct val="90000"/>
              </a:lnSpc>
              <a:spcAft>
                <a:spcPts val="3000"/>
              </a:spcAft>
              <a:buFont typeface="Arial" pitchFamily="34" charset="0"/>
              <a:buAutoNum type="alphaLcPeriod"/>
              <a:defRPr/>
            </a:pPr>
            <a:r>
              <a:rPr lang="en-US" sz="2800" dirty="0" smtClean="0"/>
              <a:t>Students need to have a sense of accomplishment and progress                                                                                    </a:t>
            </a:r>
            <a:endParaRPr lang="pt-BR" sz="2800" i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3000"/>
              </a:spcAft>
              <a:buNone/>
              <a:defRPr/>
            </a:pPr>
            <a:endParaRPr lang="en-US" sz="2800" i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300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b</a:t>
            </a:r>
            <a:r>
              <a:rPr lang="en-US" sz="2800" dirty="0" smtClean="0"/>
              <a:t>. Help </a:t>
            </a:r>
            <a:r>
              <a:rPr lang="en-US" sz="2800" dirty="0"/>
              <a:t>them focus on growth, not “doing time</a:t>
            </a:r>
            <a:r>
              <a:rPr lang="en-US" sz="2800" dirty="0" smtClean="0"/>
              <a:t>”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/>
              <a:t>A. </a:t>
            </a:r>
            <a:r>
              <a:rPr lang="en-US" sz="3200" b="1" dirty="0" smtClean="0"/>
              <a:t>Why use PSNC units and contracts?  </a:t>
            </a:r>
            <a:endParaRPr lang="en-US" sz="3200" i="1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Sept 2008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PSNC #11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8D01101-92DB-4C18-BAB6-31A4F3460142}" type="slidenum">
              <a:rPr lang="en-US" altLang="en-US" sz="1100" smtClean="0"/>
              <a:pPr eaLnBrk="1" hangingPunct="1"/>
              <a:t>5</a:t>
            </a:fld>
            <a:endParaRPr lang="en-US" altLang="en-US" sz="11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3"/>
          </p:nvPr>
        </p:nvSpPr>
        <p:spPr bwMode="auto">
          <a:xfrm>
            <a:off x="457200" y="1600200"/>
            <a:ext cx="8229600" cy="46482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Aft>
                <a:spcPts val="3000"/>
              </a:spcAft>
              <a:buFont typeface="Arial" charset="0"/>
              <a:buNone/>
              <a:defRPr/>
            </a:pPr>
            <a:r>
              <a:rPr lang="en-US" sz="2800" dirty="0" smtClean="0"/>
              <a:t>5. Provides flexibility for different students                                                                         </a:t>
            </a:r>
            <a:r>
              <a:rPr lang="pt-BR" sz="2800" dirty="0" smtClean="0"/>
              <a:t> </a:t>
            </a:r>
            <a:endParaRPr lang="pt-BR" sz="2800" dirty="0" smtClean="0"/>
          </a:p>
          <a:p>
            <a:pPr marL="0" indent="0" eaLnBrk="1" hangingPunct="1">
              <a:spcAft>
                <a:spcPts val="3000"/>
              </a:spcAft>
              <a:buFont typeface="Arial" charset="0"/>
              <a:buNone/>
              <a:defRPr/>
            </a:pPr>
            <a:r>
              <a:rPr lang="en-US" sz="2800" dirty="0" smtClean="0"/>
              <a:t>-academic </a:t>
            </a:r>
            <a:r>
              <a:rPr lang="en-US" sz="2800" dirty="0" smtClean="0"/>
              <a:t>levels</a:t>
            </a:r>
            <a:endParaRPr lang="en-US" sz="2800" dirty="0" smtClean="0"/>
          </a:p>
          <a:p>
            <a:pPr marL="0" indent="0" eaLnBrk="1" hangingPunct="1">
              <a:spcAft>
                <a:spcPts val="3000"/>
              </a:spcAft>
              <a:buFont typeface="Arial" charset="0"/>
              <a:buNone/>
              <a:defRPr/>
            </a:pPr>
            <a:r>
              <a:rPr lang="en-US" sz="2800" dirty="0" smtClean="0"/>
              <a:t>-</a:t>
            </a:r>
            <a:r>
              <a:rPr lang="en-US" sz="2800" dirty="0" smtClean="0"/>
              <a:t>needs</a:t>
            </a:r>
            <a:endParaRPr lang="en-US" sz="2800" dirty="0" smtClean="0"/>
          </a:p>
          <a:p>
            <a:pPr marL="0" indent="0" eaLnBrk="1" hangingPunct="1">
              <a:spcAft>
                <a:spcPts val="3000"/>
              </a:spcAft>
              <a:buFont typeface="Arial" charset="0"/>
              <a:buNone/>
              <a:defRPr/>
            </a:pPr>
            <a:r>
              <a:rPr lang="en-US" sz="2800" dirty="0" smtClean="0"/>
              <a:t>-</a:t>
            </a:r>
            <a:r>
              <a:rPr lang="en-US" sz="2800" dirty="0" smtClean="0"/>
              <a:t>interests</a:t>
            </a:r>
            <a:endParaRPr lang="en-US" sz="2800" dirty="0" smtClean="0"/>
          </a:p>
          <a:p>
            <a:pPr marL="0" indent="0" eaLnBrk="1" hangingPunct="1">
              <a:spcAft>
                <a:spcPts val="3000"/>
              </a:spcAft>
              <a:buFont typeface="Arial" charset="0"/>
              <a:buNone/>
              <a:defRPr/>
            </a:pPr>
            <a:r>
              <a:rPr lang="en-US" sz="2800" dirty="0" smtClean="0"/>
              <a:t>-religious </a:t>
            </a:r>
            <a:r>
              <a:rPr lang="en-US" sz="2800" dirty="0" smtClean="0"/>
              <a:t>backgrounds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/>
              <a:t>A. </a:t>
            </a:r>
            <a:r>
              <a:rPr lang="en-US" sz="3200" b="1" dirty="0" smtClean="0"/>
              <a:t>Why use PSNC units and contracts? </a:t>
            </a:r>
            <a:endParaRPr lang="en-US" sz="3200" i="1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Sept 2008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PSNC #11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A83102D-3514-4EDB-BF46-A9C27E1B0A44}" type="slidenum">
              <a:rPr lang="en-US" altLang="en-US" sz="1100" smtClean="0"/>
              <a:pPr eaLnBrk="1" hangingPunct="1"/>
              <a:t>6</a:t>
            </a:fld>
            <a:endParaRPr lang="en-US" altLang="en-US" sz="11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3"/>
          </p:nvPr>
        </p:nvSpPr>
        <p:spPr bwMode="auto">
          <a:xfrm>
            <a:off x="457200" y="1981200"/>
            <a:ext cx="8229600" cy="42672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Aft>
                <a:spcPts val="3000"/>
              </a:spcAft>
              <a:buFont typeface="Arial" charset="0"/>
              <a:buNone/>
              <a:defRPr/>
            </a:pPr>
            <a:r>
              <a:rPr lang="en-US" sz="2800" smtClean="0"/>
              <a:t>6. Complements your counseling ministry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534400" cy="7159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/>
              <a:t>B. </a:t>
            </a:r>
            <a:r>
              <a:rPr lang="en-US" sz="3200" b="1" dirty="0" smtClean="0"/>
              <a:t>How do the units fit into the PSNC? </a:t>
            </a:r>
            <a:endParaRPr lang="en-US" sz="3200" i="1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PSNC #11</a:t>
            </a:r>
          </a:p>
        </p:txBody>
      </p:sp>
      <p:sp>
        <p:nvSpPr>
          <p:cNvPr id="23557" name="Slide Number Placeholder 3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F7DB1ED-2C70-4FD3-9298-4E2B2A9227F0}" type="slidenum">
              <a:rPr lang="en-US" altLang="en-US" sz="1100" smtClean="0"/>
              <a:pPr eaLnBrk="1" hangingPunct="1"/>
              <a:t>7</a:t>
            </a:fld>
            <a:endParaRPr lang="en-US" altLang="en-US" sz="11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28600" y="1600200"/>
            <a:ext cx="8686800" cy="4114800"/>
          </a:xfrm>
        </p:spPr>
        <p:txBody>
          <a:bodyPr/>
          <a:lstStyle/>
          <a:p>
            <a:pPr marL="514350" indent="-514350" eaLnBrk="1" fontAlgn="auto" hangingPunct="1">
              <a:lnSpc>
                <a:spcPct val="90000"/>
              </a:lnSpc>
              <a:spcAft>
                <a:spcPct val="20000"/>
              </a:spcAft>
              <a:buFont typeface="+mj-lt"/>
              <a:buAutoNum type="arabicPeriod"/>
              <a:defRPr/>
            </a:pPr>
            <a:r>
              <a:rPr lang="en-US" sz="2800" dirty="0" smtClean="0"/>
              <a:t>The PSNC classes are divided into Units for growth   </a:t>
            </a:r>
            <a:r>
              <a:rPr lang="en-US" sz="2800" dirty="0" smtClean="0"/>
              <a:t>Each </a:t>
            </a:r>
            <a:r>
              <a:rPr lang="en-US" sz="2800" dirty="0" smtClean="0"/>
              <a:t>unit takes 3-5 weeks to complete                          </a:t>
            </a:r>
            <a:endParaRPr lang="en-US" sz="2800" dirty="0" smtClean="0"/>
          </a:p>
          <a:p>
            <a:pPr marL="514350" indent="-514350" eaLnBrk="1" fontAlgn="auto" hangingPunct="1">
              <a:lnSpc>
                <a:spcPct val="90000"/>
              </a:lnSpc>
              <a:spcAft>
                <a:spcPct val="20000"/>
              </a:spcAft>
              <a:buFont typeface="+mj-lt"/>
              <a:buAutoNum type="arabicPeriod"/>
              <a:defRPr/>
            </a:pPr>
            <a:r>
              <a:rPr lang="en-US" sz="2800" dirty="0" smtClean="0"/>
              <a:t>Each </a:t>
            </a:r>
            <a:r>
              <a:rPr lang="en-US" sz="2800" dirty="0" smtClean="0"/>
              <a:t>unit has a major </a:t>
            </a:r>
            <a:r>
              <a:rPr lang="en-US" sz="2800" dirty="0" smtClean="0"/>
              <a:t>theme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5344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/>
              <a:t>B. </a:t>
            </a:r>
            <a:r>
              <a:rPr lang="en-US" sz="3200" b="1" dirty="0" smtClean="0"/>
              <a:t>How do the units fit into the PSNC</a:t>
            </a:r>
            <a:r>
              <a:rPr lang="en-US" sz="3200" b="1" dirty="0" smtClean="0"/>
              <a:t>?</a:t>
            </a:r>
            <a:r>
              <a:rPr lang="pt-BR" sz="3200" i="1" dirty="0" smtClean="0"/>
              <a:t>?</a:t>
            </a:r>
            <a:endParaRPr lang="en-US" sz="3200" i="1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PSNC #11</a:t>
            </a:r>
          </a:p>
        </p:txBody>
      </p:sp>
      <p:sp>
        <p:nvSpPr>
          <p:cNvPr id="24581" name="Slide Number Placeholder 3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BD965B9-A9C2-4B3A-B602-E171C240C797}" type="slidenum">
              <a:rPr lang="en-US" altLang="en-US" sz="1100" smtClean="0"/>
              <a:pPr eaLnBrk="1" hangingPunct="1"/>
              <a:t>8</a:t>
            </a:fld>
            <a:endParaRPr lang="en-US" altLang="en-US" sz="11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28600" y="1600200"/>
            <a:ext cx="8686800" cy="4114800"/>
          </a:xfrm>
        </p:spPr>
        <p:txBody>
          <a:bodyPr>
            <a:normAutofit/>
          </a:bodyPr>
          <a:lstStyle/>
          <a:p>
            <a:pPr marL="514350" indent="-514350" eaLnBrk="1" fontAlgn="auto" hangingPunct="1">
              <a:lnSpc>
                <a:spcPct val="90000"/>
              </a:lnSpc>
              <a:spcAft>
                <a:spcPct val="20000"/>
              </a:spcAft>
              <a:buFont typeface="+mj-lt"/>
              <a:buAutoNum type="arabicPeriod" startAt="4"/>
              <a:defRPr/>
            </a:pPr>
            <a:r>
              <a:rPr lang="en-US" sz="2800" dirty="0" smtClean="0"/>
              <a:t>Each unit has basic required material and also electives                                                                          </a:t>
            </a:r>
            <a:endParaRPr lang="en-US" sz="2800" dirty="0" smtClean="0"/>
          </a:p>
          <a:p>
            <a:pPr marL="514350" indent="-514350" eaLnBrk="1" fontAlgn="auto" hangingPunct="1">
              <a:lnSpc>
                <a:spcPct val="90000"/>
              </a:lnSpc>
              <a:spcAft>
                <a:spcPct val="20000"/>
              </a:spcAft>
              <a:buFont typeface="+mj-lt"/>
              <a:buAutoNum type="arabicPeriod" startAt="4"/>
              <a:defRPr/>
            </a:pPr>
            <a:r>
              <a:rPr lang="en-US" sz="2800" dirty="0" smtClean="0"/>
              <a:t>The </a:t>
            </a:r>
            <a:r>
              <a:rPr lang="en-US" sz="2800" dirty="0"/>
              <a:t>student will be assigned 6 different types of studies</a:t>
            </a:r>
            <a:r>
              <a:rPr lang="en-US" sz="2800" dirty="0" smtClean="0"/>
              <a:t>.</a:t>
            </a:r>
            <a:r>
              <a:rPr lang="pt-BR" sz="2800" dirty="0"/>
              <a:t> </a:t>
            </a:r>
            <a:endParaRPr lang="en-US" sz="2800" i="1" dirty="0"/>
          </a:p>
          <a:p>
            <a:pPr marL="914400" lvl="1" indent="-514350" eaLnBrk="1" fontAlgn="auto" hangingPunct="1">
              <a:lnSpc>
                <a:spcPct val="90000"/>
              </a:lnSpc>
              <a:spcAft>
                <a:spcPct val="20000"/>
              </a:spcAft>
              <a:buFont typeface="+mj-lt"/>
              <a:buAutoNum type="alphaLcParenR"/>
              <a:defRPr/>
            </a:pPr>
            <a:r>
              <a:rPr lang="en-US" sz="2800" dirty="0"/>
              <a:t>Bible studies, PSNC </a:t>
            </a:r>
            <a:r>
              <a:rPr lang="en-US" sz="2800" dirty="0" smtClean="0"/>
              <a:t>lessons </a:t>
            </a:r>
            <a:r>
              <a:rPr lang="pt-BR" sz="2800" dirty="0"/>
              <a:t> </a:t>
            </a:r>
            <a:r>
              <a:rPr lang="pt-BR" sz="2800" dirty="0" smtClean="0"/>
              <a:t>                                              </a:t>
            </a:r>
            <a:r>
              <a:rPr lang="pt-BR" sz="2800" i="1" dirty="0" smtClean="0"/>
              <a:t> </a:t>
            </a:r>
            <a:endParaRPr lang="en-US" sz="2800" i="1" dirty="0"/>
          </a:p>
          <a:p>
            <a:pPr marL="914400" lvl="1" indent="-514350" eaLnBrk="1" fontAlgn="auto" hangingPunct="1">
              <a:lnSpc>
                <a:spcPct val="90000"/>
              </a:lnSpc>
              <a:spcAft>
                <a:spcPct val="20000"/>
              </a:spcAft>
              <a:buFont typeface="+mj-lt"/>
              <a:buAutoNum type="alphaLcParenR"/>
              <a:defRPr/>
            </a:pPr>
            <a:r>
              <a:rPr lang="en-US" sz="2800" dirty="0"/>
              <a:t>Scriptures to </a:t>
            </a:r>
            <a:r>
              <a:rPr lang="en-US" sz="2800" dirty="0" smtClean="0"/>
              <a:t>memorize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5344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/>
              <a:t>B. </a:t>
            </a:r>
            <a:r>
              <a:rPr lang="en-US" sz="3200" b="1" dirty="0" smtClean="0"/>
              <a:t>How do the units fit into the PSNC? </a:t>
            </a:r>
            <a:endParaRPr lang="en-US" sz="3200" i="1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PSNC #11</a:t>
            </a:r>
          </a:p>
        </p:txBody>
      </p:sp>
      <p:sp>
        <p:nvSpPr>
          <p:cNvPr id="25605" name="Slide Number Placeholder 3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 b="1" u="sng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1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F89439E-51E1-47E1-BDDC-7F76F6B08E87}" type="slidenum">
              <a:rPr lang="en-US" altLang="en-US" sz="1100" smtClean="0"/>
              <a:pPr eaLnBrk="1" hangingPunct="1"/>
              <a:t>9</a:t>
            </a:fld>
            <a:endParaRPr lang="en-US" altLang="en-US" sz="11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28600" y="1447800"/>
            <a:ext cx="8686800" cy="5029200"/>
          </a:xfrm>
        </p:spPr>
        <p:txBody>
          <a:bodyPr>
            <a:normAutofit/>
          </a:bodyPr>
          <a:lstStyle/>
          <a:p>
            <a:pPr marL="514350" indent="-514350" eaLnBrk="1" fontAlgn="auto" hangingPunct="1">
              <a:lnSpc>
                <a:spcPct val="90000"/>
              </a:lnSpc>
              <a:spcAft>
                <a:spcPct val="20000"/>
              </a:spcAft>
              <a:buFont typeface="+mj-lt"/>
              <a:buAutoNum type="arabicPeriod" startAt="5"/>
              <a:defRPr/>
            </a:pPr>
            <a:r>
              <a:rPr lang="en-US" sz="2800" dirty="0" smtClean="0"/>
              <a:t>The </a:t>
            </a:r>
            <a:r>
              <a:rPr lang="en-US" sz="2800" dirty="0"/>
              <a:t>student will be assigned 6 different types of studies</a:t>
            </a:r>
            <a:r>
              <a:rPr lang="en-US" sz="2800" dirty="0" smtClean="0"/>
              <a:t>.</a:t>
            </a:r>
            <a:r>
              <a:rPr lang="pt-BR" sz="2800" dirty="0"/>
              <a:t> </a:t>
            </a:r>
            <a:endParaRPr lang="en-US" sz="2800" i="1" dirty="0"/>
          </a:p>
          <a:p>
            <a:pPr marL="914400" lvl="1" indent="-514350" eaLnBrk="1" fontAlgn="auto" hangingPunct="1">
              <a:lnSpc>
                <a:spcPct val="90000"/>
              </a:lnSpc>
              <a:spcAft>
                <a:spcPct val="20000"/>
              </a:spcAft>
              <a:buFont typeface="+mj-lt"/>
              <a:buAutoNum type="alphaLcPeriod" startAt="3"/>
              <a:defRPr/>
            </a:pPr>
            <a:r>
              <a:rPr lang="en-US" sz="2800" dirty="0"/>
              <a:t>Character </a:t>
            </a:r>
            <a:r>
              <a:rPr lang="en-US" sz="2800" dirty="0" smtClean="0"/>
              <a:t>qualities</a:t>
            </a:r>
            <a:endParaRPr lang="en-US" sz="2800" i="1" dirty="0"/>
          </a:p>
          <a:p>
            <a:pPr marL="914400" lvl="1" indent="-514350" eaLnBrk="1" fontAlgn="auto" hangingPunct="1">
              <a:lnSpc>
                <a:spcPct val="90000"/>
              </a:lnSpc>
              <a:spcAft>
                <a:spcPct val="20000"/>
              </a:spcAft>
              <a:buFont typeface="+mj-lt"/>
              <a:buAutoNum type="alphaLcPeriod" startAt="3"/>
              <a:defRPr/>
            </a:pPr>
            <a:r>
              <a:rPr lang="en-US" sz="2800" dirty="0"/>
              <a:t>Bible reading  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pPr marL="914400" lvl="1" indent="-514350" eaLnBrk="1" fontAlgn="auto" hangingPunct="1">
              <a:lnSpc>
                <a:spcPct val="90000"/>
              </a:lnSpc>
              <a:spcAft>
                <a:spcPct val="20000"/>
              </a:spcAft>
              <a:buFont typeface="+mj-lt"/>
              <a:buAutoNum type="alphaLcPeriod" startAt="3"/>
              <a:defRPr/>
            </a:pPr>
            <a:r>
              <a:rPr lang="en-US" sz="2800" dirty="0" smtClean="0"/>
              <a:t>Books</a:t>
            </a:r>
            <a:r>
              <a:rPr lang="en-US" sz="2800" dirty="0"/>
              <a:t>, tapes, CDs, DVDs, </a:t>
            </a:r>
            <a:r>
              <a:rPr lang="en-US" sz="2800" dirty="0" smtClean="0"/>
              <a:t>tracts</a:t>
            </a:r>
            <a:endParaRPr lang="en-US" sz="2800" i="1" dirty="0"/>
          </a:p>
          <a:p>
            <a:pPr marL="914400" lvl="1" indent="-514350" eaLnBrk="1" fontAlgn="auto" hangingPunct="1">
              <a:lnSpc>
                <a:spcPct val="90000"/>
              </a:lnSpc>
              <a:spcAft>
                <a:spcPct val="20000"/>
              </a:spcAft>
              <a:buFont typeface="+mj-lt"/>
              <a:buAutoNum type="alphaLcPeriod" startAt="3"/>
              <a:defRPr/>
            </a:pPr>
            <a:r>
              <a:rPr lang="en-US" sz="2800" dirty="0"/>
              <a:t>Other special projects or </a:t>
            </a:r>
            <a:r>
              <a:rPr lang="en-US" sz="2800" dirty="0" smtClean="0"/>
              <a:t>electives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3616</TotalTime>
  <Words>578</Words>
  <Application>Microsoft Office PowerPoint</Application>
  <PresentationFormat>On-screen Show (4:3)</PresentationFormat>
  <Paragraphs>126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Tahoma</vt:lpstr>
      <vt:lpstr>Arial</vt:lpstr>
      <vt:lpstr>Calibri</vt:lpstr>
      <vt:lpstr>Times New Roman</vt:lpstr>
      <vt:lpstr>Wingdings</vt:lpstr>
      <vt:lpstr>Horizon</vt:lpstr>
      <vt:lpstr>PSNC Units for Growth</vt:lpstr>
      <vt:lpstr>PowerPoint Presentation</vt:lpstr>
      <vt:lpstr>A. Why use PSNC units and contracts?  </vt:lpstr>
      <vt:lpstr>A. Why use PSNC units and contracts?  </vt:lpstr>
      <vt:lpstr>A. Why use PSNC units and contracts?  </vt:lpstr>
      <vt:lpstr>A. Why use PSNC units and contracts? </vt:lpstr>
      <vt:lpstr>B. How do the units fit into the PSNC? </vt:lpstr>
      <vt:lpstr>B. How do the units fit into the PSNC??</vt:lpstr>
      <vt:lpstr>B. How do the units fit into the PSNC? </vt:lpstr>
      <vt:lpstr>B. How do the units fit into the PSNC?</vt:lpstr>
      <vt:lpstr>C. Overview of Units 1-5</vt:lpstr>
      <vt:lpstr>D. Optional Special Units</vt:lpstr>
      <vt:lpstr>E. Unit 1 Salvation</vt:lpstr>
      <vt:lpstr>PowerPoint Presentation</vt:lpstr>
      <vt:lpstr>E. Unit 1 Salvation</vt:lpstr>
      <vt:lpstr>E. Unit 1 Salvation</vt:lpstr>
      <vt:lpstr>Contact information        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Student Learning Contracts</dc:title>
  <dc:creator>Teen Challenge</dc:creator>
  <cp:lastModifiedBy>Gregg Fischer</cp:lastModifiedBy>
  <cp:revision>47</cp:revision>
  <dcterms:created xsi:type="dcterms:W3CDTF">2005-06-07T21:46:24Z</dcterms:created>
  <dcterms:modified xsi:type="dcterms:W3CDTF">2016-01-07T22:26:07Z</dcterms:modified>
</cp:coreProperties>
</file>