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24"/>
  </p:notesMasterIdLst>
  <p:handoutMasterIdLst>
    <p:handoutMasterId r:id="rId125"/>
  </p:handoutMasterIdLst>
  <p:sldIdLst>
    <p:sldId id="344" r:id="rId2"/>
    <p:sldId id="410" r:id="rId3"/>
    <p:sldId id="345" r:id="rId4"/>
    <p:sldId id="257" r:id="rId5"/>
    <p:sldId id="414" r:id="rId6"/>
    <p:sldId id="415" r:id="rId7"/>
    <p:sldId id="258" r:id="rId8"/>
    <p:sldId id="416" r:id="rId9"/>
    <p:sldId id="259" r:id="rId10"/>
    <p:sldId id="260" r:id="rId11"/>
    <p:sldId id="417" r:id="rId12"/>
    <p:sldId id="261" r:id="rId13"/>
    <p:sldId id="262" r:id="rId14"/>
    <p:sldId id="418" r:id="rId15"/>
    <p:sldId id="419" r:id="rId16"/>
    <p:sldId id="263" r:id="rId17"/>
    <p:sldId id="420" r:id="rId18"/>
    <p:sldId id="264" r:id="rId19"/>
    <p:sldId id="348" r:id="rId20"/>
    <p:sldId id="350" r:id="rId21"/>
    <p:sldId id="351" r:id="rId22"/>
    <p:sldId id="421" r:id="rId23"/>
    <p:sldId id="349" r:id="rId24"/>
    <p:sldId id="352" r:id="rId25"/>
    <p:sldId id="423" r:id="rId26"/>
    <p:sldId id="354" r:id="rId27"/>
    <p:sldId id="424" r:id="rId28"/>
    <p:sldId id="355" r:id="rId29"/>
    <p:sldId id="356" r:id="rId30"/>
    <p:sldId id="357" r:id="rId31"/>
    <p:sldId id="425" r:id="rId32"/>
    <p:sldId id="358" r:id="rId33"/>
    <p:sldId id="359" r:id="rId34"/>
    <p:sldId id="360" r:id="rId35"/>
    <p:sldId id="361" r:id="rId36"/>
    <p:sldId id="362" r:id="rId37"/>
    <p:sldId id="363" r:id="rId38"/>
    <p:sldId id="364" r:id="rId39"/>
    <p:sldId id="427" r:id="rId40"/>
    <p:sldId id="366" r:id="rId41"/>
    <p:sldId id="428" r:id="rId42"/>
    <p:sldId id="367" r:id="rId43"/>
    <p:sldId id="429" r:id="rId44"/>
    <p:sldId id="430" r:id="rId45"/>
    <p:sldId id="274" r:id="rId46"/>
    <p:sldId id="275" r:id="rId47"/>
    <p:sldId id="276" r:id="rId48"/>
    <p:sldId id="277" r:id="rId49"/>
    <p:sldId id="278" r:id="rId50"/>
    <p:sldId id="279" r:id="rId51"/>
    <p:sldId id="280" r:id="rId52"/>
    <p:sldId id="431" r:id="rId53"/>
    <p:sldId id="281" r:id="rId54"/>
    <p:sldId id="413" r:id="rId55"/>
    <p:sldId id="383" r:id="rId56"/>
    <p:sldId id="384" r:id="rId57"/>
    <p:sldId id="385" r:id="rId58"/>
    <p:sldId id="386" r:id="rId59"/>
    <p:sldId id="387" r:id="rId60"/>
    <p:sldId id="432" r:id="rId61"/>
    <p:sldId id="388" r:id="rId62"/>
    <p:sldId id="433" r:id="rId63"/>
    <p:sldId id="389" r:id="rId64"/>
    <p:sldId id="390" r:id="rId65"/>
    <p:sldId id="434" r:id="rId66"/>
    <p:sldId id="391" r:id="rId67"/>
    <p:sldId id="392" r:id="rId68"/>
    <p:sldId id="393" r:id="rId69"/>
    <p:sldId id="394" r:id="rId70"/>
    <p:sldId id="436" r:id="rId71"/>
    <p:sldId id="395" r:id="rId72"/>
    <p:sldId id="457" r:id="rId73"/>
    <p:sldId id="396" r:id="rId74"/>
    <p:sldId id="397" r:id="rId75"/>
    <p:sldId id="398" r:id="rId76"/>
    <p:sldId id="399" r:id="rId77"/>
    <p:sldId id="400" r:id="rId78"/>
    <p:sldId id="401" r:id="rId79"/>
    <p:sldId id="402" r:id="rId80"/>
    <p:sldId id="403" r:id="rId81"/>
    <p:sldId id="437" r:id="rId82"/>
    <p:sldId id="438" r:id="rId83"/>
    <p:sldId id="405" r:id="rId84"/>
    <p:sldId id="439" r:id="rId85"/>
    <p:sldId id="406" r:id="rId86"/>
    <p:sldId id="407" r:id="rId87"/>
    <p:sldId id="408" r:id="rId88"/>
    <p:sldId id="409" r:id="rId89"/>
    <p:sldId id="373" r:id="rId90"/>
    <p:sldId id="374" r:id="rId91"/>
    <p:sldId id="375" r:id="rId92"/>
    <p:sldId id="376" r:id="rId93"/>
    <p:sldId id="377" r:id="rId94"/>
    <p:sldId id="440" r:id="rId95"/>
    <p:sldId id="378" r:id="rId96"/>
    <p:sldId id="379" r:id="rId97"/>
    <p:sldId id="380" r:id="rId98"/>
    <p:sldId id="441" r:id="rId99"/>
    <p:sldId id="381" r:id="rId100"/>
    <p:sldId id="442" r:id="rId101"/>
    <p:sldId id="382" r:id="rId102"/>
    <p:sldId id="458" r:id="rId103"/>
    <p:sldId id="282" r:id="rId104"/>
    <p:sldId id="444" r:id="rId105"/>
    <p:sldId id="347" r:id="rId106"/>
    <p:sldId id="283" r:id="rId107"/>
    <p:sldId id="445" r:id="rId108"/>
    <p:sldId id="446" r:id="rId109"/>
    <p:sldId id="447" r:id="rId110"/>
    <p:sldId id="448" r:id="rId111"/>
    <p:sldId id="449" r:id="rId112"/>
    <p:sldId id="450" r:id="rId113"/>
    <p:sldId id="451" r:id="rId114"/>
    <p:sldId id="452" r:id="rId115"/>
    <p:sldId id="453" r:id="rId116"/>
    <p:sldId id="454" r:id="rId117"/>
    <p:sldId id="455" r:id="rId118"/>
    <p:sldId id="459" r:id="rId119"/>
    <p:sldId id="411" r:id="rId120"/>
    <p:sldId id="412" r:id="rId121"/>
    <p:sldId id="456" r:id="rId122"/>
    <p:sldId id="336" r:id="rId1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66"/>
    <a:srgbClr val="993300"/>
    <a:srgbClr val="FF00FF"/>
    <a:srgbClr val="2F0FF1"/>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30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00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notesMaster" Target="notesMasters/notesMaster1.xml"/><Relationship Id="rId12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dPt>
            <c:idx val="0"/>
            <c:bubble3D val="0"/>
            <c:spPr>
              <a:solidFill>
                <a:srgbClr val="00B0F0"/>
              </a:solidFill>
            </c:spPr>
          </c:dPt>
          <c:val>
            <c:numRef>
              <c:f>Sheet1!$A$6:$C$6</c:f>
              <c:numCache>
                <c:formatCode>General</c:formatCode>
                <c:ptCount val="3"/>
                <c:pt idx="0">
                  <c:v>1</c:v>
                </c:pt>
                <c:pt idx="1">
                  <c:v>120</c:v>
                </c:pt>
                <c:pt idx="2">
                  <c:v>8760</c:v>
                </c:pt>
              </c:numCache>
            </c:numRef>
          </c:val>
        </c:ser>
        <c:dLbls>
          <c:showLegendKey val="0"/>
          <c:showVal val="0"/>
          <c:showCatName val="0"/>
          <c:showSerName val="0"/>
          <c:showPercent val="0"/>
          <c:showBubbleSize val="0"/>
          <c:showLeaderLines val="1"/>
        </c:dLbls>
      </c:pie3DChart>
    </c:plotArea>
    <c:legend>
      <c:legendPos val="r"/>
      <c:layout/>
      <c:overlay val="0"/>
      <c:txPr>
        <a:bodyPr/>
        <a:lstStyle/>
        <a:p>
          <a:pPr rtl="0">
            <a:defRPr sz="3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28F00D-55DA-4A5F-AA30-2C4E3B0D6618}" type="datetimeFigureOut">
              <a:rPr lang="en-US" smtClean="0"/>
              <a:pPr/>
              <a:t>2/9/2016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C32AC7-BBF6-41DA-A8D9-5AE3FE04737E}" type="slidenum">
              <a:rPr lang="en-US" smtClean="0"/>
              <a:pPr/>
              <a:t>‹#›</a:t>
            </a:fld>
            <a:endParaRPr lang="en-US"/>
          </a:p>
        </p:txBody>
      </p:sp>
    </p:spTree>
    <p:extLst>
      <p:ext uri="{BB962C8B-B14F-4D97-AF65-F5344CB8AC3E}">
        <p14:creationId xmlns:p14="http://schemas.microsoft.com/office/powerpoint/2010/main" val="8684730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98D992FF-5C67-4EBE-85A7-D124DC7CE2FB}" type="datetimeFigureOut">
              <a:rPr lang="en-US"/>
              <a:pPr>
                <a:defRPr/>
              </a:pPr>
              <a:t>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5FD881F9-A157-4347-84D5-6169BFAE1D2A}" type="slidenum">
              <a:rPr lang="en-US"/>
              <a:pPr>
                <a:defRPr/>
              </a:pPr>
              <a:t>‹#›</a:t>
            </a:fld>
            <a:endParaRPr lang="en-US"/>
          </a:p>
        </p:txBody>
      </p:sp>
    </p:spTree>
    <p:extLst>
      <p:ext uri="{BB962C8B-B14F-4D97-AF65-F5344CB8AC3E}">
        <p14:creationId xmlns:p14="http://schemas.microsoft.com/office/powerpoint/2010/main" val="2926445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en-US" smtClean="0"/>
              <a:t>Click to edit Master title style</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5" name="Date Placeholder 29"/>
          <p:cNvSpPr>
            <a:spLocks noGrp="1"/>
          </p:cNvSpPr>
          <p:nvPr>
            <p:ph type="dt" sz="half" idx="10"/>
          </p:nvPr>
        </p:nvSpPr>
        <p:spPr/>
        <p:txBody>
          <a:bodyPr/>
          <a:lstStyle>
            <a:lvl1pPr>
              <a:defRPr b="1" smtClean="0"/>
            </a:lvl1pPr>
          </a:lstStyle>
          <a:p>
            <a:pPr>
              <a:defRPr/>
            </a:pPr>
            <a:r>
              <a:rPr lang="en-US" smtClean="0"/>
              <a:t>Course  T509.01</a:t>
            </a:r>
            <a:endParaRPr lang="en-US" dirty="0"/>
          </a:p>
        </p:txBody>
      </p:sp>
      <p:sp>
        <p:nvSpPr>
          <p:cNvPr id="6" name="Footer Placeholder 18"/>
          <p:cNvSpPr>
            <a:spLocks noGrp="1"/>
          </p:cNvSpPr>
          <p:nvPr>
            <p:ph type="ftr" sz="quarter" idx="11"/>
          </p:nvPr>
        </p:nvSpPr>
        <p:spPr>
          <a:xfrm>
            <a:off x="3124200" y="6356350"/>
            <a:ext cx="3048000" cy="365125"/>
          </a:xfrm>
        </p:spPr>
        <p:txBody>
          <a:bodyPr/>
          <a:lstStyle>
            <a:lvl1pPr algn="ctr">
              <a:defRPr b="1" smtClean="0"/>
            </a:lvl1pPr>
          </a:lstStyle>
          <a:p>
            <a:pPr>
              <a:defRPr/>
            </a:pPr>
            <a:r>
              <a:rPr lang="en-US" smtClean="0"/>
              <a:t>iteenchallenge.org    Last Revised 03-2013</a:t>
            </a:r>
            <a:endParaRPr lang="en-US" dirty="0"/>
          </a:p>
        </p:txBody>
      </p:sp>
      <p:sp>
        <p:nvSpPr>
          <p:cNvPr id="7" name="Slide Number Placeholder 26"/>
          <p:cNvSpPr>
            <a:spLocks noGrp="1"/>
          </p:cNvSpPr>
          <p:nvPr>
            <p:ph type="sldNum" sz="quarter" idx="12"/>
          </p:nvPr>
        </p:nvSpPr>
        <p:spPr/>
        <p:txBody>
          <a:bodyPr/>
          <a:lstStyle>
            <a:lvl1pPr>
              <a:defRPr/>
            </a:lvl1pPr>
          </a:lstStyle>
          <a:p>
            <a:pPr>
              <a:defRPr/>
            </a:pPr>
            <a:fld id="{5D3E1928-559A-42C4-9A8B-E1DCB792DEF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smtClean="0"/>
              <a:t>Course  T509.01</a:t>
            </a:r>
            <a:endParaRPr lang="en-US"/>
          </a:p>
        </p:txBody>
      </p:sp>
      <p:sp>
        <p:nvSpPr>
          <p:cNvPr id="5" name="Footer Placeholder 4"/>
          <p:cNvSpPr>
            <a:spLocks noGrp="1"/>
          </p:cNvSpPr>
          <p:nvPr>
            <p:ph type="ftr" sz="quarter" idx="11"/>
          </p:nvPr>
        </p:nvSpPr>
        <p:spPr/>
        <p:txBody>
          <a:bodyPr/>
          <a:lstStyle>
            <a:lvl1pPr algn="l">
              <a:defRPr smtClean="0"/>
            </a:lvl1pPr>
          </a:lstStyle>
          <a:p>
            <a:pPr>
              <a:defRPr/>
            </a:pPr>
            <a:r>
              <a:rPr lang="en-US" smtClean="0"/>
              <a:t>iteenchallenge.org    Last Revised 03-2013</a:t>
            </a:r>
            <a:endParaRPr lang="en-US"/>
          </a:p>
        </p:txBody>
      </p:sp>
      <p:sp>
        <p:nvSpPr>
          <p:cNvPr id="6" name="Slide Number Placeholder 5"/>
          <p:cNvSpPr>
            <a:spLocks noGrp="1"/>
          </p:cNvSpPr>
          <p:nvPr>
            <p:ph type="sldNum" sz="quarter" idx="12"/>
          </p:nvPr>
        </p:nvSpPr>
        <p:spPr/>
        <p:txBody>
          <a:bodyPr/>
          <a:lstStyle>
            <a:lvl1pPr>
              <a:defRPr/>
            </a:lvl1pPr>
          </a:lstStyle>
          <a:p>
            <a:pPr>
              <a:defRPr/>
            </a:pPr>
            <a:fld id="{FE44AF4A-4BDE-4A4F-B641-ED8EAF910C0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smtClean="0"/>
              <a:t>Course  T509.01</a:t>
            </a:r>
            <a:endParaRPr lang="en-US"/>
          </a:p>
        </p:txBody>
      </p:sp>
      <p:sp>
        <p:nvSpPr>
          <p:cNvPr id="5" name="Footer Placeholder 4"/>
          <p:cNvSpPr>
            <a:spLocks noGrp="1"/>
          </p:cNvSpPr>
          <p:nvPr>
            <p:ph type="ftr" sz="quarter" idx="11"/>
          </p:nvPr>
        </p:nvSpPr>
        <p:spPr/>
        <p:txBody>
          <a:bodyPr/>
          <a:lstStyle>
            <a:lvl1pPr algn="l">
              <a:defRPr smtClean="0"/>
            </a:lvl1pPr>
          </a:lstStyle>
          <a:p>
            <a:pPr>
              <a:defRPr/>
            </a:pPr>
            <a:r>
              <a:rPr lang="en-US" smtClean="0"/>
              <a:t>iteenchallenge.org    Last Revised 03-2013</a:t>
            </a:r>
            <a:endParaRPr lang="en-US"/>
          </a:p>
        </p:txBody>
      </p:sp>
      <p:sp>
        <p:nvSpPr>
          <p:cNvPr id="6" name="Slide Number Placeholder 5"/>
          <p:cNvSpPr>
            <a:spLocks noGrp="1"/>
          </p:cNvSpPr>
          <p:nvPr>
            <p:ph type="sldNum" sz="quarter" idx="12"/>
          </p:nvPr>
        </p:nvSpPr>
        <p:spPr/>
        <p:txBody>
          <a:bodyPr/>
          <a:lstStyle>
            <a:lvl1pPr>
              <a:defRPr/>
            </a:lvl1pPr>
          </a:lstStyle>
          <a:p>
            <a:pPr>
              <a:defRPr/>
            </a:pPr>
            <a:fld id="{E9227170-9F6D-4BCA-9609-E371F9A07EA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normAutofit/>
          </a:bodyPr>
          <a:lstStyle/>
          <a:p>
            <a:pPr lvl="0"/>
            <a:endParaRPr lang="en-US" noProof="0" smtClean="0"/>
          </a:p>
        </p:txBody>
      </p:sp>
      <p:sp>
        <p:nvSpPr>
          <p:cNvPr id="4" name="Rectangle 4"/>
          <p:cNvSpPr>
            <a:spLocks noGrp="1" noChangeArrowheads="1"/>
          </p:cNvSpPr>
          <p:nvPr>
            <p:ph type="dt" sz="half" idx="10"/>
          </p:nvPr>
        </p:nvSpPr>
        <p:spPr/>
        <p:txBody>
          <a:bodyPr/>
          <a:lstStyle>
            <a:lvl1pPr>
              <a:defRPr smtClean="0"/>
            </a:lvl1pPr>
          </a:lstStyle>
          <a:p>
            <a:pPr>
              <a:defRPr/>
            </a:pPr>
            <a:r>
              <a:rPr lang="en-US" smtClean="0"/>
              <a:t>Course  T509.01</a:t>
            </a:r>
            <a:endParaRPr lang="en-US"/>
          </a:p>
        </p:txBody>
      </p:sp>
      <p:sp>
        <p:nvSpPr>
          <p:cNvPr id="5" name="Rectangle 5"/>
          <p:cNvSpPr>
            <a:spLocks noGrp="1" noChangeArrowheads="1"/>
          </p:cNvSpPr>
          <p:nvPr>
            <p:ph type="ftr" sz="quarter" idx="11"/>
          </p:nvPr>
        </p:nvSpPr>
        <p:spPr/>
        <p:txBody>
          <a:bodyPr/>
          <a:lstStyle>
            <a:lvl1pPr algn="l">
              <a:defRPr smtClean="0"/>
            </a:lvl1pPr>
          </a:lstStyle>
          <a:p>
            <a:pPr>
              <a:defRPr/>
            </a:pPr>
            <a:r>
              <a:rPr lang="en-US" smtClean="0"/>
              <a:t>iteenchallenge.org    Last Revised 03-2013</a:t>
            </a:r>
            <a:endParaRPr lang="en-US"/>
          </a:p>
        </p:txBody>
      </p:sp>
      <p:sp>
        <p:nvSpPr>
          <p:cNvPr id="6" name="Rectangle 6"/>
          <p:cNvSpPr>
            <a:spLocks noGrp="1" noChangeArrowheads="1"/>
          </p:cNvSpPr>
          <p:nvPr>
            <p:ph type="sldNum" sz="quarter" idx="12"/>
          </p:nvPr>
        </p:nvSpPr>
        <p:spPr/>
        <p:txBody>
          <a:bodyPr/>
          <a:lstStyle>
            <a:lvl1pPr>
              <a:defRPr/>
            </a:lvl1pPr>
          </a:lstStyle>
          <a:p>
            <a:pPr>
              <a:defRPr/>
            </a:pPr>
            <a:fld id="{A2EA67A3-9D34-4FD2-B397-B0662F2E81D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smtClean="0"/>
            </a:lvl1pPr>
          </a:lstStyle>
          <a:p>
            <a:pPr>
              <a:defRPr/>
            </a:pPr>
            <a:r>
              <a:rPr lang="en-US" smtClean="0"/>
              <a:t>Course  T509.01</a:t>
            </a:r>
            <a:endParaRPr lang="en-US" dirty="0"/>
          </a:p>
        </p:txBody>
      </p:sp>
      <p:sp>
        <p:nvSpPr>
          <p:cNvPr id="5" name="Footer Placeholder 4"/>
          <p:cNvSpPr>
            <a:spLocks noGrp="1"/>
          </p:cNvSpPr>
          <p:nvPr>
            <p:ph type="ftr" sz="quarter" idx="11"/>
          </p:nvPr>
        </p:nvSpPr>
        <p:spPr>
          <a:xfrm>
            <a:off x="3048000" y="6356350"/>
            <a:ext cx="3200400" cy="365125"/>
          </a:xfrm>
        </p:spPr>
        <p:txBody>
          <a:bodyPr/>
          <a:lstStyle>
            <a:lvl1pPr algn="ctr">
              <a:defRPr b="1" smtClean="0"/>
            </a:lvl1pPr>
          </a:lstStyle>
          <a:p>
            <a:pPr>
              <a:defRPr/>
            </a:pPr>
            <a:r>
              <a:rPr lang="en-US" smtClean="0"/>
              <a:t>iteenchallenge.org    Last Revised 03-2013</a:t>
            </a:r>
            <a:endParaRPr lang="en-US"/>
          </a:p>
        </p:txBody>
      </p:sp>
      <p:sp>
        <p:nvSpPr>
          <p:cNvPr id="6" name="Slide Number Placeholder 5"/>
          <p:cNvSpPr>
            <a:spLocks noGrp="1"/>
          </p:cNvSpPr>
          <p:nvPr>
            <p:ph type="sldNum" sz="quarter" idx="12"/>
          </p:nvPr>
        </p:nvSpPr>
        <p:spPr/>
        <p:txBody>
          <a:bodyPr/>
          <a:lstStyle>
            <a:lvl1pPr>
              <a:defRPr/>
            </a:lvl1pPr>
          </a:lstStyle>
          <a:p>
            <a:pPr>
              <a:defRPr/>
            </a:pPr>
            <a:fld id="{474097A7-0CC8-4B37-BB74-928581C9D39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352677"/>
            <a:ext cx="7772400" cy="1509712"/>
          </a:xfrm>
        </p:spPr>
        <p:txBody>
          <a:bodyPr/>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r>
              <a:rPr lang="en-US" smtClean="0"/>
              <a:t>Course  T509.01</a:t>
            </a:r>
            <a:endParaRPr lang="en-US"/>
          </a:p>
        </p:txBody>
      </p:sp>
      <p:sp>
        <p:nvSpPr>
          <p:cNvPr id="5" name="Footer Placeholder 4"/>
          <p:cNvSpPr>
            <a:spLocks noGrp="1"/>
          </p:cNvSpPr>
          <p:nvPr>
            <p:ph type="ftr" sz="quarter" idx="11"/>
          </p:nvPr>
        </p:nvSpPr>
        <p:spPr>
          <a:xfrm>
            <a:off x="3352800" y="6356350"/>
            <a:ext cx="2590800" cy="365125"/>
          </a:xfrm>
        </p:spPr>
        <p:txBody>
          <a:bodyPr/>
          <a:lstStyle>
            <a:lvl1pPr algn="ctr">
              <a:defRPr b="1" smtClean="0"/>
            </a:lvl1pPr>
          </a:lstStyle>
          <a:p>
            <a:pPr>
              <a:defRPr/>
            </a:pPr>
            <a:r>
              <a:rPr lang="en-US" smtClean="0"/>
              <a:t>iteenchallenge.org    Last Revised 03-2013</a:t>
            </a:r>
            <a:endParaRPr lang="en-US"/>
          </a:p>
        </p:txBody>
      </p:sp>
      <p:sp>
        <p:nvSpPr>
          <p:cNvPr id="6" name="Slide Number Placeholder 5"/>
          <p:cNvSpPr>
            <a:spLocks noGrp="1"/>
          </p:cNvSpPr>
          <p:nvPr>
            <p:ph type="sldNum" sz="quarter" idx="12"/>
          </p:nvPr>
        </p:nvSpPr>
        <p:spPr/>
        <p:txBody>
          <a:bodyPr/>
          <a:lstStyle>
            <a:lvl1pPr>
              <a:defRPr/>
            </a:lvl1pPr>
          </a:lstStyle>
          <a:p>
            <a:pPr>
              <a:defRPr/>
            </a:pPr>
            <a:fld id="{FA647620-F508-4F81-9B81-AD405DABD46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smtClean="0"/>
            </a:lvl1pPr>
          </a:lstStyle>
          <a:p>
            <a:pPr>
              <a:defRPr/>
            </a:pPr>
            <a:r>
              <a:rPr lang="en-US" smtClean="0"/>
              <a:t>Course  T509.01</a:t>
            </a:r>
            <a:endParaRPr lang="en-US"/>
          </a:p>
        </p:txBody>
      </p:sp>
      <p:sp>
        <p:nvSpPr>
          <p:cNvPr id="6" name="Footer Placeholder 5"/>
          <p:cNvSpPr>
            <a:spLocks noGrp="1"/>
          </p:cNvSpPr>
          <p:nvPr>
            <p:ph type="ftr" sz="quarter" idx="11"/>
          </p:nvPr>
        </p:nvSpPr>
        <p:spPr/>
        <p:txBody>
          <a:bodyPr/>
          <a:lstStyle>
            <a:lvl1pPr algn="l">
              <a:defRPr smtClean="0"/>
            </a:lvl1pPr>
          </a:lstStyle>
          <a:p>
            <a:pPr>
              <a:defRPr/>
            </a:pPr>
            <a:r>
              <a:rPr lang="en-US" smtClean="0"/>
              <a:t>iteenchallenge.org    Last Revised 03-2013</a:t>
            </a:r>
            <a:endParaRPr lang="en-US"/>
          </a:p>
        </p:txBody>
      </p:sp>
      <p:sp>
        <p:nvSpPr>
          <p:cNvPr id="7" name="Slide Number Placeholder 6"/>
          <p:cNvSpPr>
            <a:spLocks noGrp="1"/>
          </p:cNvSpPr>
          <p:nvPr>
            <p:ph type="sldNum" sz="quarter" idx="12"/>
          </p:nvPr>
        </p:nvSpPr>
        <p:spPr/>
        <p:txBody>
          <a:bodyPr/>
          <a:lstStyle>
            <a:lvl1pPr>
              <a:defRPr/>
            </a:lvl1pPr>
          </a:lstStyle>
          <a:p>
            <a:pPr>
              <a:defRPr/>
            </a:pPr>
            <a:fld id="{8256B665-6ADF-4522-B44A-F19A14C6F73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smtClean="0"/>
            </a:lvl1pPr>
          </a:lstStyle>
          <a:p>
            <a:pPr>
              <a:defRPr/>
            </a:pPr>
            <a:r>
              <a:rPr lang="en-US" smtClean="0"/>
              <a:t>Course  T509.01</a:t>
            </a:r>
            <a:endParaRPr lang="en-US"/>
          </a:p>
        </p:txBody>
      </p:sp>
      <p:sp>
        <p:nvSpPr>
          <p:cNvPr id="8" name="Footer Placeholder 7"/>
          <p:cNvSpPr>
            <a:spLocks noGrp="1"/>
          </p:cNvSpPr>
          <p:nvPr>
            <p:ph type="ftr" sz="quarter" idx="11"/>
          </p:nvPr>
        </p:nvSpPr>
        <p:spPr/>
        <p:txBody>
          <a:bodyPr/>
          <a:lstStyle>
            <a:lvl1pPr algn="l">
              <a:defRPr smtClean="0"/>
            </a:lvl1pPr>
          </a:lstStyle>
          <a:p>
            <a:pPr>
              <a:defRPr/>
            </a:pPr>
            <a:r>
              <a:rPr lang="en-US" smtClean="0"/>
              <a:t>iteenchallenge.org    Last Revised 03-2013</a:t>
            </a:r>
            <a:endParaRPr lang="en-US"/>
          </a:p>
        </p:txBody>
      </p:sp>
      <p:sp>
        <p:nvSpPr>
          <p:cNvPr id="9" name="Slide Number Placeholder 8"/>
          <p:cNvSpPr>
            <a:spLocks noGrp="1"/>
          </p:cNvSpPr>
          <p:nvPr>
            <p:ph type="sldNum" sz="quarter" idx="12"/>
          </p:nvPr>
        </p:nvSpPr>
        <p:spPr/>
        <p:txBody>
          <a:bodyPr/>
          <a:lstStyle>
            <a:lvl1pPr>
              <a:defRPr/>
            </a:lvl1pPr>
          </a:lstStyle>
          <a:p>
            <a:pPr>
              <a:defRPr/>
            </a:pPr>
            <a:fld id="{575D4AC9-A3A2-4BDF-94A5-55B525958A0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a:lstStyle>
            <a:lvl1pPr>
              <a:defRPr sz="4800" cap="none" baseline="0">
                <a:effectLst>
                  <a:outerShdw blurRad="30000" dist="30000" dir="2700000" algn="tl" rotWithShape="0">
                    <a:schemeClr val="bg2">
                      <a:shade val="45000"/>
                      <a:satMod val="150000"/>
                      <a:alpha val="90000"/>
                    </a:schemeClr>
                  </a:outerShdw>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smtClean="0"/>
            </a:lvl1pPr>
          </a:lstStyle>
          <a:p>
            <a:pPr>
              <a:defRPr/>
            </a:pPr>
            <a:r>
              <a:rPr lang="en-US" smtClean="0"/>
              <a:t>Course  T509.01</a:t>
            </a:r>
            <a:endParaRPr lang="en-US"/>
          </a:p>
        </p:txBody>
      </p:sp>
      <p:sp>
        <p:nvSpPr>
          <p:cNvPr id="4" name="Footer Placeholder 3"/>
          <p:cNvSpPr>
            <a:spLocks noGrp="1"/>
          </p:cNvSpPr>
          <p:nvPr>
            <p:ph type="ftr" sz="quarter" idx="11"/>
          </p:nvPr>
        </p:nvSpPr>
        <p:spPr/>
        <p:txBody>
          <a:bodyPr/>
          <a:lstStyle>
            <a:lvl1pPr algn="l">
              <a:defRPr smtClean="0"/>
            </a:lvl1pPr>
          </a:lstStyle>
          <a:p>
            <a:pPr>
              <a:defRPr/>
            </a:pPr>
            <a:r>
              <a:rPr lang="en-US" smtClean="0"/>
              <a:t>iteenchallenge.org    Last Revised 03-2013</a:t>
            </a:r>
            <a:endParaRPr lang="en-US"/>
          </a:p>
        </p:txBody>
      </p:sp>
      <p:sp>
        <p:nvSpPr>
          <p:cNvPr id="5" name="Slide Number Placeholder 4"/>
          <p:cNvSpPr>
            <a:spLocks noGrp="1"/>
          </p:cNvSpPr>
          <p:nvPr>
            <p:ph type="sldNum" sz="quarter" idx="12"/>
          </p:nvPr>
        </p:nvSpPr>
        <p:spPr/>
        <p:txBody>
          <a:bodyPr/>
          <a:lstStyle>
            <a:lvl1pPr>
              <a:defRPr/>
            </a:lvl1pPr>
          </a:lstStyle>
          <a:p>
            <a:pPr>
              <a:defRPr/>
            </a:pPr>
            <a:fld id="{779A2748-5482-4823-A13B-79D36041DA0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r>
              <a:rPr lang="en-US" smtClean="0"/>
              <a:t>Course  T509.01</a:t>
            </a:r>
            <a:endParaRPr lang="en-US"/>
          </a:p>
        </p:txBody>
      </p:sp>
      <p:sp>
        <p:nvSpPr>
          <p:cNvPr id="3" name="Footer Placeholder 2"/>
          <p:cNvSpPr>
            <a:spLocks noGrp="1"/>
          </p:cNvSpPr>
          <p:nvPr>
            <p:ph type="ftr" sz="quarter" idx="11"/>
          </p:nvPr>
        </p:nvSpPr>
        <p:spPr/>
        <p:txBody>
          <a:bodyPr/>
          <a:lstStyle>
            <a:lvl1pPr algn="l">
              <a:defRPr smtClean="0"/>
            </a:lvl1pPr>
          </a:lstStyle>
          <a:p>
            <a:pPr>
              <a:defRPr/>
            </a:pPr>
            <a:r>
              <a:rPr lang="en-US" smtClean="0"/>
              <a:t>iteenchallenge.org    Last Revised 03-2013</a:t>
            </a:r>
            <a:endParaRPr lang="en-US"/>
          </a:p>
        </p:txBody>
      </p:sp>
      <p:sp>
        <p:nvSpPr>
          <p:cNvPr id="4" name="Slide Number Placeholder 3"/>
          <p:cNvSpPr>
            <a:spLocks noGrp="1"/>
          </p:cNvSpPr>
          <p:nvPr>
            <p:ph type="sldNum" sz="quarter" idx="12"/>
          </p:nvPr>
        </p:nvSpPr>
        <p:spPr/>
        <p:txBody>
          <a:bodyPr/>
          <a:lstStyle>
            <a:lvl1pPr>
              <a:defRPr/>
            </a:lvl1pPr>
          </a:lstStyle>
          <a:p>
            <a:pPr>
              <a:defRPr/>
            </a:pPr>
            <a:fld id="{077A7BF6-4A16-421E-9D6F-64083B71D80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lstStyle>
            <a:lvl1pPr algn="l">
              <a:buNone/>
              <a:defRPr sz="5000" b="1"/>
            </a:lvl1pPr>
          </a:lstStyle>
          <a:p>
            <a:r>
              <a:rPr lang="en-US" smtClean="0"/>
              <a:t>Click to edit Master title style</a:t>
            </a:r>
            <a:endParaRPr lang="en-US" dirty="0"/>
          </a:p>
        </p:txBody>
      </p:sp>
      <p:sp>
        <p:nvSpPr>
          <p:cNvPr id="3" name="Text Placeholder 2"/>
          <p:cNvSpPr>
            <a:spLocks noGrp="1"/>
          </p:cNvSpPr>
          <p:nvPr>
            <p:ph type="body" idx="2"/>
          </p:nvPr>
        </p:nvSpPr>
        <p:spPr>
          <a:xfrm>
            <a:off x="457200" y="1133856"/>
            <a:ext cx="2590800" cy="5181600"/>
          </a:xfrm>
        </p:spPr>
        <p:txBody>
          <a:bodyPr l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smtClean="0"/>
            </a:lvl1pPr>
          </a:lstStyle>
          <a:p>
            <a:pPr>
              <a:defRPr/>
            </a:pPr>
            <a:r>
              <a:rPr lang="en-US" smtClean="0"/>
              <a:t>Course  T509.01</a:t>
            </a:r>
            <a:endParaRPr lang="en-US"/>
          </a:p>
        </p:txBody>
      </p:sp>
      <p:sp>
        <p:nvSpPr>
          <p:cNvPr id="6" name="Footer Placeholder 5"/>
          <p:cNvSpPr>
            <a:spLocks noGrp="1"/>
          </p:cNvSpPr>
          <p:nvPr>
            <p:ph type="ftr" sz="quarter" idx="11"/>
          </p:nvPr>
        </p:nvSpPr>
        <p:spPr/>
        <p:txBody>
          <a:bodyPr/>
          <a:lstStyle>
            <a:lvl1pPr algn="l">
              <a:defRPr smtClean="0"/>
            </a:lvl1pPr>
          </a:lstStyle>
          <a:p>
            <a:pPr>
              <a:defRPr/>
            </a:pPr>
            <a:r>
              <a:rPr lang="en-US" smtClean="0"/>
              <a:t>iteenchallenge.org    Last Revised 03-2013</a:t>
            </a:r>
            <a:endParaRPr lang="en-US"/>
          </a:p>
        </p:txBody>
      </p:sp>
      <p:sp>
        <p:nvSpPr>
          <p:cNvPr id="7" name="Slide Number Placeholder 6"/>
          <p:cNvSpPr>
            <a:spLocks noGrp="1"/>
          </p:cNvSpPr>
          <p:nvPr>
            <p:ph type="sldNum" sz="quarter" idx="12"/>
          </p:nvPr>
        </p:nvSpPr>
        <p:spPr/>
        <p:txBody>
          <a:bodyPr/>
          <a:lstStyle>
            <a:lvl1pPr>
              <a:defRPr/>
            </a:lvl1pPr>
          </a:lstStyle>
          <a:p>
            <a:pPr>
              <a:defRPr/>
            </a:pPr>
            <a:fld id="{8FDF1725-CF65-4EEE-A71C-685A5D29689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lstStyle>
            <a:lvl1pPr algn="r">
              <a:buNone/>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normAutofit/>
          </a:bodyPr>
          <a:lstStyle>
            <a:lvl1pPr>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76240" y="2543176"/>
            <a:ext cx="3429000" cy="914400"/>
          </a:xfrm>
        </p:spPr>
        <p:txBody>
          <a:bodyPr lIns="0" tIns="0" rIns="0" bIns="0"/>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smtClean="0"/>
              <a:t>Course  T509.01</a:t>
            </a:r>
            <a:endParaRPr lang="en-US"/>
          </a:p>
        </p:txBody>
      </p:sp>
      <p:sp>
        <p:nvSpPr>
          <p:cNvPr id="6" name="Footer Placeholder 5"/>
          <p:cNvSpPr>
            <a:spLocks noGrp="1"/>
          </p:cNvSpPr>
          <p:nvPr>
            <p:ph type="ftr" sz="quarter" idx="11"/>
          </p:nvPr>
        </p:nvSpPr>
        <p:spPr/>
        <p:txBody>
          <a:bodyPr/>
          <a:lstStyle>
            <a:lvl1pPr algn="l">
              <a:defRPr smtClean="0"/>
            </a:lvl1pPr>
          </a:lstStyle>
          <a:p>
            <a:pPr>
              <a:defRPr/>
            </a:pPr>
            <a:r>
              <a:rPr lang="en-US" smtClean="0"/>
              <a:t>iteenchallenge.org    Last Revised 03-2013</a:t>
            </a:r>
            <a:endParaRPr lang="en-US"/>
          </a:p>
        </p:txBody>
      </p:sp>
      <p:sp>
        <p:nvSpPr>
          <p:cNvPr id="7" name="Slide Number Placeholder 6"/>
          <p:cNvSpPr>
            <a:spLocks noGrp="1"/>
          </p:cNvSpPr>
          <p:nvPr>
            <p:ph type="sldNum" sz="quarter" idx="12"/>
          </p:nvPr>
        </p:nvSpPr>
        <p:spPr/>
        <p:txBody>
          <a:bodyPr/>
          <a:lstStyle>
            <a:lvl1pPr>
              <a:defRPr/>
            </a:lvl1pPr>
          </a:lstStyle>
          <a:p>
            <a:pPr>
              <a:defRPr/>
            </a:pPr>
            <a:fld id="{606E8A65-F44C-4F56-8862-72F2C36E701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en-US" smtClean="0"/>
              <a:t>Click to edit Master title style</a:t>
            </a:r>
            <a:endParaRPr lang="en-US" dirty="0"/>
          </a:p>
        </p:txBody>
      </p:sp>
      <p:sp>
        <p:nvSpPr>
          <p:cNvPr id="1033" name="Text Placeholder 29"/>
          <p:cNvSpPr>
            <a:spLocks noGrp="1"/>
          </p:cNvSpPr>
          <p:nvPr>
            <p:ph type="body" idx="1"/>
          </p:nvPr>
        </p:nvSpPr>
        <p:spPr bwMode="auto">
          <a:xfrm>
            <a:off x="457200" y="2179638"/>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b="1" smtClean="0">
                <a:solidFill>
                  <a:schemeClr val="tx2">
                    <a:shade val="50000"/>
                  </a:schemeClr>
                </a:solidFill>
                <a:cs typeface="+mn-cs"/>
              </a:defRPr>
            </a:lvl1pPr>
          </a:lstStyle>
          <a:p>
            <a:pPr>
              <a:defRPr/>
            </a:pPr>
            <a:r>
              <a:rPr lang="en-US" smtClean="0"/>
              <a:t>Course  T509.01</a:t>
            </a:r>
            <a:endParaRPr lang="en-US" dirty="0"/>
          </a:p>
        </p:txBody>
      </p:sp>
      <p:sp>
        <p:nvSpPr>
          <p:cNvPr id="22" name="Footer Placeholder 21"/>
          <p:cNvSpPr>
            <a:spLocks noGrp="1"/>
          </p:cNvSpPr>
          <p:nvPr>
            <p:ph type="ftr" sz="quarter" idx="3"/>
          </p:nvPr>
        </p:nvSpPr>
        <p:spPr>
          <a:xfrm>
            <a:off x="2438400" y="6356350"/>
            <a:ext cx="3505200" cy="365125"/>
          </a:xfrm>
          <a:prstGeom prst="rect">
            <a:avLst/>
          </a:prstGeom>
        </p:spPr>
        <p:txBody>
          <a:bodyPr vert="horz" lIns="0" anchor="b"/>
          <a:lstStyle>
            <a:lvl1pPr algn="ctr">
              <a:defRPr sz="1200" smtClean="0">
                <a:solidFill>
                  <a:schemeClr val="tx2">
                    <a:shade val="50000"/>
                  </a:schemeClr>
                </a:solidFill>
                <a:cs typeface="+mn-cs"/>
              </a:defRPr>
            </a:lvl1pPr>
          </a:lstStyle>
          <a:p>
            <a:pPr>
              <a:defRPr/>
            </a:pPr>
            <a:r>
              <a:rPr lang="en-US" smtClean="0"/>
              <a:t>iteenchallenge.org    Last Revised 03-2013</a:t>
            </a:r>
            <a:endParaRPr lang="en-US" b="1" dirty="0"/>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b="1">
                <a:solidFill>
                  <a:schemeClr val="tx2">
                    <a:shade val="50000"/>
                  </a:schemeClr>
                </a:solidFill>
                <a:cs typeface="+mn-cs"/>
              </a:defRPr>
            </a:lvl1pPr>
          </a:lstStyle>
          <a:p>
            <a:pPr>
              <a:defRPr/>
            </a:pPr>
            <a:fld id="{5A2F89B3-B730-44A1-BE7D-2E093E56A9E2}"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Lst>
  <p:hf hdr="0"/>
  <p:txStyles>
    <p:titleStyle>
      <a:lvl1pPr algn="l" rtl="0" eaLnBrk="0" fontAlgn="base" hangingPunct="0">
        <a:spcBef>
          <a:spcPct val="0"/>
        </a:spcBef>
        <a:spcAft>
          <a:spcPct val="0"/>
        </a:spcAft>
        <a:defRPr sz="4800" b="1" kern="1200">
          <a:ln w="500">
            <a:solidFill>
              <a:schemeClr val="tx2">
                <a:shade val="20000"/>
                <a:satMod val="350000"/>
              </a:schemeClr>
            </a:solidFill>
          </a:ln>
          <a:solidFill>
            <a:srgbClr val="FFFFD2"/>
          </a:solidFill>
          <a:effectLst>
            <a:outerShdw blurRad="30000" dist="30000" dir="2700000" algn="tl" rotWithShape="0">
              <a:schemeClr val="bg2">
                <a:shade val="45000"/>
                <a:satMod val="150000"/>
                <a:alpha val="90000"/>
              </a:schemeClr>
            </a:outerShdw>
          </a:effectLst>
          <a:latin typeface="+mj-lt"/>
          <a:ea typeface="+mj-ea"/>
          <a:cs typeface="+mj-cs"/>
        </a:defRPr>
      </a:lvl1pPr>
      <a:lvl2pPr algn="l" rtl="0" eaLnBrk="0" fontAlgn="base" hangingPunct="0">
        <a:spcBef>
          <a:spcPct val="0"/>
        </a:spcBef>
        <a:spcAft>
          <a:spcPct val="0"/>
        </a:spcAft>
        <a:defRPr sz="4800" b="1">
          <a:solidFill>
            <a:srgbClr val="FFFFD2"/>
          </a:solidFill>
          <a:latin typeface="Corbel" pitchFamily="34" charset="0"/>
        </a:defRPr>
      </a:lvl2pPr>
      <a:lvl3pPr algn="l" rtl="0" eaLnBrk="0" fontAlgn="base" hangingPunct="0">
        <a:spcBef>
          <a:spcPct val="0"/>
        </a:spcBef>
        <a:spcAft>
          <a:spcPct val="0"/>
        </a:spcAft>
        <a:defRPr sz="4800" b="1">
          <a:solidFill>
            <a:srgbClr val="FFFFD2"/>
          </a:solidFill>
          <a:latin typeface="Corbel" pitchFamily="34" charset="0"/>
        </a:defRPr>
      </a:lvl3pPr>
      <a:lvl4pPr algn="l" rtl="0" eaLnBrk="0" fontAlgn="base" hangingPunct="0">
        <a:spcBef>
          <a:spcPct val="0"/>
        </a:spcBef>
        <a:spcAft>
          <a:spcPct val="0"/>
        </a:spcAft>
        <a:defRPr sz="4800" b="1">
          <a:solidFill>
            <a:srgbClr val="FFFFD2"/>
          </a:solidFill>
          <a:latin typeface="Corbel" pitchFamily="34" charset="0"/>
        </a:defRPr>
      </a:lvl4pPr>
      <a:lvl5pPr algn="l" rtl="0" eaLnBrk="0" fontAlgn="base" hangingPunct="0">
        <a:spcBef>
          <a:spcPct val="0"/>
        </a:spcBef>
        <a:spcAft>
          <a:spcPct val="0"/>
        </a:spcAft>
        <a:defRPr sz="4800" b="1">
          <a:solidFill>
            <a:srgbClr val="FFFFD2"/>
          </a:solidFill>
          <a:latin typeface="Corbel" pitchFamily="34" charset="0"/>
        </a:defRPr>
      </a:lvl5pPr>
      <a:lvl6pPr marL="457200" algn="l" rtl="0" fontAlgn="base">
        <a:spcBef>
          <a:spcPct val="0"/>
        </a:spcBef>
        <a:spcAft>
          <a:spcPct val="0"/>
        </a:spcAft>
        <a:defRPr sz="4800" b="1">
          <a:solidFill>
            <a:srgbClr val="FFFFD2"/>
          </a:solidFill>
          <a:latin typeface="Corbel" pitchFamily="34" charset="0"/>
        </a:defRPr>
      </a:lvl6pPr>
      <a:lvl7pPr marL="914400" algn="l" rtl="0" fontAlgn="base">
        <a:spcBef>
          <a:spcPct val="0"/>
        </a:spcBef>
        <a:spcAft>
          <a:spcPct val="0"/>
        </a:spcAft>
        <a:defRPr sz="4800" b="1">
          <a:solidFill>
            <a:srgbClr val="FFFFD2"/>
          </a:solidFill>
          <a:latin typeface="Corbel" pitchFamily="34" charset="0"/>
        </a:defRPr>
      </a:lvl7pPr>
      <a:lvl8pPr marL="1371600" algn="l" rtl="0" fontAlgn="base">
        <a:spcBef>
          <a:spcPct val="0"/>
        </a:spcBef>
        <a:spcAft>
          <a:spcPct val="0"/>
        </a:spcAft>
        <a:defRPr sz="4800" b="1">
          <a:solidFill>
            <a:srgbClr val="FFFFD2"/>
          </a:solidFill>
          <a:latin typeface="Corbel" pitchFamily="34" charset="0"/>
        </a:defRPr>
      </a:lvl8pPr>
      <a:lvl9pPr marL="1828800" algn="l" rtl="0" fontAlgn="base">
        <a:spcBef>
          <a:spcPct val="0"/>
        </a:spcBef>
        <a:spcAft>
          <a:spcPct val="0"/>
        </a:spcAft>
        <a:defRPr sz="4800" b="1">
          <a:solidFill>
            <a:srgbClr val="FFFFD2"/>
          </a:solidFill>
          <a:latin typeface="Corbel" pitchFamily="34" charset="0"/>
        </a:defRPr>
      </a:lvl9pPr>
    </p:titleStyle>
    <p:bodyStyle>
      <a:lvl1pPr marL="319088" indent="-319088" algn="l" rtl="0" eaLnBrk="0" fontAlgn="base" hangingPunct="0">
        <a:spcBef>
          <a:spcPct val="20000"/>
        </a:spcBef>
        <a:spcAft>
          <a:spcPct val="0"/>
        </a:spcAft>
        <a:buClr>
          <a:schemeClr val="accent1"/>
        </a:buClr>
        <a:buSzPct val="70000"/>
        <a:buFont typeface="Wingdings 2" pitchFamily="18" charset="2"/>
        <a:buChar char=""/>
        <a:defRPr sz="3000" kern="1200">
          <a:solidFill>
            <a:schemeClr val="tx1"/>
          </a:solidFill>
          <a:latin typeface="+mn-lt"/>
          <a:ea typeface="+mn-ea"/>
          <a:cs typeface="+mn-cs"/>
        </a:defRPr>
      </a:lvl1pPr>
      <a:lvl2pPr marL="630238" indent="-273050" algn="l" rtl="0" eaLnBrk="0" fontAlgn="base" hangingPunct="0">
        <a:spcBef>
          <a:spcPct val="20000"/>
        </a:spcBef>
        <a:spcAft>
          <a:spcPct val="0"/>
        </a:spcAft>
        <a:buClr>
          <a:schemeClr val="accent2"/>
        </a:buClr>
        <a:buFont typeface="Wingdings 2" pitchFamily="18" charset="2"/>
        <a:buChar char=""/>
        <a:defRPr sz="2600" kern="1200">
          <a:solidFill>
            <a:schemeClr val="tx1"/>
          </a:solidFill>
          <a:latin typeface="+mn-lt"/>
          <a:ea typeface="+mn-ea"/>
          <a:cs typeface="+mn-cs"/>
        </a:defRPr>
      </a:lvl2pPr>
      <a:lvl3pPr marL="922338" indent="-273050" algn="l" rtl="0" eaLnBrk="0" fontAlgn="base" hangingPunct="0">
        <a:spcBef>
          <a:spcPct val="20000"/>
        </a:spcBef>
        <a:spcAft>
          <a:spcPct val="0"/>
        </a:spcAft>
        <a:buClr>
          <a:srgbClr val="FF953E"/>
        </a:buClr>
        <a:buFont typeface="Wingdings 2" pitchFamily="18" charset="2"/>
        <a:buChar char=""/>
        <a:defRPr sz="2400" kern="1200">
          <a:solidFill>
            <a:schemeClr val="tx1"/>
          </a:solidFill>
          <a:latin typeface="+mn-lt"/>
          <a:ea typeface="+mn-ea"/>
          <a:cs typeface="+mn-cs"/>
        </a:defRPr>
      </a:lvl3pPr>
      <a:lvl4pPr marL="1187450" indent="-228600" algn="l" rtl="0" eaLnBrk="0" fontAlgn="base" hangingPunct="0">
        <a:spcBef>
          <a:spcPct val="20000"/>
        </a:spcBef>
        <a:spcAft>
          <a:spcPct val="0"/>
        </a:spcAft>
        <a:buClr>
          <a:srgbClr val="F8BD52"/>
        </a:buClr>
        <a:buFont typeface="Wingdings 2" pitchFamily="18" charset="2"/>
        <a:buChar char=""/>
        <a:defRPr sz="2200" kern="1200">
          <a:solidFill>
            <a:schemeClr val="tx1"/>
          </a:solidFill>
          <a:latin typeface="+mn-lt"/>
          <a:ea typeface="+mn-ea"/>
          <a:cs typeface="+mn-cs"/>
        </a:defRPr>
      </a:lvl4pPr>
      <a:lvl5pPr marL="1425575" indent="-228600" algn="l" rtl="0" eaLnBrk="0" fontAlgn="base" hangingPunct="0">
        <a:spcBef>
          <a:spcPct val="20000"/>
        </a:spcBef>
        <a:spcAft>
          <a:spcPct val="0"/>
        </a:spcAft>
        <a:buClr>
          <a:srgbClr val="46A6BD"/>
        </a:buClr>
        <a:buFont typeface="Wingdings 2" pitchFamily="18" charset="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www.iteenchallenge.org/"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8229600" cy="2167128"/>
          </a:xfrm>
        </p:spPr>
        <p:txBody>
          <a:bodyPr>
            <a:normAutofit fontScale="90000"/>
          </a:bodyPr>
          <a:lstStyle/>
          <a:p>
            <a:r>
              <a:rPr lang="es-AR" sz="4800" dirty="0" smtClean="0">
                <a:solidFill>
                  <a:srgbClr val="FFC000"/>
                </a:solidFill>
              </a:rPr>
              <a:t>Entendiendo </a:t>
            </a:r>
            <a:r>
              <a:rPr lang="en-US" sz="4800" dirty="0" smtClean="0">
                <a:solidFill>
                  <a:srgbClr val="FFC000"/>
                </a:solidFill>
              </a:rPr>
              <a:t/>
            </a:r>
            <a:br>
              <a:rPr lang="en-US" sz="4800" dirty="0" smtClean="0">
                <a:solidFill>
                  <a:srgbClr val="FFC000"/>
                </a:solidFill>
              </a:rPr>
            </a:br>
            <a:r>
              <a:rPr lang="es-AR" sz="4800" dirty="0" smtClean="0">
                <a:solidFill>
                  <a:srgbClr val="FFC000"/>
                </a:solidFill>
              </a:rPr>
              <a:t>los pasos hacia la recaída</a:t>
            </a:r>
            <a:r>
              <a:rPr lang="es-AR" sz="4800" dirty="0" smtClean="0"/>
              <a:t/>
            </a:r>
            <a:br>
              <a:rPr lang="es-AR" sz="4800" dirty="0" smtClean="0"/>
            </a:br>
            <a:r>
              <a:rPr lang="en-US" sz="5400" dirty="0" smtClean="0">
                <a:solidFill>
                  <a:schemeClr val="tx1"/>
                </a:solidFill>
              </a:rPr>
              <a:t>Understanding</a:t>
            </a:r>
            <a:br>
              <a:rPr lang="en-US" sz="5400" dirty="0" smtClean="0">
                <a:solidFill>
                  <a:schemeClr val="tx1"/>
                </a:solidFill>
              </a:rPr>
            </a:br>
            <a:r>
              <a:rPr lang="en-US" sz="5400" dirty="0" smtClean="0">
                <a:solidFill>
                  <a:schemeClr val="tx1"/>
                </a:solidFill>
              </a:rPr>
              <a:t>the Steps to Relapse</a:t>
            </a:r>
            <a:br>
              <a:rPr lang="en-US" sz="5400" dirty="0" smtClean="0">
                <a:solidFill>
                  <a:schemeClr val="tx1"/>
                </a:solidFill>
              </a:rPr>
            </a:br>
            <a:endParaRPr lang="en-US" dirty="0">
              <a:solidFill>
                <a:schemeClr val="tx2">
                  <a:tint val="100000"/>
                  <a:satMod val="250000"/>
                </a:schemeClr>
              </a:solidFill>
            </a:endParaRPr>
          </a:p>
        </p:txBody>
      </p:sp>
      <p:sp>
        <p:nvSpPr>
          <p:cNvPr id="3" name="Subtitle 2"/>
          <p:cNvSpPr>
            <a:spLocks noGrp="1"/>
          </p:cNvSpPr>
          <p:nvPr>
            <p:ph type="subTitle" idx="1"/>
          </p:nvPr>
        </p:nvSpPr>
        <p:spPr>
          <a:xfrm>
            <a:off x="457200" y="457200"/>
            <a:ext cx="6324600" cy="685800"/>
          </a:xfrm>
        </p:spPr>
        <p:txBody>
          <a:bodyPr>
            <a:normAutofit fontScale="85000" lnSpcReduction="20000"/>
          </a:bodyPr>
          <a:lstStyle/>
          <a:p>
            <a:pPr eaLnBrk="1" fontAlgn="auto" hangingPunct="1">
              <a:spcAft>
                <a:spcPts val="0"/>
              </a:spcAft>
              <a:defRPr/>
            </a:pPr>
            <a:r>
              <a:rPr lang="es-AR" sz="3200" b="1" dirty="0" smtClean="0">
                <a:solidFill>
                  <a:srgbClr val="FFC000"/>
                </a:solidFill>
              </a:rPr>
              <a:t>Deletreando Recuperación al Revés </a:t>
            </a:r>
            <a:r>
              <a:rPr lang="es-AR" sz="3200" dirty="0" smtClean="0"/>
              <a:t/>
            </a:r>
            <a:br>
              <a:rPr lang="es-AR" sz="3200" dirty="0" smtClean="0"/>
            </a:br>
            <a:r>
              <a:rPr lang="en-US" sz="3200" b="1" dirty="0" smtClean="0"/>
              <a:t>Spelling </a:t>
            </a:r>
            <a:r>
              <a:rPr lang="en-US" sz="3200" b="1" spc="300" dirty="0" smtClean="0">
                <a:ln w="11430" cmpd="sng">
                  <a:solidFill>
                    <a:schemeClr val="accent1">
                      <a:tint val="10000"/>
                    </a:schemeClr>
                  </a:solidFill>
                  <a:prstDash val="solid"/>
                  <a:miter lim="800000"/>
                </a:ln>
                <a:solidFill>
                  <a:schemeClr val="tx2"/>
                </a:solidFill>
                <a:effectLst>
                  <a:glow rad="45500">
                    <a:schemeClr val="accent1">
                      <a:satMod val="220000"/>
                      <a:alpha val="35000"/>
                    </a:schemeClr>
                  </a:glow>
                </a:effectLst>
                <a:latin typeface="Apple Chancery" pitchFamily="66" charset="0"/>
              </a:rPr>
              <a:t>Recovery</a:t>
            </a:r>
            <a:r>
              <a:rPr lang="en-US" sz="2000" b="1" dirty="0" smtClean="0"/>
              <a:t> </a:t>
            </a:r>
            <a:r>
              <a:rPr lang="en-US" sz="3200" b="1" dirty="0" smtClean="0"/>
              <a:t>Backwards</a:t>
            </a:r>
            <a:endParaRPr lang="en-US" sz="2800" b="1" dirty="0"/>
          </a:p>
        </p:txBody>
      </p:sp>
      <p:sp>
        <p:nvSpPr>
          <p:cNvPr id="14340" name="TextBox 5"/>
          <p:cNvSpPr txBox="1">
            <a:spLocks noChangeArrowheads="1"/>
          </p:cNvSpPr>
          <p:nvPr/>
        </p:nvSpPr>
        <p:spPr bwMode="auto">
          <a:xfrm>
            <a:off x="457200" y="4648200"/>
            <a:ext cx="7543800" cy="954107"/>
          </a:xfrm>
          <a:prstGeom prst="rect">
            <a:avLst/>
          </a:prstGeom>
          <a:noFill/>
          <a:ln w="9525">
            <a:noFill/>
            <a:miter lim="800000"/>
            <a:headEnd/>
            <a:tailEnd/>
          </a:ln>
        </p:spPr>
        <p:txBody>
          <a:bodyPr wrap="square">
            <a:spAutoFit/>
          </a:bodyPr>
          <a:lstStyle/>
          <a:p>
            <a:endParaRPr lang="en-US" sz="2800" dirty="0" smtClean="0"/>
          </a:p>
          <a:p>
            <a:r>
              <a:rPr lang="en-US" sz="2800" dirty="0" smtClean="0"/>
              <a:t>By </a:t>
            </a:r>
            <a:r>
              <a:rPr lang="en-US" sz="2800" dirty="0"/>
              <a:t>Dave </a:t>
            </a:r>
            <a:r>
              <a:rPr lang="en-US" sz="2800" dirty="0" smtClean="0"/>
              <a:t>Batty			Edition 2.1</a:t>
            </a:r>
          </a:p>
        </p:txBody>
      </p:sp>
      <p:sp>
        <p:nvSpPr>
          <p:cNvPr id="5" name="Slide Number Placeholder 4"/>
          <p:cNvSpPr>
            <a:spLocks noGrp="1"/>
          </p:cNvSpPr>
          <p:nvPr>
            <p:ph type="sldNum" sz="quarter" idx="12"/>
          </p:nvPr>
        </p:nvSpPr>
        <p:spPr/>
        <p:txBody>
          <a:bodyPr/>
          <a:lstStyle/>
          <a:p>
            <a:pPr>
              <a:defRPr/>
            </a:pPr>
            <a:fld id="{D3E30B19-1D62-4E9A-9A4B-A7CCFDD533FC}" type="slidenum">
              <a:rPr lang="en-US"/>
              <a:pPr>
                <a:defRPr/>
              </a:pPr>
              <a:t>1</a:t>
            </a:fld>
            <a:endParaRPr lang="en-US" dirty="0"/>
          </a:p>
        </p:txBody>
      </p:sp>
      <p:sp>
        <p:nvSpPr>
          <p:cNvPr id="7" name="Footer Placeholder 6"/>
          <p:cNvSpPr>
            <a:spLocks noGrp="1"/>
          </p:cNvSpPr>
          <p:nvPr>
            <p:ph type="ftr" sz="quarter" idx="11"/>
          </p:nvPr>
        </p:nvSpPr>
        <p:spPr>
          <a:xfrm>
            <a:off x="3124200" y="6356350"/>
            <a:ext cx="3657600" cy="365125"/>
          </a:xfrm>
        </p:spPr>
        <p:txBody>
          <a:bodyPr/>
          <a:lstStyle/>
          <a:p>
            <a:pPr>
              <a:defRPr/>
            </a:pPr>
            <a:r>
              <a:rPr lang="en-US" smtClean="0"/>
              <a:t>iteenchallenge.org    Last Revised 03-2013</a:t>
            </a:r>
            <a:endParaRPr lang="en-US" dirty="0"/>
          </a:p>
        </p:txBody>
      </p:sp>
      <p:sp>
        <p:nvSpPr>
          <p:cNvPr id="8" name="Date Placeholder 7"/>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0"/>
            <a:ext cx="8229600" cy="990600"/>
          </a:xfrm>
        </p:spPr>
        <p:txBody>
          <a:bodyPr/>
          <a:lstStyle/>
          <a:p>
            <a:pPr eaLnBrk="1" fontAlgn="auto" hangingPunct="1">
              <a:spcAft>
                <a:spcPts val="0"/>
              </a:spcAft>
              <a:defRPr/>
            </a:pPr>
            <a:r>
              <a:rPr lang="en-US" dirty="0" smtClean="0">
                <a:solidFill>
                  <a:schemeClr val="tx2">
                    <a:tint val="100000"/>
                    <a:satMod val="250000"/>
                  </a:schemeClr>
                </a:solidFill>
              </a:rPr>
              <a:t>3. </a:t>
            </a:r>
            <a:r>
              <a:rPr lang="es-AR" dirty="0" smtClean="0">
                <a:solidFill>
                  <a:srgbClr val="FFC000"/>
                </a:solidFill>
              </a:rPr>
              <a:t>Adicción</a:t>
            </a:r>
            <a:r>
              <a:rPr lang="es-AR" dirty="0" smtClean="0"/>
              <a:t>    </a:t>
            </a:r>
            <a:r>
              <a:rPr lang="en-US" dirty="0" smtClean="0">
                <a:solidFill>
                  <a:schemeClr val="tx2">
                    <a:tint val="100000"/>
                    <a:satMod val="250000"/>
                  </a:schemeClr>
                </a:solidFill>
              </a:rPr>
              <a:t>Addiction</a:t>
            </a:r>
          </a:p>
        </p:txBody>
      </p:sp>
      <p:sp>
        <p:nvSpPr>
          <p:cNvPr id="19459" name="Rectangle 3"/>
          <p:cNvSpPr>
            <a:spLocks noGrp="1" noChangeArrowheads="1"/>
          </p:cNvSpPr>
          <p:nvPr>
            <p:ph idx="1"/>
          </p:nvPr>
        </p:nvSpPr>
        <p:spPr>
          <a:xfrm>
            <a:off x="457200" y="1371600"/>
            <a:ext cx="8229600" cy="4922838"/>
          </a:xfrm>
        </p:spPr>
        <p:txBody>
          <a:bodyPr/>
          <a:lstStyle/>
          <a:p>
            <a:pPr eaLnBrk="1" hangingPunct="1"/>
            <a:r>
              <a:rPr lang="es-AR" dirty="0" smtClean="0">
                <a:solidFill>
                  <a:srgbClr val="FFC000"/>
                </a:solidFill>
                <a:effectLst>
                  <a:outerShdw blurRad="38100" dist="38100" dir="2700000" algn="tl">
                    <a:srgbClr val="000000">
                      <a:alpha val="43137"/>
                    </a:srgbClr>
                  </a:outerShdw>
                </a:effectLst>
              </a:rPr>
              <a:t>¿Cuál es la vía a la adicción?</a:t>
            </a:r>
            <a:endParaRPr lang="en-US" dirty="0" smtClean="0">
              <a:solidFill>
                <a:srgbClr val="FFC000"/>
              </a:solidFill>
              <a:effectLst>
                <a:outerShdw blurRad="38100" dist="38100" dir="2700000" algn="tl">
                  <a:srgbClr val="000000">
                    <a:alpha val="43137"/>
                  </a:srgbClr>
                </a:outerShdw>
              </a:effectLst>
            </a:endParaRPr>
          </a:p>
          <a:p>
            <a:pPr eaLnBrk="1" hangingPunct="1"/>
            <a:r>
              <a:rPr lang="en-US" dirty="0" smtClean="0">
                <a:effectLst>
                  <a:outerShdw blurRad="38100" dist="38100" dir="2700000" algn="tl">
                    <a:srgbClr val="000000">
                      <a:alpha val="43137"/>
                    </a:srgbClr>
                  </a:outerShdw>
                </a:effectLst>
              </a:rPr>
              <a:t>What is the path to addiction?</a:t>
            </a:r>
          </a:p>
          <a:p>
            <a:pPr eaLnBrk="1" hangingPunct="1"/>
            <a:endParaRPr lang="en-US" dirty="0" smtClean="0">
              <a:effectLst>
                <a:outerShdw blurRad="38100" dist="38100" dir="2700000" algn="tl">
                  <a:srgbClr val="000000">
                    <a:alpha val="43137"/>
                  </a:srgbClr>
                </a:outerShdw>
              </a:effectLst>
            </a:endParaRPr>
          </a:p>
          <a:p>
            <a:pPr eaLnBrk="1" hangingPunct="1"/>
            <a:r>
              <a:rPr lang="es-AR" dirty="0" smtClean="0">
                <a:solidFill>
                  <a:srgbClr val="FFC000"/>
                </a:solidFill>
                <a:effectLst>
                  <a:outerShdw blurRad="38100" dist="38100" dir="2700000" algn="tl">
                    <a:srgbClr val="000000">
                      <a:alpha val="43137"/>
                    </a:srgbClr>
                  </a:outerShdw>
                </a:effectLst>
              </a:rPr>
              <a:t>¿Por qué se quedan atrapados en los problemas que controlan sus vidas?</a:t>
            </a:r>
            <a:endParaRPr lang="en-US" dirty="0" smtClean="0">
              <a:solidFill>
                <a:srgbClr val="FFC000"/>
              </a:solidFill>
              <a:effectLst>
                <a:outerShdw blurRad="38100" dist="38100" dir="2700000" algn="tl">
                  <a:srgbClr val="000000">
                    <a:alpha val="43137"/>
                  </a:srgbClr>
                </a:outerShdw>
              </a:effectLst>
            </a:endParaRPr>
          </a:p>
          <a:p>
            <a:pPr eaLnBrk="1" hangingPunct="1"/>
            <a:r>
              <a:rPr lang="en-US" dirty="0" smtClean="0">
                <a:effectLst>
                  <a:outerShdw blurRad="38100" dist="38100" dir="2700000" algn="tl">
                    <a:srgbClr val="000000">
                      <a:alpha val="43137"/>
                    </a:srgbClr>
                  </a:outerShdw>
                </a:effectLst>
              </a:rPr>
              <a:t>Why do people get caught up in life controlling problems?</a:t>
            </a:r>
          </a:p>
        </p:txBody>
      </p:sp>
      <p:sp>
        <p:nvSpPr>
          <p:cNvPr id="4" name="Slide Number Placeholder 3"/>
          <p:cNvSpPr>
            <a:spLocks noGrp="1"/>
          </p:cNvSpPr>
          <p:nvPr>
            <p:ph type="sldNum" sz="quarter" idx="12"/>
          </p:nvPr>
        </p:nvSpPr>
        <p:spPr/>
        <p:txBody>
          <a:bodyPr/>
          <a:lstStyle/>
          <a:p>
            <a:pPr>
              <a:defRPr/>
            </a:pPr>
            <a:fld id="{B068EC8A-DF0C-4EBE-84A3-CED69F8847D1}" type="slidenum">
              <a:rPr lang="en-US"/>
              <a:pPr>
                <a:defRPr/>
              </a:pPr>
              <a:t>10</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22838"/>
          </a:xfrm>
        </p:spPr>
        <p:txBody>
          <a:bodyPr/>
          <a:lstStyle/>
          <a:p>
            <a:pPr marL="0" indent="0">
              <a:buNone/>
            </a:pPr>
            <a:r>
              <a:rPr lang="es-AR" sz="3600" dirty="0" smtClean="0">
                <a:solidFill>
                  <a:srgbClr val="FFC000"/>
                </a:solidFill>
                <a:effectLst>
                  <a:outerShdw blurRad="38100" dist="38100" dir="2700000" algn="tl">
                    <a:srgbClr val="000000">
                      <a:alpha val="43137"/>
                    </a:srgbClr>
                  </a:outerShdw>
                </a:effectLst>
              </a:rPr>
              <a:t>Tenemos que desarrollar relaciones con personas sanas. </a:t>
            </a:r>
            <a:r>
              <a:rPr lang="es-AR" sz="3600" dirty="0" smtClean="0"/>
              <a:t/>
            </a:r>
            <a:br>
              <a:rPr lang="es-AR" sz="3600" dirty="0" smtClean="0"/>
            </a:br>
            <a:r>
              <a:rPr lang="en-US" sz="3600" dirty="0" smtClean="0">
                <a:effectLst>
                  <a:outerShdw blurRad="38100" dist="38100" dir="2700000" algn="tl">
                    <a:srgbClr val="000000">
                      <a:alpha val="43137"/>
                    </a:srgbClr>
                  </a:outerShdw>
                </a:effectLst>
              </a:rPr>
              <a:t>We need to develop relationships with safe people.</a:t>
            </a:r>
            <a:endParaRPr lang="en-US" sz="3600" dirty="0"/>
          </a:p>
        </p:txBody>
      </p:sp>
      <p:sp>
        <p:nvSpPr>
          <p:cNvPr id="4" name="Date Placeholder 3"/>
          <p:cNvSpPr>
            <a:spLocks noGrp="1"/>
          </p:cNvSpPr>
          <p:nvPr>
            <p:ph type="dt" sz="half" idx="10"/>
          </p:nvPr>
        </p:nvSpPr>
        <p:spPr/>
        <p:txBody>
          <a:bodyPr/>
          <a:lstStyle/>
          <a:p>
            <a:pPr>
              <a:defRPr/>
            </a:pPr>
            <a:r>
              <a:rPr lang="en-US" smtClean="0"/>
              <a:t>Course  T509.01</a:t>
            </a:r>
            <a:endParaRPr lang="en-US" dirty="0"/>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Slide Number Placeholder 5"/>
          <p:cNvSpPr>
            <a:spLocks noGrp="1"/>
          </p:cNvSpPr>
          <p:nvPr>
            <p:ph type="sldNum" sz="quarter" idx="12"/>
          </p:nvPr>
        </p:nvSpPr>
        <p:spPr/>
        <p:txBody>
          <a:bodyPr/>
          <a:lstStyle/>
          <a:p>
            <a:pPr>
              <a:defRPr/>
            </a:pPr>
            <a:fld id="{474097A7-0CC8-4B37-BB74-928581C9D395}" type="slidenum">
              <a:rPr lang="en-US" smtClean="0"/>
              <a:pPr>
                <a:defRPr/>
              </a:pPr>
              <a:t>100</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idx="1"/>
          </p:nvPr>
        </p:nvSpPr>
        <p:spPr>
          <a:xfrm>
            <a:off x="457200" y="685800"/>
            <a:ext cx="8229600" cy="5440363"/>
          </a:xfrm>
        </p:spPr>
        <p:txBody>
          <a:bodyPr/>
          <a:lstStyle/>
          <a:p>
            <a:pPr eaLnBrk="1" hangingPunct="1">
              <a:spcAft>
                <a:spcPts val="1500"/>
              </a:spcAft>
              <a:buFontTx/>
              <a:buNone/>
            </a:pPr>
            <a:r>
              <a:rPr lang="en-US" dirty="0" smtClean="0">
                <a:effectLst>
                  <a:outerShdw blurRad="38100" dist="38100" dir="2700000" algn="tl">
                    <a:srgbClr val="000000">
                      <a:alpha val="43137"/>
                    </a:srgbClr>
                  </a:outerShdw>
                </a:effectLst>
              </a:rPr>
              <a:t>	</a:t>
            </a:r>
            <a:r>
              <a:rPr lang="es-AR" sz="3200" dirty="0" smtClean="0">
                <a:solidFill>
                  <a:srgbClr val="FFC000"/>
                </a:solidFill>
                <a:effectLst>
                  <a:outerShdw blurRad="38100" dist="38100" dir="2700000" algn="tl">
                    <a:srgbClr val="000000">
                      <a:alpha val="43137"/>
                    </a:srgbClr>
                  </a:outerShdw>
                </a:effectLst>
              </a:rPr>
              <a:t>Es el deseo de Dios para cada uno de nosotros, que nazcamos en una familia sana, donde en un ambiente seguro y amoroso, aprendemos cómo vivir una vida sana y avanzar hacia la madurez. </a:t>
            </a:r>
          </a:p>
          <a:p>
            <a:pPr eaLnBrk="1" hangingPunct="1">
              <a:spcAft>
                <a:spcPts val="1500"/>
              </a:spcAft>
              <a:buFontTx/>
              <a:buNone/>
            </a:pPr>
            <a:r>
              <a:rPr lang="en-US" sz="3200" dirty="0" smtClean="0">
                <a:effectLst>
                  <a:outerShdw blurRad="38100" dist="38100" dir="2700000" algn="tl">
                    <a:srgbClr val="000000">
                      <a:alpha val="43137"/>
                    </a:srgbClr>
                  </a:outerShdw>
                </a:effectLst>
              </a:rPr>
              <a:t>	It is God’s desire for each one of us to be born into a healthy family, where in this safe and loving setting, we learn how to live a healthy life and move toward maturity.</a:t>
            </a:r>
          </a:p>
        </p:txBody>
      </p:sp>
      <p:sp>
        <p:nvSpPr>
          <p:cNvPr id="3" name="Slide Number Placeholder 2"/>
          <p:cNvSpPr>
            <a:spLocks noGrp="1"/>
          </p:cNvSpPr>
          <p:nvPr>
            <p:ph type="sldNum" sz="quarter" idx="12"/>
          </p:nvPr>
        </p:nvSpPr>
        <p:spPr/>
        <p:txBody>
          <a:bodyPr/>
          <a:lstStyle/>
          <a:p>
            <a:pPr>
              <a:defRPr/>
            </a:pPr>
            <a:fld id="{4856D9C4-35A9-48FB-B685-1D7088B8941F}" type="slidenum">
              <a:rPr lang="en-US"/>
              <a:pPr>
                <a:defRPr/>
              </a:pPr>
              <a:t>101</a:t>
            </a:fld>
            <a:endParaRPr lang="en-US"/>
          </a:p>
        </p:txBody>
      </p:sp>
      <p:sp>
        <p:nvSpPr>
          <p:cNvPr id="4" name="Footer Placeholder 3"/>
          <p:cNvSpPr>
            <a:spLocks noGrp="1"/>
          </p:cNvSpPr>
          <p:nvPr>
            <p:ph type="ftr" sz="quarter" idx="11"/>
          </p:nvPr>
        </p:nvSpPr>
        <p:spPr/>
        <p:txBody>
          <a:bodyPr/>
          <a:lstStyle/>
          <a:p>
            <a:pPr>
              <a:defRPr/>
            </a:pPr>
            <a:r>
              <a:rPr lang="en-US" smtClean="0"/>
              <a:t>iteenchallenge.org    Last Revised 03-2013</a:t>
            </a:r>
            <a:endParaRPr lang="en-US"/>
          </a:p>
        </p:txBody>
      </p:sp>
      <p:sp>
        <p:nvSpPr>
          <p:cNvPr id="5" name="Date Placeholder 4"/>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showMasterSp="0">
  <p:cSld>
    <p:bg>
      <p:bgPr>
        <a:gradFill rotWithShape="1">
          <a:gsLst>
            <a:gs pos="74000">
              <a:schemeClr val="tx1"/>
            </a:gs>
            <a:gs pos="90000">
              <a:schemeClr val="bg2">
                <a:shade val="18000"/>
                <a:satMod val="275000"/>
              </a:schemeClr>
            </a:gs>
          </a:gsLst>
          <a:path path="circle">
            <a:fillToRect l="20000" t="30000" r="135000" b="100000"/>
          </a:path>
        </a:gra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Course  T509.01</a:t>
            </a:r>
            <a:endParaRPr lang="en-US" dirty="0"/>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Slide Number Placeholder 5"/>
          <p:cNvSpPr>
            <a:spLocks noGrp="1"/>
          </p:cNvSpPr>
          <p:nvPr>
            <p:ph type="sldNum" sz="quarter" idx="12"/>
          </p:nvPr>
        </p:nvSpPr>
        <p:spPr/>
        <p:txBody>
          <a:bodyPr/>
          <a:lstStyle/>
          <a:p>
            <a:pPr>
              <a:defRPr/>
            </a:pPr>
            <a:fld id="{474097A7-0CC8-4B37-BB74-928581C9D395}" type="slidenum">
              <a:rPr lang="en-US" smtClean="0"/>
              <a:pPr>
                <a:defRPr/>
              </a:pPr>
              <a:t>102</a:t>
            </a:fld>
            <a:endParaRPr lang="en-US" dirty="0"/>
          </a:p>
        </p:txBody>
      </p:sp>
      <p:cxnSp>
        <p:nvCxnSpPr>
          <p:cNvPr id="8" name="Straight Arrow Connector 7"/>
          <p:cNvCxnSpPr/>
          <p:nvPr/>
        </p:nvCxnSpPr>
        <p:spPr>
          <a:xfrm>
            <a:off x="685800" y="3810000"/>
            <a:ext cx="1524000" cy="0"/>
          </a:xfrm>
          <a:prstGeom prst="straightConnector1">
            <a:avLst/>
          </a:prstGeom>
          <a:ln w="762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209800" y="3810000"/>
            <a:ext cx="762000" cy="12954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2971800" y="4114800"/>
            <a:ext cx="914400" cy="990600"/>
          </a:xfrm>
          <a:prstGeom prst="straightConnector1">
            <a:avLst/>
          </a:prstGeom>
          <a:ln w="76200">
            <a:solidFill>
              <a:srgbClr val="00CC66"/>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3962400" y="1981200"/>
            <a:ext cx="1524000" cy="2133600"/>
          </a:xfrm>
          <a:prstGeom prst="straightConnector1">
            <a:avLst/>
          </a:prstGeom>
          <a:ln w="76200">
            <a:solidFill>
              <a:srgbClr val="00CC66"/>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609600" y="1828800"/>
            <a:ext cx="7772400" cy="381000"/>
          </a:xfrm>
          <a:prstGeom prst="straightConnector1">
            <a:avLst/>
          </a:prstGeom>
          <a:ln w="762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953000" y="4191000"/>
            <a:ext cx="609600" cy="9906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5562600" y="1905000"/>
            <a:ext cx="2057400" cy="3200400"/>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3886200" y="4191000"/>
            <a:ext cx="1066800" cy="0"/>
          </a:xfrm>
          <a:prstGeom prst="straightConnector1">
            <a:avLst/>
          </a:prstGeom>
          <a:ln w="76200">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274638"/>
            <a:ext cx="8305800" cy="5287962"/>
          </a:xfrm>
        </p:spPr>
        <p:txBody>
          <a:bodyPr>
            <a:normAutofit/>
          </a:bodyPr>
          <a:lstStyle/>
          <a:p>
            <a:r>
              <a:rPr lang="es-AR" sz="5400" dirty="0" smtClean="0">
                <a:solidFill>
                  <a:srgbClr val="FFC000"/>
                </a:solidFill>
              </a:rPr>
              <a:t>Capítulo 6 </a:t>
            </a:r>
            <a:r>
              <a:rPr lang="es-AR" sz="5400" dirty="0" smtClean="0"/>
              <a:t/>
            </a:r>
            <a:br>
              <a:rPr lang="es-AR" sz="5400" dirty="0" smtClean="0"/>
            </a:br>
            <a:r>
              <a:rPr lang="en-US" sz="5400" dirty="0" smtClean="0">
                <a:solidFill>
                  <a:schemeClr val="tx2"/>
                </a:solidFill>
              </a:rPr>
              <a:t>Chapter 6</a:t>
            </a:r>
            <a:r>
              <a:rPr lang="en-US" sz="4000" dirty="0" smtClean="0">
                <a:solidFill>
                  <a:schemeClr val="tx2"/>
                </a:solidFill>
              </a:rPr>
              <a:t/>
            </a:r>
            <a:br>
              <a:rPr lang="en-US" sz="4000" dirty="0" smtClean="0">
                <a:solidFill>
                  <a:schemeClr val="tx2"/>
                </a:solidFill>
              </a:rPr>
            </a:br>
            <a:r>
              <a:rPr lang="en-US" sz="4000" dirty="0" smtClean="0">
                <a:solidFill>
                  <a:schemeClr val="tx2"/>
                </a:solidFill>
              </a:rPr>
              <a:t/>
            </a:r>
            <a:br>
              <a:rPr lang="en-US" sz="4000" dirty="0" smtClean="0">
                <a:solidFill>
                  <a:schemeClr val="tx2"/>
                </a:solidFill>
              </a:rPr>
            </a:br>
            <a:r>
              <a:rPr lang="es-AR" sz="4000" dirty="0" smtClean="0">
                <a:solidFill>
                  <a:srgbClr val="FFC000"/>
                </a:solidFill>
              </a:rPr>
              <a:t>Una segunda mirada</a:t>
            </a:r>
            <a:r>
              <a:rPr lang="en-US" sz="4000" dirty="0" smtClean="0">
                <a:solidFill>
                  <a:srgbClr val="FFC000"/>
                </a:solidFill>
              </a:rPr>
              <a:t> </a:t>
            </a:r>
            <a:r>
              <a:rPr lang="es-AR" sz="4000" dirty="0" smtClean="0">
                <a:solidFill>
                  <a:srgbClr val="FFC000"/>
                </a:solidFill>
              </a:rPr>
              <a:t>a la vida saludable</a:t>
            </a:r>
            <a:r>
              <a:rPr lang="en-US" sz="4000" dirty="0" smtClean="0">
                <a:solidFill>
                  <a:srgbClr val="FFC000"/>
                </a:solidFill>
              </a:rPr>
              <a:t>—</a:t>
            </a:r>
            <a:r>
              <a:rPr lang="es-AR" sz="4000" dirty="0" smtClean="0">
                <a:solidFill>
                  <a:srgbClr val="FFC000"/>
                </a:solidFill>
              </a:rPr>
              <a:t>pasos hacia la madurez </a:t>
            </a:r>
            <a:r>
              <a:rPr lang="en-US" sz="4000" dirty="0" smtClean="0">
                <a:solidFill>
                  <a:srgbClr val="FFC000"/>
                </a:solidFill>
              </a:rPr>
              <a:t/>
            </a:r>
            <a:br>
              <a:rPr lang="en-US" sz="4000" dirty="0" smtClean="0">
                <a:solidFill>
                  <a:srgbClr val="FFC000"/>
                </a:solidFill>
              </a:rPr>
            </a:br>
            <a:r>
              <a:rPr lang="en-US" sz="4000" dirty="0" smtClean="0">
                <a:solidFill>
                  <a:schemeClr val="tx2"/>
                </a:solidFill>
              </a:rPr>
              <a:t>A second look at </a:t>
            </a:r>
            <a:br>
              <a:rPr lang="en-US" sz="4000" dirty="0" smtClean="0">
                <a:solidFill>
                  <a:schemeClr val="tx2"/>
                </a:solidFill>
              </a:rPr>
            </a:br>
            <a:r>
              <a:rPr lang="en-US" sz="4000" dirty="0" smtClean="0">
                <a:solidFill>
                  <a:schemeClr val="tx2"/>
                </a:solidFill>
              </a:rPr>
              <a:t>Healthy living—Steps to maturity</a:t>
            </a:r>
          </a:p>
        </p:txBody>
      </p:sp>
      <p:sp>
        <p:nvSpPr>
          <p:cNvPr id="4" name="Slide Number Placeholder 3"/>
          <p:cNvSpPr>
            <a:spLocks noGrp="1"/>
          </p:cNvSpPr>
          <p:nvPr>
            <p:ph type="sldNum" sz="quarter" idx="12"/>
          </p:nvPr>
        </p:nvSpPr>
        <p:spPr/>
        <p:txBody>
          <a:bodyPr/>
          <a:lstStyle/>
          <a:p>
            <a:pPr>
              <a:defRPr/>
            </a:pPr>
            <a:fld id="{E446F895-9F39-4085-980A-C0687FAE5DE8}" type="slidenum">
              <a:rPr lang="en-US"/>
              <a:pPr>
                <a:defRPr/>
              </a:pPr>
              <a:t>103</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AR" dirty="0" smtClean="0">
                <a:solidFill>
                  <a:srgbClr val="FFC000"/>
                </a:solidFill>
              </a:rPr>
              <a:t>El Modelo de Vida</a:t>
            </a:r>
            <a:r>
              <a:rPr lang="es-AR" dirty="0" smtClean="0"/>
              <a:t/>
            </a:r>
            <a:br>
              <a:rPr lang="es-AR" dirty="0" smtClean="0"/>
            </a:br>
            <a:r>
              <a:rPr lang="es-AR" dirty="0" smtClean="0"/>
              <a:t>The </a:t>
            </a:r>
            <a:r>
              <a:rPr lang="es-AR" dirty="0" err="1" smtClean="0"/>
              <a:t>Life</a:t>
            </a:r>
            <a:r>
              <a:rPr lang="es-AR" dirty="0" smtClean="0"/>
              <a:t> </a:t>
            </a:r>
            <a:r>
              <a:rPr lang="es-AR" dirty="0" err="1" smtClean="0"/>
              <a:t>Model</a:t>
            </a:r>
            <a:endParaRPr lang="en-US" dirty="0"/>
          </a:p>
        </p:txBody>
      </p:sp>
      <p:sp>
        <p:nvSpPr>
          <p:cNvPr id="3" name="Content Placeholder 2"/>
          <p:cNvSpPr>
            <a:spLocks noGrp="1"/>
          </p:cNvSpPr>
          <p:nvPr>
            <p:ph idx="1"/>
          </p:nvPr>
        </p:nvSpPr>
        <p:spPr/>
        <p:txBody>
          <a:bodyPr/>
          <a:lstStyle/>
          <a:p>
            <a:pPr marL="0" indent="0">
              <a:buNone/>
            </a:pPr>
            <a:r>
              <a:rPr lang="es-AR" sz="3200" dirty="0" smtClean="0">
                <a:solidFill>
                  <a:srgbClr val="FFC000"/>
                </a:solidFill>
                <a:effectLst>
                  <a:outerShdw blurRad="38100" dist="38100" dir="2700000" algn="tl">
                    <a:srgbClr val="000000">
                      <a:alpha val="43137"/>
                    </a:srgbClr>
                  </a:outerShdw>
                </a:effectLst>
              </a:rPr>
              <a:t>Con cada paso a la madurez, podrás ver lo que la persona necesita dominar para alcanzar la madurez en esa etapa de la vida.</a:t>
            </a:r>
          </a:p>
          <a:p>
            <a:pPr marL="0" indent="0">
              <a:buNone/>
            </a:pPr>
            <a:r>
              <a:rPr lang="en-US" sz="3200" dirty="0" smtClean="0">
                <a:effectLst>
                  <a:outerShdw blurRad="38100" dist="38100" dir="2700000" algn="tl">
                    <a:srgbClr val="000000">
                      <a:alpha val="43137"/>
                    </a:srgbClr>
                  </a:outerShdw>
                </a:effectLst>
              </a:rPr>
              <a:t>Each step to maturity lists what the person needs to master to achieve maturity at that stage in life</a:t>
            </a:r>
            <a:r>
              <a:rPr lang="en-US" sz="2800" dirty="0" smtClean="0">
                <a:effectLst>
                  <a:outerShdw blurRad="38100" dist="38100" dir="2700000" algn="tl">
                    <a:srgbClr val="000000">
                      <a:alpha val="43137"/>
                    </a:srgbClr>
                  </a:outerShdw>
                </a:effectLst>
              </a:rPr>
              <a:t>.</a:t>
            </a:r>
            <a:endParaRPr lang="en-US" dirty="0"/>
          </a:p>
        </p:txBody>
      </p:sp>
      <p:sp>
        <p:nvSpPr>
          <p:cNvPr id="4" name="Date Placeholder 3"/>
          <p:cNvSpPr>
            <a:spLocks noGrp="1"/>
          </p:cNvSpPr>
          <p:nvPr>
            <p:ph type="dt" sz="half" idx="10"/>
          </p:nvPr>
        </p:nvSpPr>
        <p:spPr/>
        <p:txBody>
          <a:bodyPr/>
          <a:lstStyle/>
          <a:p>
            <a:pPr>
              <a:defRPr/>
            </a:pPr>
            <a:r>
              <a:rPr lang="en-US" smtClean="0"/>
              <a:t>Course  T509.01</a:t>
            </a:r>
            <a:endParaRPr lang="en-US" dirty="0"/>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Slide Number Placeholder 5"/>
          <p:cNvSpPr>
            <a:spLocks noGrp="1"/>
          </p:cNvSpPr>
          <p:nvPr>
            <p:ph type="sldNum" sz="quarter" idx="12"/>
          </p:nvPr>
        </p:nvSpPr>
        <p:spPr/>
        <p:txBody>
          <a:bodyPr/>
          <a:lstStyle/>
          <a:p>
            <a:pPr>
              <a:defRPr/>
            </a:pPr>
            <a:fld id="{474097A7-0CC8-4B37-BB74-928581C9D395}" type="slidenum">
              <a:rPr lang="en-US" smtClean="0"/>
              <a:pPr>
                <a:defRPr/>
              </a:pPr>
              <a:t>104</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idx="1"/>
          </p:nvPr>
        </p:nvSpPr>
        <p:spPr>
          <a:xfrm>
            <a:off x="457200" y="685800"/>
            <a:ext cx="8229600" cy="5440363"/>
          </a:xfrm>
        </p:spPr>
        <p:txBody>
          <a:bodyPr/>
          <a:lstStyle/>
          <a:p>
            <a:pPr eaLnBrk="1" hangingPunct="1">
              <a:lnSpc>
                <a:spcPct val="90000"/>
              </a:lnSpc>
              <a:spcAft>
                <a:spcPct val="25000"/>
              </a:spcAft>
            </a:pPr>
            <a:r>
              <a:rPr lang="es-AR" sz="3200" dirty="0" smtClean="0">
                <a:solidFill>
                  <a:srgbClr val="FFC000"/>
                </a:solidFill>
                <a:effectLst>
                  <a:outerShdw blurRad="38100" dist="38100" dir="2700000" algn="tl">
                    <a:srgbClr val="000000">
                      <a:alpha val="43137"/>
                    </a:srgbClr>
                  </a:outerShdw>
                </a:effectLst>
              </a:rPr>
              <a:t>En cada etapa, el resto de los miembros de la familia deben ayudar a esta persona a lo largo. </a:t>
            </a:r>
            <a:r>
              <a:rPr lang="es-AR" sz="3200" dirty="0" smtClean="0"/>
              <a:t/>
            </a:r>
            <a:br>
              <a:rPr lang="es-AR" sz="3200" dirty="0" smtClean="0"/>
            </a:br>
            <a:r>
              <a:rPr lang="en-US" sz="3200" dirty="0" smtClean="0">
                <a:effectLst>
                  <a:outerShdw blurRad="38100" dist="38100" dir="2700000" algn="tl">
                    <a:srgbClr val="000000">
                      <a:alpha val="43137"/>
                    </a:srgbClr>
                  </a:outerShdw>
                </a:effectLst>
              </a:rPr>
              <a:t>With each stage, the rest of the family members need to help this person along.  </a:t>
            </a:r>
            <a:br>
              <a:rPr lang="en-US" sz="3200" dirty="0" smtClean="0">
                <a:effectLst>
                  <a:outerShdw blurRad="38100" dist="38100" dir="2700000" algn="tl">
                    <a:srgbClr val="000000">
                      <a:alpha val="43137"/>
                    </a:srgbClr>
                  </a:outerShdw>
                </a:effectLst>
              </a:rPr>
            </a:br>
            <a:endParaRPr lang="en-US" sz="3200" dirty="0" smtClean="0">
              <a:effectLst>
                <a:outerShdw blurRad="38100" dist="38100" dir="2700000" algn="tl">
                  <a:srgbClr val="000000">
                    <a:alpha val="43137"/>
                  </a:srgbClr>
                </a:outerShdw>
              </a:effectLst>
            </a:endParaRPr>
          </a:p>
          <a:p>
            <a:pPr eaLnBrk="1" hangingPunct="1">
              <a:lnSpc>
                <a:spcPct val="90000"/>
              </a:lnSpc>
            </a:pPr>
            <a:r>
              <a:rPr lang="es-AR" sz="3200" dirty="0" smtClean="0">
                <a:solidFill>
                  <a:srgbClr val="FFC000"/>
                </a:solidFill>
                <a:effectLst>
                  <a:outerShdw blurRad="38100" dist="38100" dir="2700000" algn="tl">
                    <a:srgbClr val="000000">
                      <a:alpha val="43137"/>
                    </a:srgbClr>
                  </a:outerShdw>
                </a:effectLst>
              </a:rPr>
              <a:t>El no poder dominar cada paso a la madurez crea problemas. </a:t>
            </a:r>
            <a:r>
              <a:rPr lang="es-AR" sz="3200" dirty="0" smtClean="0"/>
              <a:t/>
            </a:r>
            <a:br>
              <a:rPr lang="es-AR" sz="3200" dirty="0" smtClean="0"/>
            </a:br>
            <a:r>
              <a:rPr lang="en-US" sz="3200" dirty="0" smtClean="0">
                <a:effectLst>
                  <a:outerShdw blurRad="38100" dist="38100" dir="2700000" algn="tl">
                    <a:srgbClr val="000000">
                      <a:alpha val="43137"/>
                    </a:srgbClr>
                  </a:outerShdw>
                </a:effectLst>
              </a:rPr>
              <a:t>Failing to master each step to maturity creates problems. </a:t>
            </a:r>
          </a:p>
        </p:txBody>
      </p:sp>
      <p:sp>
        <p:nvSpPr>
          <p:cNvPr id="4" name="Slide Number Placeholder 3"/>
          <p:cNvSpPr>
            <a:spLocks noGrp="1"/>
          </p:cNvSpPr>
          <p:nvPr>
            <p:ph type="sldNum" sz="quarter" idx="12"/>
          </p:nvPr>
        </p:nvSpPr>
        <p:spPr/>
        <p:txBody>
          <a:bodyPr/>
          <a:lstStyle/>
          <a:p>
            <a:pPr>
              <a:defRPr/>
            </a:pPr>
            <a:fld id="{B9FC55A3-3258-4EF1-9E4B-0C133539A2DD}" type="slidenum">
              <a:rPr lang="en-US"/>
              <a:pPr>
                <a:defRPr/>
              </a:pPr>
              <a:t>105</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4034">
                                            <p:txEl>
                                              <p:pRg st="1" end="1"/>
                                            </p:txEl>
                                          </p:spTgt>
                                        </p:tgtEl>
                                        <p:attrNameLst>
                                          <p:attrName>style.visibility</p:attrName>
                                        </p:attrNameLst>
                                      </p:cBhvr>
                                      <p:to>
                                        <p:strVal val="visible"/>
                                      </p:to>
                                    </p:set>
                                    <p:anim calcmode="lin" valueType="num">
                                      <p:cBhvr additive="base">
                                        <p:cTn id="7" dur="500" fill="hold"/>
                                        <p:tgtEl>
                                          <p:spTgt spid="4403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403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uiExpand="1"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0"/>
            <a:ext cx="8229600" cy="1295400"/>
          </a:xfrm>
        </p:spPr>
        <p:txBody>
          <a:bodyPr>
            <a:normAutofit/>
          </a:bodyPr>
          <a:lstStyle/>
          <a:p>
            <a:pPr algn="ctr" eaLnBrk="1" fontAlgn="auto" hangingPunct="1">
              <a:spcAft>
                <a:spcPts val="0"/>
              </a:spcAft>
              <a:defRPr/>
            </a:pPr>
            <a:r>
              <a:rPr lang="es-CR" sz="4000" dirty="0" smtClean="0">
                <a:solidFill>
                  <a:srgbClr val="FFC000"/>
                </a:solidFill>
              </a:rPr>
              <a:t>Etapas de vida</a:t>
            </a:r>
            <a:r>
              <a:rPr lang="en-US" sz="4000" dirty="0" smtClean="0"/>
              <a:t/>
            </a:r>
            <a:br>
              <a:rPr lang="en-US" sz="4000" dirty="0" smtClean="0"/>
            </a:br>
            <a:r>
              <a:rPr lang="en-US" sz="4000" dirty="0" smtClean="0">
                <a:solidFill>
                  <a:schemeClr val="tx2">
                    <a:tint val="100000"/>
                    <a:satMod val="250000"/>
                  </a:schemeClr>
                </a:solidFill>
              </a:rPr>
              <a:t>Stages of Life</a:t>
            </a:r>
          </a:p>
        </p:txBody>
      </p:sp>
      <p:sp>
        <p:nvSpPr>
          <p:cNvPr id="45059" name="Rectangle 3"/>
          <p:cNvSpPr>
            <a:spLocks noGrp="1" noChangeArrowheads="1"/>
          </p:cNvSpPr>
          <p:nvPr>
            <p:ph idx="1"/>
          </p:nvPr>
        </p:nvSpPr>
        <p:spPr>
          <a:xfrm>
            <a:off x="457200" y="1447800"/>
            <a:ext cx="8229600" cy="4846638"/>
          </a:xfrm>
        </p:spPr>
        <p:txBody>
          <a:bodyPr/>
          <a:lstStyle/>
          <a:p>
            <a:pPr eaLnBrk="1" hangingPunct="1">
              <a:buFontTx/>
              <a:buNone/>
              <a:tabLst>
                <a:tab pos="338138" algn="l"/>
                <a:tab pos="3770313" algn="l"/>
              </a:tabLst>
            </a:pPr>
            <a:r>
              <a:rPr lang="en-US" sz="2600" dirty="0" smtClean="0">
                <a:effectLst>
                  <a:outerShdw blurRad="38100" dist="38100" dir="2700000" algn="tl">
                    <a:srgbClr val="000000">
                      <a:alpha val="43137"/>
                    </a:srgbClr>
                  </a:outerShdw>
                </a:effectLst>
              </a:rPr>
              <a:t>1.	</a:t>
            </a:r>
            <a:r>
              <a:rPr lang="es-CR" sz="2600" dirty="0" smtClean="0">
                <a:solidFill>
                  <a:srgbClr val="FFC000"/>
                </a:solidFill>
                <a:effectLst>
                  <a:outerShdw blurRad="38100" dist="38100" dir="2700000" algn="tl">
                    <a:srgbClr val="000000">
                      <a:alpha val="43137"/>
                    </a:srgbClr>
                  </a:outerShdw>
                </a:effectLst>
              </a:rPr>
              <a:t>Etapa de Infancia	Nacimiento a 3 </a:t>
            </a:r>
            <a:r>
              <a:rPr lang="es-AR" sz="2600" dirty="0" smtClean="0">
                <a:solidFill>
                  <a:srgbClr val="FFC000"/>
                </a:solidFill>
                <a:effectLst>
                  <a:outerShdw blurRad="38100" dist="38100" dir="2700000" algn="tl">
                    <a:srgbClr val="000000">
                      <a:alpha val="43137"/>
                    </a:srgbClr>
                  </a:outerShdw>
                </a:effectLst>
              </a:rPr>
              <a:t>años </a:t>
            </a:r>
            <a:r>
              <a:rPr lang="es-AR" sz="2600" dirty="0" smtClean="0"/>
              <a:t/>
            </a:r>
            <a:br>
              <a:rPr lang="es-AR" sz="2600" dirty="0" smtClean="0"/>
            </a:br>
            <a:r>
              <a:rPr lang="en-US" sz="2600" dirty="0" smtClean="0">
                <a:effectLst>
                  <a:outerShdw blurRad="38100" dist="38100" dir="2700000" algn="tl">
                    <a:srgbClr val="000000">
                      <a:alpha val="43137"/>
                    </a:srgbClr>
                  </a:outerShdw>
                </a:effectLst>
              </a:rPr>
              <a:t>The </a:t>
            </a:r>
            <a:r>
              <a:rPr lang="en-US" sz="2600" b="1" u="sng" dirty="0" smtClean="0">
                <a:solidFill>
                  <a:schemeClr val="tx2"/>
                </a:solidFill>
                <a:effectLst>
                  <a:outerShdw blurRad="38100" dist="38100" dir="2700000" algn="tl">
                    <a:srgbClr val="000000">
                      <a:alpha val="43137"/>
                    </a:srgbClr>
                  </a:outerShdw>
                </a:effectLst>
              </a:rPr>
              <a:t>Infant</a:t>
            </a:r>
            <a:r>
              <a:rPr lang="en-US" sz="2600" dirty="0" smtClean="0">
                <a:effectLst>
                  <a:outerShdw blurRad="38100" dist="38100" dir="2700000" algn="tl">
                    <a:srgbClr val="000000">
                      <a:alpha val="43137"/>
                    </a:srgbClr>
                  </a:outerShdw>
                </a:effectLst>
              </a:rPr>
              <a:t> Stage	Birth to 3	</a:t>
            </a:r>
          </a:p>
          <a:p>
            <a:pPr eaLnBrk="1" hangingPunct="1">
              <a:buFontTx/>
              <a:buNone/>
              <a:tabLst>
                <a:tab pos="338138" algn="l"/>
                <a:tab pos="3770313" algn="l"/>
              </a:tabLst>
            </a:pPr>
            <a:r>
              <a:rPr lang="en-US" sz="2600" dirty="0" smtClean="0">
                <a:effectLst>
                  <a:outerShdw blurRad="38100" dist="38100" dir="2700000" algn="tl">
                    <a:srgbClr val="000000">
                      <a:alpha val="43137"/>
                    </a:srgbClr>
                  </a:outerShdw>
                </a:effectLst>
              </a:rPr>
              <a:t>2.	</a:t>
            </a:r>
            <a:r>
              <a:rPr lang="es-CR" sz="2600" dirty="0" smtClean="0">
                <a:solidFill>
                  <a:srgbClr val="FFC000"/>
                </a:solidFill>
                <a:effectLst>
                  <a:outerShdw blurRad="38100" dist="38100" dir="2700000" algn="tl">
                    <a:srgbClr val="000000">
                      <a:alpha val="43137"/>
                    </a:srgbClr>
                  </a:outerShdw>
                </a:effectLst>
              </a:rPr>
              <a:t>Etapa de Niñez	Edad 4 – 12 </a:t>
            </a:r>
            <a:r>
              <a:rPr lang="es-AR" sz="2600" dirty="0" smtClean="0">
                <a:solidFill>
                  <a:srgbClr val="FFC000"/>
                </a:solidFill>
                <a:effectLst>
                  <a:outerShdw blurRad="38100" dist="38100" dir="2700000" algn="tl">
                    <a:srgbClr val="000000">
                      <a:alpha val="43137"/>
                    </a:srgbClr>
                  </a:outerShdw>
                </a:effectLst>
              </a:rPr>
              <a:t>años </a:t>
            </a:r>
            <a:r>
              <a:rPr lang="es-AR" sz="2600" dirty="0" smtClean="0"/>
              <a:t/>
            </a:r>
            <a:br>
              <a:rPr lang="es-AR" sz="2600" dirty="0" smtClean="0"/>
            </a:br>
            <a:r>
              <a:rPr lang="en-US" sz="2600" dirty="0" smtClean="0">
                <a:effectLst>
                  <a:outerShdw blurRad="38100" dist="38100" dir="2700000" algn="tl">
                    <a:srgbClr val="000000">
                      <a:alpha val="43137"/>
                    </a:srgbClr>
                  </a:outerShdw>
                </a:effectLst>
              </a:rPr>
              <a:t>The </a:t>
            </a:r>
            <a:r>
              <a:rPr lang="en-US" sz="2600" b="1" u="sng" dirty="0" smtClean="0">
                <a:solidFill>
                  <a:schemeClr val="tx2"/>
                </a:solidFill>
                <a:effectLst>
                  <a:outerShdw blurRad="38100" dist="38100" dir="2700000" algn="tl">
                    <a:srgbClr val="000000">
                      <a:alpha val="43137"/>
                    </a:srgbClr>
                  </a:outerShdw>
                </a:effectLst>
              </a:rPr>
              <a:t>Child</a:t>
            </a:r>
            <a:r>
              <a:rPr lang="en-US" sz="2600" dirty="0" smtClean="0">
                <a:effectLst>
                  <a:outerShdw blurRad="38100" dist="38100" dir="2700000" algn="tl">
                    <a:srgbClr val="000000">
                      <a:alpha val="43137"/>
                    </a:srgbClr>
                  </a:outerShdw>
                </a:effectLst>
              </a:rPr>
              <a:t> Stage	Age 4 - 12	</a:t>
            </a:r>
          </a:p>
          <a:p>
            <a:pPr marL="333375" eaLnBrk="1" hangingPunct="1">
              <a:buFontTx/>
              <a:buNone/>
              <a:tabLst>
                <a:tab pos="338138" algn="l"/>
                <a:tab pos="3770313" algn="l"/>
              </a:tabLst>
            </a:pPr>
            <a:r>
              <a:rPr lang="en-US" sz="2600" dirty="0" smtClean="0">
                <a:effectLst>
                  <a:outerShdw blurRad="38100" dist="38100" dir="2700000" algn="tl">
                    <a:srgbClr val="000000">
                      <a:alpha val="43137"/>
                    </a:srgbClr>
                  </a:outerShdw>
                </a:effectLst>
              </a:rPr>
              <a:t>3.	</a:t>
            </a:r>
            <a:r>
              <a:rPr lang="es-CR" sz="2600" dirty="0" smtClean="0">
                <a:solidFill>
                  <a:srgbClr val="FFC000"/>
                </a:solidFill>
                <a:effectLst>
                  <a:outerShdw blurRad="38100" dist="38100" dir="2700000" algn="tl">
                    <a:srgbClr val="000000">
                      <a:alpha val="43137"/>
                    </a:srgbClr>
                  </a:outerShdw>
                </a:effectLst>
              </a:rPr>
              <a:t>Etapa de Adulto	Edad 13 – </a:t>
            </a:r>
            <a:r>
              <a:rPr lang="es-CR" sz="1800" dirty="0" smtClean="0">
                <a:solidFill>
                  <a:srgbClr val="FFC000"/>
                </a:solidFill>
                <a:effectLst>
                  <a:outerShdw blurRad="38100" dist="38100" dir="2700000" algn="tl">
                    <a:srgbClr val="000000">
                      <a:alpha val="43137"/>
                    </a:srgbClr>
                  </a:outerShdw>
                </a:effectLst>
              </a:rPr>
              <a:t>a nacimiento de primer hijo </a:t>
            </a:r>
            <a:r>
              <a:rPr lang="es-CR" sz="2600" dirty="0" smtClean="0"/>
              <a:t/>
            </a:r>
            <a:br>
              <a:rPr lang="es-CR" sz="2600" dirty="0" smtClean="0"/>
            </a:br>
            <a:r>
              <a:rPr lang="en-US" sz="2600" dirty="0" smtClean="0">
                <a:effectLst>
                  <a:outerShdw blurRad="38100" dist="38100" dir="2700000" algn="tl">
                    <a:srgbClr val="000000">
                      <a:alpha val="43137"/>
                    </a:srgbClr>
                  </a:outerShdw>
                </a:effectLst>
              </a:rPr>
              <a:t>The </a:t>
            </a:r>
            <a:r>
              <a:rPr lang="en-US" sz="2600" b="1" u="sng" dirty="0" smtClean="0">
                <a:solidFill>
                  <a:schemeClr val="tx2"/>
                </a:solidFill>
                <a:effectLst>
                  <a:outerShdw blurRad="38100" dist="38100" dir="2700000" algn="tl">
                    <a:srgbClr val="000000">
                      <a:alpha val="43137"/>
                    </a:srgbClr>
                  </a:outerShdw>
                </a:effectLst>
              </a:rPr>
              <a:t>Adult</a:t>
            </a:r>
            <a:r>
              <a:rPr lang="en-US" sz="2600" dirty="0" smtClean="0">
                <a:effectLst>
                  <a:outerShdw blurRad="38100" dist="38100" dir="2700000" algn="tl">
                    <a:srgbClr val="000000">
                      <a:alpha val="43137"/>
                    </a:srgbClr>
                  </a:outerShdw>
                </a:effectLst>
              </a:rPr>
              <a:t> Stage	Age 13 – to birth of 1st child</a:t>
            </a:r>
          </a:p>
          <a:p>
            <a:pPr eaLnBrk="1" hangingPunct="1">
              <a:buFontTx/>
              <a:buNone/>
              <a:tabLst>
                <a:tab pos="338138" algn="l"/>
                <a:tab pos="3770313" algn="l"/>
              </a:tabLst>
            </a:pPr>
            <a:r>
              <a:rPr lang="en-US" sz="2600" dirty="0" smtClean="0">
                <a:effectLst>
                  <a:outerShdw blurRad="38100" dist="38100" dir="2700000" algn="tl">
                    <a:srgbClr val="000000">
                      <a:alpha val="43137"/>
                    </a:srgbClr>
                  </a:outerShdw>
                </a:effectLst>
              </a:rPr>
              <a:t>4.	</a:t>
            </a:r>
            <a:r>
              <a:rPr lang="es-CR" sz="2600" dirty="0" smtClean="0">
                <a:solidFill>
                  <a:srgbClr val="FFC000"/>
                </a:solidFill>
                <a:effectLst>
                  <a:outerShdw blurRad="38100" dist="38100" dir="2700000" algn="tl">
                    <a:srgbClr val="000000">
                      <a:alpha val="43137"/>
                    </a:srgbClr>
                  </a:outerShdw>
                </a:effectLst>
              </a:rPr>
              <a:t>Etapa de Padres </a:t>
            </a:r>
            <a:r>
              <a:rPr lang="es-CR" sz="2600" dirty="0" smtClean="0"/>
              <a:t/>
            </a:r>
            <a:br>
              <a:rPr lang="es-CR" sz="2600" dirty="0" smtClean="0"/>
            </a:br>
            <a:r>
              <a:rPr lang="en-US" sz="2600" dirty="0" smtClean="0">
                <a:effectLst>
                  <a:outerShdw blurRad="38100" dist="38100" dir="2700000" algn="tl">
                    <a:srgbClr val="000000">
                      <a:alpha val="43137"/>
                    </a:srgbClr>
                  </a:outerShdw>
                </a:effectLst>
              </a:rPr>
              <a:t>The </a:t>
            </a:r>
            <a:r>
              <a:rPr lang="en-US" sz="2600" b="1" u="sng" dirty="0" smtClean="0">
                <a:solidFill>
                  <a:schemeClr val="tx2"/>
                </a:solidFill>
                <a:effectLst>
                  <a:outerShdw blurRad="38100" dist="38100" dir="2700000" algn="tl">
                    <a:srgbClr val="000000">
                      <a:alpha val="43137"/>
                    </a:srgbClr>
                  </a:outerShdw>
                </a:effectLst>
              </a:rPr>
              <a:t>Parent</a:t>
            </a:r>
            <a:r>
              <a:rPr lang="en-US" sz="2600" dirty="0" smtClean="0">
                <a:effectLst>
                  <a:outerShdw blurRad="38100" dist="38100" dir="2700000" algn="tl">
                    <a:srgbClr val="000000">
                      <a:alpha val="43137"/>
                    </a:srgbClr>
                  </a:outerShdw>
                </a:effectLst>
              </a:rPr>
              <a:t> Stage	</a:t>
            </a:r>
          </a:p>
          <a:p>
            <a:pPr eaLnBrk="1" hangingPunct="1">
              <a:buFontTx/>
              <a:buNone/>
              <a:tabLst>
                <a:tab pos="338138" algn="l"/>
                <a:tab pos="3770313" algn="l"/>
              </a:tabLst>
            </a:pPr>
            <a:r>
              <a:rPr lang="en-US" sz="2600" dirty="0" smtClean="0">
                <a:effectLst>
                  <a:outerShdw blurRad="38100" dist="38100" dir="2700000" algn="tl">
                    <a:srgbClr val="000000">
                      <a:alpha val="43137"/>
                    </a:srgbClr>
                  </a:outerShdw>
                </a:effectLst>
              </a:rPr>
              <a:t>5.	</a:t>
            </a:r>
            <a:r>
              <a:rPr lang="es-ES" sz="2600" dirty="0" smtClean="0">
                <a:solidFill>
                  <a:srgbClr val="FFC000"/>
                </a:solidFill>
                <a:effectLst>
                  <a:outerShdw blurRad="38100" dist="38100" dir="2700000" algn="tl">
                    <a:srgbClr val="000000">
                      <a:alpha val="43137"/>
                    </a:srgbClr>
                  </a:outerShdw>
                </a:effectLst>
              </a:rPr>
              <a:t>Etapa de Mayor </a:t>
            </a:r>
            <a:r>
              <a:rPr lang="es-ES" sz="2600" dirty="0" smtClean="0"/>
              <a:t/>
            </a:r>
            <a:br>
              <a:rPr lang="es-ES" sz="2600" dirty="0" smtClean="0"/>
            </a:br>
            <a:r>
              <a:rPr lang="en-US" sz="2600" dirty="0" smtClean="0">
                <a:effectLst>
                  <a:outerShdw blurRad="38100" dist="38100" dir="2700000" algn="tl">
                    <a:srgbClr val="000000">
                      <a:alpha val="43137"/>
                    </a:srgbClr>
                  </a:outerShdw>
                </a:effectLst>
              </a:rPr>
              <a:t>The </a:t>
            </a:r>
            <a:r>
              <a:rPr lang="en-US" sz="2600" b="1" u="sng" dirty="0" smtClean="0">
                <a:solidFill>
                  <a:schemeClr val="tx2"/>
                </a:solidFill>
                <a:effectLst>
                  <a:outerShdw blurRad="38100" dist="38100" dir="2700000" algn="tl">
                    <a:srgbClr val="000000">
                      <a:alpha val="43137"/>
                    </a:srgbClr>
                  </a:outerShdw>
                </a:effectLst>
              </a:rPr>
              <a:t>Elder</a:t>
            </a:r>
            <a:r>
              <a:rPr lang="en-US" sz="2600" dirty="0" smtClean="0">
                <a:effectLst>
                  <a:outerShdw blurRad="38100" dist="38100" dir="2700000" algn="tl">
                    <a:srgbClr val="000000">
                      <a:alpha val="43137"/>
                    </a:srgbClr>
                  </a:outerShdw>
                </a:effectLst>
              </a:rPr>
              <a:t> Stage</a:t>
            </a:r>
            <a:r>
              <a:rPr lang="en-US" sz="2800" dirty="0" smtClean="0">
                <a:effectLst>
                  <a:outerShdw blurRad="38100" dist="38100" dir="2700000" algn="tl">
                    <a:srgbClr val="000000">
                      <a:alpha val="43137"/>
                    </a:srgbClr>
                  </a:outerShdw>
                </a:effectLst>
              </a:rPr>
              <a:t>	</a:t>
            </a:r>
          </a:p>
        </p:txBody>
      </p:sp>
      <p:sp>
        <p:nvSpPr>
          <p:cNvPr id="4" name="Slide Number Placeholder 3"/>
          <p:cNvSpPr>
            <a:spLocks noGrp="1"/>
          </p:cNvSpPr>
          <p:nvPr>
            <p:ph type="sldNum" sz="quarter" idx="12"/>
          </p:nvPr>
        </p:nvSpPr>
        <p:spPr/>
        <p:txBody>
          <a:bodyPr/>
          <a:lstStyle/>
          <a:p>
            <a:pPr>
              <a:defRPr/>
            </a:pPr>
            <a:fld id="{EB859337-F619-42C8-A2BE-78DA731302FF}" type="slidenum">
              <a:rPr lang="en-US"/>
              <a:pPr>
                <a:defRPr/>
              </a:pPr>
              <a:t>106</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pPr algn="ctr"/>
            <a:r>
              <a:rPr lang="es-AR" sz="3100" dirty="0" smtClean="0">
                <a:solidFill>
                  <a:srgbClr val="FFC000"/>
                </a:solidFill>
              </a:rPr>
              <a:t>El Modelo de Vida: INDICADORES DE MADUREZ</a:t>
            </a:r>
            <a:r>
              <a:rPr lang="en-US" dirty="0" smtClean="0"/>
              <a:t/>
            </a:r>
            <a:br>
              <a:rPr lang="en-US" dirty="0" smtClean="0"/>
            </a:br>
            <a:r>
              <a:rPr lang="en-US" sz="3100" dirty="0" smtClean="0"/>
              <a:t> The Life Model:  MATURITY INDICATORS</a:t>
            </a:r>
            <a:endParaRPr lang="en-US" sz="3100" dirty="0"/>
          </a:p>
        </p:txBody>
      </p:sp>
      <p:sp>
        <p:nvSpPr>
          <p:cNvPr id="3" name="Content Placeholder 2"/>
          <p:cNvSpPr>
            <a:spLocks noGrp="1"/>
          </p:cNvSpPr>
          <p:nvPr>
            <p:ph idx="1"/>
          </p:nvPr>
        </p:nvSpPr>
        <p:spPr>
          <a:xfrm>
            <a:off x="457200" y="1371600"/>
            <a:ext cx="8229600" cy="4922838"/>
          </a:xfrm>
        </p:spPr>
        <p:txBody>
          <a:bodyPr/>
          <a:lstStyle/>
          <a:p>
            <a:pPr>
              <a:buNone/>
            </a:pPr>
            <a:r>
              <a:rPr lang="es-AR" b="1" dirty="0" smtClean="0">
                <a:solidFill>
                  <a:srgbClr val="FFC000"/>
                </a:solidFill>
                <a:effectLst>
                  <a:outerShdw blurRad="38100" dist="38100" dir="2700000" algn="tl">
                    <a:srgbClr val="000000">
                      <a:alpha val="43137"/>
                    </a:srgbClr>
                  </a:outerShdw>
                </a:effectLst>
              </a:rPr>
              <a:t>La etapa de infante</a:t>
            </a:r>
            <a:r>
              <a:rPr lang="es-AR" dirty="0" smtClean="0">
                <a:solidFill>
                  <a:srgbClr val="FFC000"/>
                </a:solidFill>
                <a:effectLst>
                  <a:outerShdw blurRad="38100" dist="38100" dir="2700000" algn="tl">
                    <a:srgbClr val="000000">
                      <a:alpha val="43137"/>
                    </a:srgbClr>
                  </a:outerShdw>
                </a:effectLst>
              </a:rPr>
              <a:t>: Desde el nacimiento hasta los 3 años de edad</a:t>
            </a:r>
          </a:p>
          <a:p>
            <a:pPr>
              <a:spcBef>
                <a:spcPts val="0"/>
              </a:spcBef>
              <a:spcAft>
                <a:spcPts val="1000"/>
              </a:spcAft>
              <a:buNone/>
            </a:pPr>
            <a:r>
              <a:rPr lang="en-US" b="1" dirty="0" smtClean="0">
                <a:effectLst>
                  <a:outerShdw blurRad="38100" dist="38100" dir="2700000" algn="tl">
                    <a:srgbClr val="000000">
                      <a:alpha val="43137"/>
                    </a:srgbClr>
                  </a:outerShdw>
                </a:effectLst>
              </a:rPr>
              <a:t>The Infant Stage:  </a:t>
            </a:r>
            <a:r>
              <a:rPr lang="en-US" dirty="0" smtClean="0">
                <a:effectLst>
                  <a:outerShdw blurRad="38100" dist="38100" dir="2700000" algn="tl">
                    <a:srgbClr val="000000">
                      <a:alpha val="43137"/>
                    </a:srgbClr>
                  </a:outerShdw>
                </a:effectLst>
              </a:rPr>
              <a:t>Birth through age 3</a:t>
            </a:r>
          </a:p>
          <a:p>
            <a:pPr>
              <a:buNone/>
            </a:pPr>
            <a:r>
              <a:rPr lang="es-AR" b="1" dirty="0" smtClean="0">
                <a:solidFill>
                  <a:srgbClr val="FFC000"/>
                </a:solidFill>
                <a:effectLst>
                  <a:outerShdw blurRad="38100" dist="38100" dir="2700000" algn="tl">
                    <a:srgbClr val="000000">
                      <a:alpha val="43137"/>
                    </a:srgbClr>
                  </a:outerShdw>
                </a:effectLst>
              </a:rPr>
              <a:t>La Tarea Primaria</a:t>
            </a:r>
            <a:r>
              <a:rPr lang="es-AR" dirty="0" smtClean="0">
                <a:solidFill>
                  <a:srgbClr val="FFC000"/>
                </a:solidFill>
                <a:effectLst>
                  <a:outerShdw blurRad="38100" dist="38100" dir="2700000" algn="tl">
                    <a:srgbClr val="000000">
                      <a:alpha val="43137"/>
                    </a:srgbClr>
                  </a:outerShdw>
                </a:effectLst>
              </a:rPr>
              <a:t>: </a:t>
            </a:r>
            <a:r>
              <a:rPr lang="es-AR" u="sng" dirty="0" smtClean="0">
                <a:solidFill>
                  <a:srgbClr val="FFC000"/>
                </a:solidFill>
                <a:effectLst>
                  <a:outerShdw blurRad="38100" dist="38100" dir="2700000" algn="tl">
                    <a:srgbClr val="000000">
                      <a:alpha val="43137"/>
                    </a:srgbClr>
                  </a:outerShdw>
                </a:effectLst>
              </a:rPr>
              <a:t>Aprender a recibir</a:t>
            </a:r>
            <a:endParaRPr lang="en-US" dirty="0" smtClean="0">
              <a:solidFill>
                <a:srgbClr val="FFC000"/>
              </a:solidFill>
              <a:effectLst>
                <a:outerShdw blurRad="38100" dist="38100" dir="2700000" algn="tl">
                  <a:srgbClr val="000000">
                    <a:alpha val="43137"/>
                  </a:srgbClr>
                </a:outerShdw>
              </a:effectLst>
            </a:endParaRPr>
          </a:p>
          <a:p>
            <a:pPr>
              <a:spcBef>
                <a:spcPts val="0"/>
              </a:spcBef>
              <a:spcAft>
                <a:spcPts val="1000"/>
              </a:spcAft>
              <a:buNone/>
            </a:pPr>
            <a:r>
              <a:rPr lang="en-US" b="1" dirty="0" smtClean="0">
                <a:effectLst>
                  <a:outerShdw blurRad="38100" dist="38100" dir="2700000" algn="tl">
                    <a:srgbClr val="000000">
                      <a:alpha val="43137"/>
                    </a:srgbClr>
                  </a:outerShdw>
                </a:effectLst>
              </a:rPr>
              <a:t>Primary Task:</a:t>
            </a:r>
            <a:r>
              <a:rPr lang="en-US" dirty="0" smtClean="0">
                <a:effectLst>
                  <a:outerShdw blurRad="38100" dist="38100" dir="2700000" algn="tl">
                    <a:srgbClr val="000000">
                      <a:alpha val="43137"/>
                    </a:srgbClr>
                  </a:outerShdw>
                </a:effectLst>
              </a:rPr>
              <a:t>  </a:t>
            </a:r>
            <a:r>
              <a:rPr lang="en-US" u="sng" dirty="0" smtClean="0">
                <a:effectLst>
                  <a:outerShdw blurRad="38100" dist="38100" dir="2700000" algn="tl">
                    <a:srgbClr val="000000">
                      <a:alpha val="43137"/>
                    </a:srgbClr>
                  </a:outerShdw>
                </a:effectLst>
              </a:rPr>
              <a:t>Learning to Receive</a:t>
            </a:r>
            <a:endParaRPr lang="en-US" dirty="0" smtClean="0">
              <a:effectLst>
                <a:outerShdw blurRad="38100" dist="38100" dir="2700000" algn="tl">
                  <a:srgbClr val="000000">
                    <a:alpha val="43137"/>
                  </a:srgbClr>
                </a:outerShdw>
              </a:effectLst>
            </a:endParaRPr>
          </a:p>
          <a:p>
            <a:pPr marL="0" indent="0">
              <a:buNone/>
            </a:pPr>
            <a:r>
              <a:rPr lang="es-AR" b="1" dirty="0" smtClean="0">
                <a:solidFill>
                  <a:srgbClr val="FFC000"/>
                </a:solidFill>
                <a:effectLst>
                  <a:outerShdw blurRad="38100" dist="38100" dir="2700000" algn="tl">
                    <a:srgbClr val="000000">
                      <a:alpha val="43137"/>
                    </a:srgbClr>
                  </a:outerShdw>
                </a:effectLst>
              </a:rPr>
              <a:t>El problema primario resultante: </a:t>
            </a:r>
            <a:r>
              <a:rPr lang="es-AR" dirty="0" smtClean="0">
                <a:solidFill>
                  <a:srgbClr val="FFC000"/>
                </a:solidFill>
                <a:effectLst>
                  <a:outerShdw blurRad="38100" dist="38100" dir="2700000" algn="tl">
                    <a:srgbClr val="000000">
                      <a:alpha val="43137"/>
                    </a:srgbClr>
                  </a:outerShdw>
                </a:effectLst>
              </a:rPr>
              <a:t>Relaciones débiles o tormentosas</a:t>
            </a:r>
          </a:p>
          <a:p>
            <a:pPr marL="0" indent="0">
              <a:spcBef>
                <a:spcPts val="0"/>
              </a:spcBef>
              <a:buNone/>
            </a:pPr>
            <a:r>
              <a:rPr lang="en-US" b="1" dirty="0" smtClean="0"/>
              <a:t>Primary Resulting Problem</a:t>
            </a:r>
            <a:r>
              <a:rPr lang="en-US" dirty="0" smtClean="0"/>
              <a:t>: weak or stormy relationships</a:t>
            </a:r>
            <a:endParaRPr lang="en-US" dirty="0">
              <a:solidFill>
                <a:srgbClr val="FFC000"/>
              </a:solidFill>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pPr>
              <a:defRPr/>
            </a:pPr>
            <a:r>
              <a:rPr lang="en-US" smtClean="0"/>
              <a:t>Course  T509.01</a:t>
            </a:r>
            <a:endParaRPr lang="en-US" dirty="0"/>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Slide Number Placeholder 5"/>
          <p:cNvSpPr>
            <a:spLocks noGrp="1"/>
          </p:cNvSpPr>
          <p:nvPr>
            <p:ph type="sldNum" sz="quarter" idx="12"/>
          </p:nvPr>
        </p:nvSpPr>
        <p:spPr/>
        <p:txBody>
          <a:bodyPr/>
          <a:lstStyle/>
          <a:p>
            <a:pPr>
              <a:defRPr/>
            </a:pPr>
            <a:fld id="{474097A7-0CC8-4B37-BB74-928581C9D395}" type="slidenum">
              <a:rPr lang="en-US" smtClean="0"/>
              <a:pPr>
                <a:defRPr/>
              </a:pPr>
              <a:t>107</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0" fill="hold">
                            <p:stCondLst>
                              <p:cond delay="500"/>
                            </p:stCondLst>
                            <p:childTnLst>
                              <p:par>
                                <p:cTn id="21" presetID="2" presetClass="entr" presetSubtype="4"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1" fill="hold">
                            <p:stCondLst>
                              <p:cond delay="500"/>
                            </p:stCondLst>
                            <p:childTnLst>
                              <p:par>
                                <p:cTn id="32" presetID="2" presetClass="entr" presetSubtype="4" fill="hold" grpId="0"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additive="base">
                                        <p:cTn id="3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929640"/>
          <a:ext cx="8229600" cy="5242560"/>
        </p:xfrm>
        <a:graphic>
          <a:graphicData uri="http://schemas.openxmlformats.org/drawingml/2006/table">
            <a:tbl>
              <a:tblPr firstRow="1" bandRow="1">
                <a:tableStyleId>{2D5ABB26-0587-4C30-8999-92F81FD0307C}</a:tableStyleId>
              </a:tblPr>
              <a:tblGrid>
                <a:gridCol w="3048000"/>
                <a:gridCol w="2590800"/>
                <a:gridCol w="2590800"/>
              </a:tblGrid>
              <a:tr h="294640">
                <a:tc>
                  <a:txBody>
                    <a:bodyPr/>
                    <a:lstStyle/>
                    <a:p>
                      <a:pPr marL="0" marR="0" algn="ctr">
                        <a:spcBef>
                          <a:spcPts val="500"/>
                        </a:spcBef>
                        <a:spcAft>
                          <a:spcPts val="500"/>
                        </a:spcAft>
                      </a:pPr>
                      <a:r>
                        <a:rPr lang="es-AR" sz="2000" b="1" dirty="0">
                          <a:solidFill>
                            <a:srgbClr val="FFC000"/>
                          </a:solidFill>
                          <a:effectLst>
                            <a:outerShdw blurRad="38100" dist="38100" dir="2700000" algn="tl">
                              <a:srgbClr val="000000">
                                <a:alpha val="43137"/>
                              </a:srgbClr>
                            </a:outerShdw>
                          </a:effectLst>
                          <a:latin typeface="Arial"/>
                          <a:ea typeface="Calibri"/>
                          <a:cs typeface="Mangal"/>
                        </a:rPr>
                        <a:t>TAREAS PERSONALES</a:t>
                      </a:r>
                      <a:endParaRPr lang="en-US" sz="2000" dirty="0">
                        <a:solidFill>
                          <a:srgbClr val="FFC000"/>
                        </a:solidFill>
                        <a:effectLst>
                          <a:outerShdw blurRad="38100" dist="38100" dir="2700000" algn="tl">
                            <a:srgbClr val="000000">
                              <a:alpha val="43137"/>
                            </a:srgbClr>
                          </a:outerShdw>
                        </a:effectLst>
                        <a:latin typeface="Times New Roman"/>
                        <a:ea typeface="Times New Roman"/>
                        <a:cs typeface="Mang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500"/>
                        </a:spcBef>
                        <a:spcAft>
                          <a:spcPts val="500"/>
                        </a:spcAft>
                      </a:pPr>
                      <a:r>
                        <a:rPr lang="es-AR" sz="2000" b="1" dirty="0">
                          <a:solidFill>
                            <a:srgbClr val="FFC000"/>
                          </a:solidFill>
                          <a:effectLst>
                            <a:outerShdw blurRad="38100" dist="38100" dir="2700000" algn="tl">
                              <a:srgbClr val="000000">
                                <a:alpha val="43137"/>
                              </a:srgbClr>
                            </a:outerShdw>
                          </a:effectLst>
                          <a:latin typeface="Arial Narrow"/>
                          <a:ea typeface="Calibri"/>
                          <a:cs typeface="Mangal"/>
                        </a:rPr>
                        <a:t>TAREAS DE COMUNIDAD Y FAMILIA</a:t>
                      </a:r>
                      <a:endParaRPr lang="en-US" sz="2000" dirty="0">
                        <a:solidFill>
                          <a:srgbClr val="FFC000"/>
                        </a:solidFill>
                        <a:effectLst>
                          <a:outerShdw blurRad="38100" dist="38100" dir="2700000" algn="tl">
                            <a:srgbClr val="000000">
                              <a:alpha val="43137"/>
                            </a:srgbClr>
                          </a:outerShdw>
                        </a:effectLst>
                        <a:latin typeface="Times New Roman"/>
                        <a:ea typeface="Times New Roman"/>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500"/>
                        </a:spcBef>
                        <a:spcAft>
                          <a:spcPts val="500"/>
                        </a:spcAft>
                      </a:pPr>
                      <a:r>
                        <a:rPr lang="es-AR" sz="2000" b="1" dirty="0">
                          <a:solidFill>
                            <a:srgbClr val="FFC000"/>
                          </a:solidFill>
                          <a:effectLst>
                            <a:outerShdw blurRad="38100" dist="38100" dir="2700000" algn="tl">
                              <a:srgbClr val="000000">
                                <a:alpha val="43137"/>
                              </a:srgbClr>
                            </a:outerShdw>
                          </a:effectLst>
                          <a:latin typeface="Arial Narrow"/>
                          <a:ea typeface="Calibri"/>
                          <a:cs typeface="Arial"/>
                        </a:rPr>
                        <a:t>CUANDO LAS TAREAS FALLAN</a:t>
                      </a:r>
                      <a:endParaRPr lang="en-US" sz="2000" dirty="0">
                        <a:solidFill>
                          <a:srgbClr val="FFC000"/>
                        </a:solidFill>
                        <a:effectLst>
                          <a:outerShdw blurRad="38100" dist="38100" dir="2700000" algn="tl">
                            <a:srgbClr val="000000">
                              <a:alpha val="43137"/>
                            </a:srgbClr>
                          </a:outerShdw>
                        </a:effectLst>
                        <a:latin typeface="Times New Roman"/>
                        <a:ea typeface="Times New Roman"/>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algn="ctr">
                        <a:spcBef>
                          <a:spcPts val="0"/>
                        </a:spcBef>
                        <a:spcAft>
                          <a:spcPts val="0"/>
                        </a:spcAft>
                      </a:pPr>
                      <a:r>
                        <a:rPr lang="en-US" sz="2000" b="1" dirty="0">
                          <a:effectLst>
                            <a:outerShdw blurRad="38100" dist="38100" dir="2700000" algn="tl">
                              <a:srgbClr val="000000">
                                <a:alpha val="43137"/>
                              </a:srgbClr>
                            </a:outerShdw>
                          </a:effectLst>
                          <a:latin typeface="Arial"/>
                          <a:ea typeface="Times New Roman"/>
                        </a:rPr>
                        <a:t>PERSONAL TASKS</a:t>
                      </a:r>
                      <a:endParaRPr lang="en-US" sz="2000" dirty="0">
                        <a:effectLst>
                          <a:outerShdw blurRad="38100" dist="38100" dir="2700000" algn="tl">
                            <a:srgbClr val="000000">
                              <a:alpha val="43137"/>
                            </a:srgbClr>
                          </a:outerShdw>
                        </a:effectLst>
                        <a:latin typeface="Times New Roman"/>
                        <a:ea typeface="Times New Roman"/>
                      </a:endParaRPr>
                    </a:p>
                  </a:txBody>
                  <a:tcPr marL="73025" marR="73025"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a:effectLst>
                            <a:outerShdw blurRad="38100" dist="38100" dir="2700000" algn="tl">
                              <a:srgbClr val="000000">
                                <a:alpha val="43137"/>
                              </a:srgbClr>
                            </a:outerShdw>
                          </a:effectLst>
                          <a:latin typeface="Arial"/>
                          <a:ea typeface="Times New Roman"/>
                        </a:rPr>
                        <a:t>COMMUNITY AND FAMILY TASKS</a:t>
                      </a:r>
                      <a:endParaRPr lang="en-US" sz="2000">
                        <a:effectLst>
                          <a:outerShdw blurRad="38100" dist="38100" dir="2700000" algn="tl">
                            <a:srgbClr val="000000">
                              <a:alpha val="43137"/>
                            </a:srgbClr>
                          </a:outerShdw>
                        </a:effectLst>
                        <a:latin typeface="Times New Roman"/>
                        <a:ea typeface="Times New Roman"/>
                      </a:endParaRP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outerShdw blurRad="38100" dist="38100" dir="2700000" algn="tl">
                              <a:srgbClr val="000000">
                                <a:alpha val="43137"/>
                              </a:srgbClr>
                            </a:outerShdw>
                          </a:effectLst>
                          <a:latin typeface="Arial"/>
                          <a:ea typeface="Times New Roman"/>
                        </a:rPr>
                        <a:t>WHEN THE TASKS FAIL</a:t>
                      </a:r>
                      <a:endParaRPr lang="en-US" sz="2000" dirty="0">
                        <a:effectLst>
                          <a:outerShdw blurRad="38100" dist="38100" dir="2700000" algn="tl">
                            <a:srgbClr val="000000">
                              <a:alpha val="43137"/>
                            </a:srgbClr>
                          </a:outerShdw>
                        </a:effectLst>
                        <a:latin typeface="Times New Roman"/>
                        <a:ea typeface="Times New Roman"/>
                      </a:endParaRP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338138" marR="0" indent="-338138">
                        <a:spcBef>
                          <a:spcPts val="500"/>
                        </a:spcBef>
                        <a:spcAft>
                          <a:spcPts val="500"/>
                        </a:spcAft>
                      </a:pPr>
                      <a:r>
                        <a:rPr lang="es-AR" sz="2000" dirty="0">
                          <a:solidFill>
                            <a:srgbClr val="FFC000"/>
                          </a:solidFill>
                          <a:effectLst>
                            <a:outerShdw blurRad="38100" dist="38100" dir="2700000" algn="tl">
                              <a:srgbClr val="000000">
                                <a:alpha val="43137"/>
                              </a:srgbClr>
                            </a:outerShdw>
                          </a:effectLst>
                          <a:latin typeface="Arial" pitchFamily="34" charset="0"/>
                          <a:ea typeface="Calibri"/>
                          <a:cs typeface="Arial" pitchFamily="34" charset="0"/>
                        </a:rPr>
                        <a:t>1.</a:t>
                      </a:r>
                      <a:r>
                        <a:rPr lang="es-AR" sz="2000" b="1" dirty="0">
                          <a:solidFill>
                            <a:srgbClr val="FFC000"/>
                          </a:solidFill>
                          <a:effectLst>
                            <a:outerShdw blurRad="38100" dist="38100" dir="2700000" algn="tl">
                              <a:srgbClr val="000000">
                                <a:alpha val="43137"/>
                              </a:srgbClr>
                            </a:outerShdw>
                          </a:effectLst>
                          <a:latin typeface="Arial" pitchFamily="34" charset="0"/>
                          <a:ea typeface="Calibri"/>
                          <a:cs typeface="Arial" pitchFamily="34" charset="0"/>
                        </a:rPr>
                        <a:t>	</a:t>
                      </a:r>
                      <a:r>
                        <a:rPr lang="es-AR" sz="2000" dirty="0">
                          <a:solidFill>
                            <a:srgbClr val="FFC000"/>
                          </a:solidFill>
                          <a:effectLst>
                            <a:outerShdw blurRad="38100" dist="38100" dir="2700000" algn="tl">
                              <a:srgbClr val="000000">
                                <a:alpha val="43137"/>
                              </a:srgbClr>
                            </a:outerShdw>
                          </a:effectLst>
                          <a:latin typeface="Arial" pitchFamily="34" charset="0"/>
                          <a:ea typeface="Calibri"/>
                          <a:cs typeface="Arial" pitchFamily="34" charset="0"/>
                        </a:rPr>
                        <a:t>Vive en gozo. Expande capacidad para el gozo, aprende que el gozo es el estado normal, y aumenta la fuerza del gozo.</a:t>
                      </a:r>
                      <a:endParaRPr lang="en-US" sz="2000"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500"/>
                        </a:spcBef>
                        <a:spcAft>
                          <a:spcPts val="500"/>
                        </a:spcAft>
                      </a:pPr>
                      <a:r>
                        <a:rPr lang="es-AR" sz="2000" dirty="0">
                          <a:solidFill>
                            <a:srgbClr val="FFC000"/>
                          </a:solidFill>
                          <a:effectLst>
                            <a:outerShdw blurRad="38100" dist="38100" dir="2700000" algn="tl">
                              <a:srgbClr val="000000">
                                <a:alpha val="43137"/>
                              </a:srgbClr>
                            </a:outerShdw>
                          </a:effectLst>
                          <a:latin typeface="Arial" pitchFamily="34" charset="0"/>
                          <a:ea typeface="Calibri"/>
                          <a:cs typeface="Arial" pitchFamily="34" charset="0"/>
                        </a:rPr>
                        <a:t>Los padres se deleitan en la maravillosa y singular existencia del infante.</a:t>
                      </a:r>
                      <a:endParaRPr lang="en-US" sz="2000"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500"/>
                        </a:spcBef>
                        <a:spcAft>
                          <a:spcPts val="500"/>
                        </a:spcAft>
                      </a:pPr>
                      <a:r>
                        <a:rPr lang="es-AR" sz="2000" dirty="0">
                          <a:solidFill>
                            <a:srgbClr val="FFC000"/>
                          </a:solidFill>
                          <a:effectLst>
                            <a:outerShdw blurRad="38100" dist="38100" dir="2700000" algn="tl">
                              <a:srgbClr val="000000">
                                <a:alpha val="43137"/>
                              </a:srgbClr>
                            </a:outerShdw>
                          </a:effectLst>
                          <a:latin typeface="Arial" pitchFamily="34" charset="0"/>
                          <a:ea typeface="Calibri"/>
                          <a:cs typeface="Arial" pitchFamily="34" charset="0"/>
                        </a:rPr>
                        <a:t>Identidad débil: el temor y la frialdad dominan los vínculos con otros.</a:t>
                      </a:r>
                      <a:endParaRPr lang="en-US" sz="2000"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280988" marR="0" indent="-280988">
                        <a:spcBef>
                          <a:spcPts val="0"/>
                        </a:spcBef>
                        <a:spcAft>
                          <a:spcPts val="0"/>
                        </a:spcAft>
                      </a:pPr>
                      <a:r>
                        <a:rPr lang="en-US" sz="2000" dirty="0">
                          <a:effectLst>
                            <a:outerShdw blurRad="38100" dist="38100" dir="2700000" algn="tl">
                              <a:srgbClr val="000000">
                                <a:alpha val="43137"/>
                              </a:srgbClr>
                            </a:outerShdw>
                          </a:effectLst>
                          <a:latin typeface="Arial" pitchFamily="34" charset="0"/>
                          <a:ea typeface="Times New Roman"/>
                          <a:cs typeface="Arial" pitchFamily="34" charset="0"/>
                        </a:rPr>
                        <a:t>1. </a:t>
                      </a:r>
                      <a:r>
                        <a:rPr lang="en-US" sz="2000" b="1" dirty="0">
                          <a:effectLst>
                            <a:outerShdw blurRad="38100" dist="38100" dir="2700000" algn="tl">
                              <a:srgbClr val="000000">
                                <a:alpha val="43137"/>
                              </a:srgbClr>
                            </a:outerShdw>
                          </a:effectLst>
                          <a:latin typeface="Arial" pitchFamily="34" charset="0"/>
                          <a:ea typeface="Times New Roman"/>
                          <a:cs typeface="Arial" pitchFamily="34" charset="0"/>
                        </a:rPr>
                        <a:t>	</a:t>
                      </a:r>
                      <a:r>
                        <a:rPr lang="en-US" sz="2000" dirty="0">
                          <a:effectLst>
                            <a:outerShdw blurRad="38100" dist="38100" dir="2700000" algn="tl">
                              <a:srgbClr val="000000">
                                <a:alpha val="43137"/>
                              </a:srgbClr>
                            </a:outerShdw>
                          </a:effectLst>
                          <a:latin typeface="Arial" pitchFamily="34" charset="0"/>
                          <a:ea typeface="Times New Roman"/>
                          <a:cs typeface="Arial" pitchFamily="34" charset="0"/>
                        </a:rPr>
                        <a:t>Lives in joy. Expands capacity for joy, learns that joy is one’s normal state, and builds joy strength.</a:t>
                      </a: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2000" dirty="0">
                          <a:effectLst>
                            <a:outerShdw blurRad="38100" dist="38100" dir="2700000" algn="tl">
                              <a:srgbClr val="000000">
                                <a:alpha val="43137"/>
                              </a:srgbClr>
                            </a:outerShdw>
                          </a:effectLst>
                          <a:latin typeface="Arial" pitchFamily="34" charset="0"/>
                          <a:ea typeface="Times New Roman"/>
                          <a:cs typeface="Arial" pitchFamily="34" charset="0"/>
                        </a:rPr>
                        <a:t>Parents delight in the infant’s wonderful and unique existence.</a:t>
                      </a: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2000" dirty="0">
                          <a:effectLst>
                            <a:outerShdw blurRad="38100" dist="38100" dir="2700000" algn="tl">
                              <a:srgbClr val="000000">
                                <a:alpha val="43137"/>
                              </a:srgbClr>
                            </a:outerShdw>
                          </a:effectLst>
                          <a:latin typeface="Arial" pitchFamily="34" charset="0"/>
                          <a:ea typeface="Times New Roman"/>
                          <a:cs typeface="Arial" pitchFamily="34" charset="0"/>
                        </a:rPr>
                        <a:t>Weak identity; fear and coldness dominate bonds with others.</a:t>
                      </a: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smtClean="0"/>
              <a:t>Course  T509.01</a:t>
            </a:r>
            <a:endParaRPr lang="en-US" dirty="0"/>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Slide Number Placeholder 5"/>
          <p:cNvSpPr>
            <a:spLocks noGrp="1"/>
          </p:cNvSpPr>
          <p:nvPr>
            <p:ph type="sldNum" sz="quarter" idx="12"/>
          </p:nvPr>
        </p:nvSpPr>
        <p:spPr/>
        <p:txBody>
          <a:bodyPr/>
          <a:lstStyle/>
          <a:p>
            <a:pPr>
              <a:defRPr/>
            </a:pPr>
            <a:fld id="{474097A7-0CC8-4B37-BB74-928581C9D395}" type="slidenum">
              <a:rPr lang="en-US" smtClean="0"/>
              <a:pPr>
                <a:defRPr/>
              </a:pPr>
              <a:t>108</a:t>
            </a:fld>
            <a:endParaRPr lang="en-US" dirty="0"/>
          </a:p>
        </p:txBody>
      </p:sp>
      <p:sp>
        <p:nvSpPr>
          <p:cNvPr id="8" name="TextBox 7"/>
          <p:cNvSpPr txBox="1"/>
          <p:nvPr/>
        </p:nvSpPr>
        <p:spPr>
          <a:xfrm>
            <a:off x="457200" y="228600"/>
            <a:ext cx="8305800" cy="523220"/>
          </a:xfrm>
          <a:prstGeom prst="rect">
            <a:avLst/>
          </a:prstGeom>
          <a:noFill/>
        </p:spPr>
        <p:txBody>
          <a:bodyPr wrap="square" rtlCol="0">
            <a:spAutoFit/>
          </a:bodyPr>
          <a:lstStyle/>
          <a:p>
            <a:pPr algn="ctr"/>
            <a:r>
              <a:rPr lang="es-CR" sz="2800" dirty="0" smtClean="0">
                <a:solidFill>
                  <a:srgbClr val="FFC000"/>
                </a:solidFill>
                <a:effectLst>
                  <a:outerShdw blurRad="38100" dist="38100" dir="2700000" algn="tl">
                    <a:srgbClr val="000000">
                      <a:alpha val="43137"/>
                    </a:srgbClr>
                  </a:outerShdw>
                </a:effectLst>
              </a:rPr>
              <a:t>Etapa de Infancia  </a:t>
            </a:r>
            <a:r>
              <a:rPr lang="en-US" sz="2800" dirty="0" smtClean="0">
                <a:effectLst>
                  <a:outerShdw blurRad="38100" dist="38100" dir="2700000" algn="tl">
                    <a:srgbClr val="000000">
                      <a:alpha val="43137"/>
                    </a:srgbClr>
                  </a:outerShdw>
                </a:effectLst>
              </a:rPr>
              <a:t>The </a:t>
            </a:r>
            <a:r>
              <a:rPr lang="en-US" sz="2800" b="1" u="sng" dirty="0" smtClean="0">
                <a:solidFill>
                  <a:schemeClr val="tx2"/>
                </a:solidFill>
                <a:effectLst>
                  <a:outerShdw blurRad="38100" dist="38100" dir="2700000" algn="tl">
                    <a:srgbClr val="000000">
                      <a:alpha val="43137"/>
                    </a:srgbClr>
                  </a:outerShdw>
                </a:effectLst>
              </a:rPr>
              <a:t>Infant</a:t>
            </a:r>
            <a:r>
              <a:rPr lang="en-US" sz="2800" dirty="0" smtClean="0">
                <a:effectLst>
                  <a:outerShdw blurRad="38100" dist="38100" dir="2700000" algn="tl">
                    <a:srgbClr val="000000">
                      <a:alpha val="43137"/>
                    </a:srgbClr>
                  </a:outerShdw>
                </a:effectLst>
              </a:rPr>
              <a:t> Stage</a:t>
            </a: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929640"/>
          <a:ext cx="8229600" cy="4632960"/>
        </p:xfrm>
        <a:graphic>
          <a:graphicData uri="http://schemas.openxmlformats.org/drawingml/2006/table">
            <a:tbl>
              <a:tblPr firstRow="1" bandRow="1">
                <a:tableStyleId>{2D5ABB26-0587-4C30-8999-92F81FD0307C}</a:tableStyleId>
              </a:tblPr>
              <a:tblGrid>
                <a:gridCol w="2209800"/>
                <a:gridCol w="2743200"/>
                <a:gridCol w="3276600"/>
              </a:tblGrid>
              <a:tr h="294640">
                <a:tc>
                  <a:txBody>
                    <a:bodyPr/>
                    <a:lstStyle/>
                    <a:p>
                      <a:pPr marL="0" marR="0" algn="ctr">
                        <a:spcBef>
                          <a:spcPts val="500"/>
                        </a:spcBef>
                        <a:spcAft>
                          <a:spcPts val="500"/>
                        </a:spcAft>
                      </a:pPr>
                      <a:r>
                        <a:rPr lang="es-AR" sz="2000" b="1" dirty="0">
                          <a:solidFill>
                            <a:srgbClr val="FFC000"/>
                          </a:solidFill>
                          <a:effectLst>
                            <a:outerShdw blurRad="38100" dist="38100" dir="2700000" algn="tl">
                              <a:srgbClr val="000000">
                                <a:alpha val="43137"/>
                              </a:srgbClr>
                            </a:outerShdw>
                          </a:effectLst>
                          <a:latin typeface="Arial"/>
                          <a:ea typeface="Calibri"/>
                          <a:cs typeface="Mangal"/>
                        </a:rPr>
                        <a:t>TAREAS PERSONALES</a:t>
                      </a:r>
                      <a:endParaRPr lang="en-US" sz="2000" dirty="0">
                        <a:solidFill>
                          <a:srgbClr val="FFC000"/>
                        </a:solidFill>
                        <a:effectLst>
                          <a:outerShdw blurRad="38100" dist="38100" dir="2700000" algn="tl">
                            <a:srgbClr val="000000">
                              <a:alpha val="43137"/>
                            </a:srgbClr>
                          </a:outerShdw>
                        </a:effectLst>
                        <a:latin typeface="Times New Roman"/>
                        <a:ea typeface="Times New Roman"/>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500"/>
                        </a:spcBef>
                        <a:spcAft>
                          <a:spcPts val="500"/>
                        </a:spcAft>
                      </a:pPr>
                      <a:r>
                        <a:rPr lang="es-AR" sz="2000" b="1" dirty="0">
                          <a:solidFill>
                            <a:srgbClr val="FFC000"/>
                          </a:solidFill>
                          <a:effectLst>
                            <a:outerShdw blurRad="38100" dist="38100" dir="2700000" algn="tl">
                              <a:srgbClr val="000000">
                                <a:alpha val="43137"/>
                              </a:srgbClr>
                            </a:outerShdw>
                          </a:effectLst>
                          <a:latin typeface="Arial Narrow"/>
                          <a:ea typeface="Calibri"/>
                          <a:cs typeface="Mangal"/>
                        </a:rPr>
                        <a:t>TAREAS DE COMUNIDAD Y FAMILIA</a:t>
                      </a:r>
                      <a:endParaRPr lang="en-US" sz="2000" dirty="0">
                        <a:solidFill>
                          <a:srgbClr val="FFC000"/>
                        </a:solidFill>
                        <a:effectLst>
                          <a:outerShdw blurRad="38100" dist="38100" dir="2700000" algn="tl">
                            <a:srgbClr val="000000">
                              <a:alpha val="43137"/>
                            </a:srgbClr>
                          </a:outerShdw>
                        </a:effectLst>
                        <a:latin typeface="Times New Roman"/>
                        <a:ea typeface="Times New Roman"/>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500"/>
                        </a:spcBef>
                        <a:spcAft>
                          <a:spcPts val="500"/>
                        </a:spcAft>
                      </a:pPr>
                      <a:r>
                        <a:rPr lang="es-AR" sz="2000" b="1" dirty="0">
                          <a:solidFill>
                            <a:srgbClr val="FFC000"/>
                          </a:solidFill>
                          <a:effectLst>
                            <a:outerShdw blurRad="38100" dist="38100" dir="2700000" algn="tl">
                              <a:srgbClr val="000000">
                                <a:alpha val="43137"/>
                              </a:srgbClr>
                            </a:outerShdw>
                          </a:effectLst>
                          <a:latin typeface="Arial Narrow"/>
                          <a:ea typeface="Calibri"/>
                          <a:cs typeface="Arial"/>
                        </a:rPr>
                        <a:t>CUANDO LAS TAREAS FALLAN</a:t>
                      </a:r>
                      <a:endParaRPr lang="en-US" sz="2000" dirty="0">
                        <a:solidFill>
                          <a:srgbClr val="FFC000"/>
                        </a:solidFill>
                        <a:effectLst>
                          <a:outerShdw blurRad="38100" dist="38100" dir="2700000" algn="tl">
                            <a:srgbClr val="000000">
                              <a:alpha val="43137"/>
                            </a:srgbClr>
                          </a:outerShdw>
                        </a:effectLst>
                        <a:latin typeface="Times New Roman"/>
                        <a:ea typeface="Times New Roman"/>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algn="ctr">
                        <a:spcBef>
                          <a:spcPts val="0"/>
                        </a:spcBef>
                        <a:spcAft>
                          <a:spcPts val="0"/>
                        </a:spcAft>
                      </a:pPr>
                      <a:r>
                        <a:rPr lang="en-US" sz="2000" b="1">
                          <a:effectLst>
                            <a:outerShdw blurRad="38100" dist="38100" dir="2700000" algn="tl">
                              <a:srgbClr val="000000">
                                <a:alpha val="43137"/>
                              </a:srgbClr>
                            </a:outerShdw>
                          </a:effectLst>
                          <a:latin typeface="Arial"/>
                          <a:ea typeface="Times New Roman"/>
                        </a:rPr>
                        <a:t>PERSONAL TASKS</a:t>
                      </a:r>
                      <a:endParaRPr lang="en-US" sz="2000">
                        <a:effectLst>
                          <a:outerShdw blurRad="38100" dist="38100" dir="2700000" algn="tl">
                            <a:srgbClr val="000000">
                              <a:alpha val="43137"/>
                            </a:srgbClr>
                          </a:outerShdw>
                        </a:effectLst>
                        <a:latin typeface="Times New Roman"/>
                        <a:ea typeface="Times New Roman"/>
                      </a:endParaRP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a:effectLst>
                            <a:outerShdw blurRad="38100" dist="38100" dir="2700000" algn="tl">
                              <a:srgbClr val="000000">
                                <a:alpha val="43137"/>
                              </a:srgbClr>
                            </a:outerShdw>
                          </a:effectLst>
                          <a:latin typeface="Arial"/>
                          <a:ea typeface="Times New Roman"/>
                        </a:rPr>
                        <a:t>COMMUNITY AND FAMILY TASKS</a:t>
                      </a:r>
                      <a:endParaRPr lang="en-US" sz="2000">
                        <a:effectLst>
                          <a:outerShdw blurRad="38100" dist="38100" dir="2700000" algn="tl">
                            <a:srgbClr val="000000">
                              <a:alpha val="43137"/>
                            </a:srgbClr>
                          </a:outerShdw>
                        </a:effectLst>
                        <a:latin typeface="Times New Roman"/>
                        <a:ea typeface="Times New Roman"/>
                      </a:endParaRP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outerShdw blurRad="38100" dist="38100" dir="2700000" algn="tl">
                              <a:srgbClr val="000000">
                                <a:alpha val="43137"/>
                              </a:srgbClr>
                            </a:outerShdw>
                          </a:effectLst>
                          <a:latin typeface="Arial"/>
                          <a:ea typeface="Times New Roman"/>
                        </a:rPr>
                        <a:t>WHEN THE TASKS FAIL</a:t>
                      </a:r>
                      <a:endParaRPr lang="en-US" sz="2000" dirty="0">
                        <a:effectLst>
                          <a:outerShdw blurRad="38100" dist="38100" dir="2700000" algn="tl">
                            <a:srgbClr val="000000">
                              <a:alpha val="43137"/>
                            </a:srgbClr>
                          </a:outerShdw>
                        </a:effectLst>
                        <a:latin typeface="Times New Roman"/>
                        <a:ea typeface="Times New Roman"/>
                      </a:endParaRPr>
                    </a:p>
                  </a:txBody>
                  <a:tcPr marL="73025" marR="73025"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338138" marR="0" indent="-338138">
                        <a:spcBef>
                          <a:spcPts val="500"/>
                        </a:spcBef>
                        <a:spcAft>
                          <a:spcPts val="500"/>
                        </a:spcAft>
                      </a:pPr>
                      <a:r>
                        <a:rPr lang="es-AR" sz="2000" dirty="0">
                          <a:solidFill>
                            <a:srgbClr val="FFC000"/>
                          </a:solidFill>
                          <a:effectLst>
                            <a:outerShdw blurRad="38100" dist="38100" dir="2700000" algn="tl">
                              <a:srgbClr val="000000">
                                <a:alpha val="43137"/>
                              </a:srgbClr>
                            </a:outerShdw>
                          </a:effectLst>
                          <a:latin typeface="Arial" pitchFamily="34" charset="0"/>
                          <a:ea typeface="Calibri"/>
                          <a:cs typeface="Arial" pitchFamily="34" charset="0"/>
                        </a:rPr>
                        <a:t>2.  Desarrolla confianza.</a:t>
                      </a:r>
                      <a:endParaRPr lang="en-US" sz="2000"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500"/>
                        </a:spcBef>
                        <a:spcAft>
                          <a:spcPts val="500"/>
                        </a:spcAft>
                      </a:pPr>
                      <a:r>
                        <a:rPr lang="es-AR" sz="2000" dirty="0">
                          <a:solidFill>
                            <a:srgbClr val="FFC000"/>
                          </a:solidFill>
                          <a:effectLst>
                            <a:outerShdw blurRad="38100" dist="38100" dir="2700000" algn="tl">
                              <a:srgbClr val="000000">
                                <a:alpha val="43137"/>
                              </a:srgbClr>
                            </a:outerShdw>
                          </a:effectLst>
                          <a:latin typeface="Arial" pitchFamily="34" charset="0"/>
                          <a:ea typeface="Calibri"/>
                          <a:cs typeface="Arial" pitchFamily="34" charset="0"/>
                        </a:rPr>
                        <a:t>Los padres construyen fuertes vínculos de amor con el infante – vínculos de amor incondicional.</a:t>
                      </a:r>
                      <a:endParaRPr lang="en-US" sz="2000"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500"/>
                        </a:spcBef>
                        <a:spcAft>
                          <a:spcPts val="500"/>
                        </a:spcAft>
                      </a:pPr>
                      <a:r>
                        <a:rPr lang="es-AR" sz="2000" dirty="0">
                          <a:solidFill>
                            <a:srgbClr val="FFC000"/>
                          </a:solidFill>
                          <a:effectLst>
                            <a:outerShdw blurRad="38100" dist="38100" dir="2700000" algn="tl">
                              <a:srgbClr val="000000">
                                <a:alpha val="43137"/>
                              </a:srgbClr>
                            </a:outerShdw>
                          </a:effectLst>
                          <a:latin typeface="Arial" pitchFamily="34" charset="0"/>
                          <a:ea typeface="Calibri"/>
                          <a:cs typeface="Arial" pitchFamily="34" charset="0"/>
                        </a:rPr>
                        <a:t>Tiene dificultad en formar vínculos, que a menudo produce una personalidad manipuladora, egocéntrica, aislada o disconforme.</a:t>
                      </a:r>
                      <a:endParaRPr lang="en-US" sz="2000"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338138" marR="0" indent="-338138">
                        <a:spcBef>
                          <a:spcPts val="0"/>
                        </a:spcBef>
                        <a:spcAft>
                          <a:spcPts val="0"/>
                        </a:spcAft>
                      </a:pPr>
                      <a:r>
                        <a:rPr lang="en-US" sz="2000" dirty="0" smtClean="0">
                          <a:effectLst>
                            <a:outerShdw blurRad="38100" dist="38100" dir="2700000" algn="tl">
                              <a:srgbClr val="000000">
                                <a:alpha val="43137"/>
                              </a:srgbClr>
                            </a:outerShdw>
                          </a:effectLst>
                          <a:latin typeface="Arial" pitchFamily="34" charset="0"/>
                          <a:ea typeface="Times New Roman"/>
                          <a:cs typeface="Arial" pitchFamily="34" charset="0"/>
                        </a:rPr>
                        <a:t>2.</a:t>
                      </a:r>
                      <a:r>
                        <a:rPr lang="es-AR" sz="2000" dirty="0" smtClean="0">
                          <a:effectLst>
                            <a:outerShdw blurRad="38100" dist="38100" dir="2700000" algn="tl">
                              <a:srgbClr val="000000">
                                <a:alpha val="43137"/>
                              </a:srgbClr>
                            </a:outerShdw>
                          </a:effectLst>
                          <a:latin typeface="Arial" pitchFamily="34" charset="0"/>
                          <a:ea typeface="Calibri"/>
                          <a:cs typeface="Arial" pitchFamily="34" charset="0"/>
                        </a:rPr>
                        <a:t>  </a:t>
                      </a:r>
                      <a:r>
                        <a:rPr lang="en-US" sz="2000" dirty="0" smtClean="0">
                          <a:effectLst>
                            <a:outerShdw blurRad="38100" dist="38100" dir="2700000" algn="tl">
                              <a:srgbClr val="000000">
                                <a:alpha val="43137"/>
                              </a:srgbClr>
                            </a:outerShdw>
                          </a:effectLst>
                          <a:latin typeface="Arial" pitchFamily="34" charset="0"/>
                          <a:ea typeface="Times New Roman"/>
                          <a:cs typeface="Arial" pitchFamily="34" charset="0"/>
                        </a:rPr>
                        <a:t>Develops </a:t>
                      </a:r>
                      <a:r>
                        <a:rPr lang="en-US" sz="2000" dirty="0">
                          <a:effectLst>
                            <a:outerShdw blurRad="38100" dist="38100" dir="2700000" algn="tl">
                              <a:srgbClr val="000000">
                                <a:alpha val="43137"/>
                              </a:srgbClr>
                            </a:outerShdw>
                          </a:effectLst>
                          <a:latin typeface="Arial" pitchFamily="34" charset="0"/>
                          <a:ea typeface="Times New Roman"/>
                          <a:cs typeface="Arial" pitchFamily="34" charset="0"/>
                        </a:rPr>
                        <a:t>trust.</a:t>
                      </a: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2000" dirty="0">
                          <a:effectLst>
                            <a:outerShdw blurRad="38100" dist="38100" dir="2700000" algn="tl">
                              <a:srgbClr val="000000">
                                <a:alpha val="43137"/>
                              </a:srgbClr>
                            </a:outerShdw>
                          </a:effectLst>
                          <a:latin typeface="Arial" pitchFamily="34" charset="0"/>
                          <a:ea typeface="Times New Roman"/>
                          <a:cs typeface="Arial" pitchFamily="34" charset="0"/>
                        </a:rPr>
                        <a:t>Parents build strong, loving, bonds with the infant – bonds of unconditional love.</a:t>
                      </a: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2000" dirty="0">
                          <a:effectLst>
                            <a:outerShdw blurRad="38100" dist="38100" dir="2700000" algn="tl">
                              <a:srgbClr val="000000">
                                <a:alpha val="43137"/>
                              </a:srgbClr>
                            </a:outerShdw>
                          </a:effectLst>
                          <a:latin typeface="Arial" pitchFamily="34" charset="0"/>
                          <a:ea typeface="Times New Roman"/>
                          <a:cs typeface="Arial" pitchFamily="34" charset="0"/>
                        </a:rPr>
                        <a:t>Has difficulty bonding – which often leads to manipulative, </a:t>
                      </a:r>
                      <a:br>
                        <a:rPr lang="en-US" sz="2000" dirty="0">
                          <a:effectLst>
                            <a:outerShdw blurRad="38100" dist="38100" dir="2700000" algn="tl">
                              <a:srgbClr val="000000">
                                <a:alpha val="43137"/>
                              </a:srgbClr>
                            </a:outerShdw>
                          </a:effectLst>
                          <a:latin typeface="Arial" pitchFamily="34" charset="0"/>
                          <a:ea typeface="Times New Roman"/>
                          <a:cs typeface="Arial" pitchFamily="34" charset="0"/>
                        </a:rPr>
                      </a:br>
                      <a:r>
                        <a:rPr lang="en-US" sz="2000" dirty="0">
                          <a:effectLst>
                            <a:outerShdw blurRad="38100" dist="38100" dir="2700000" algn="tl">
                              <a:srgbClr val="000000">
                                <a:alpha val="43137"/>
                              </a:srgbClr>
                            </a:outerShdw>
                          </a:effectLst>
                          <a:latin typeface="Arial" pitchFamily="34" charset="0"/>
                          <a:ea typeface="Times New Roman"/>
                          <a:cs typeface="Arial" pitchFamily="34" charset="0"/>
                        </a:rPr>
                        <a:t>self-centered, isolated, or discontented personality.</a:t>
                      </a: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smtClean="0"/>
              <a:t>Course  T509.01</a:t>
            </a:r>
            <a:endParaRPr lang="en-US" dirty="0"/>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Slide Number Placeholder 5"/>
          <p:cNvSpPr>
            <a:spLocks noGrp="1"/>
          </p:cNvSpPr>
          <p:nvPr>
            <p:ph type="sldNum" sz="quarter" idx="12"/>
          </p:nvPr>
        </p:nvSpPr>
        <p:spPr/>
        <p:txBody>
          <a:bodyPr/>
          <a:lstStyle/>
          <a:p>
            <a:pPr>
              <a:defRPr/>
            </a:pPr>
            <a:fld id="{474097A7-0CC8-4B37-BB74-928581C9D395}" type="slidenum">
              <a:rPr lang="en-US" smtClean="0"/>
              <a:pPr>
                <a:defRPr/>
              </a:pPr>
              <a:t>109</a:t>
            </a:fld>
            <a:endParaRPr lang="en-US" dirty="0"/>
          </a:p>
        </p:txBody>
      </p:sp>
      <p:sp>
        <p:nvSpPr>
          <p:cNvPr id="8" name="TextBox 7"/>
          <p:cNvSpPr txBox="1"/>
          <p:nvPr/>
        </p:nvSpPr>
        <p:spPr>
          <a:xfrm>
            <a:off x="457200" y="228600"/>
            <a:ext cx="8305800" cy="523220"/>
          </a:xfrm>
          <a:prstGeom prst="rect">
            <a:avLst/>
          </a:prstGeom>
          <a:noFill/>
        </p:spPr>
        <p:txBody>
          <a:bodyPr wrap="square" rtlCol="0">
            <a:spAutoFit/>
          </a:bodyPr>
          <a:lstStyle/>
          <a:p>
            <a:pPr algn="ctr"/>
            <a:r>
              <a:rPr lang="es-CR" sz="2800" dirty="0" smtClean="0">
                <a:solidFill>
                  <a:srgbClr val="FFC000"/>
                </a:solidFill>
                <a:effectLst>
                  <a:outerShdw blurRad="38100" dist="38100" dir="2700000" algn="tl">
                    <a:srgbClr val="000000">
                      <a:alpha val="43137"/>
                    </a:srgbClr>
                  </a:outerShdw>
                </a:effectLst>
              </a:rPr>
              <a:t>Etapa de Infancia  </a:t>
            </a:r>
            <a:r>
              <a:rPr lang="en-US" sz="2800" dirty="0" smtClean="0">
                <a:effectLst>
                  <a:outerShdw blurRad="38100" dist="38100" dir="2700000" algn="tl">
                    <a:srgbClr val="000000">
                      <a:alpha val="43137"/>
                    </a:srgbClr>
                  </a:outerShdw>
                </a:effectLst>
              </a:rPr>
              <a:t>The </a:t>
            </a:r>
            <a:r>
              <a:rPr lang="en-US" sz="2800" b="1" u="sng" dirty="0" smtClean="0">
                <a:solidFill>
                  <a:schemeClr val="tx2"/>
                </a:solidFill>
                <a:effectLst>
                  <a:outerShdw blurRad="38100" dist="38100" dir="2700000" algn="tl">
                    <a:srgbClr val="000000">
                      <a:alpha val="43137"/>
                    </a:srgbClr>
                  </a:outerShdw>
                </a:effectLst>
              </a:rPr>
              <a:t>Infant</a:t>
            </a:r>
            <a:r>
              <a:rPr lang="en-US" sz="2800" dirty="0" smtClean="0">
                <a:effectLst>
                  <a:outerShdw blurRad="38100" dist="38100" dir="2700000" algn="tl">
                    <a:srgbClr val="000000">
                      <a:alpha val="43137"/>
                    </a:srgbClr>
                  </a:outerShdw>
                </a:effectLst>
              </a:rPr>
              <a:t> Stage</a:t>
            </a: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0"/>
            <a:ext cx="8229600" cy="990600"/>
          </a:xfrm>
        </p:spPr>
        <p:txBody>
          <a:bodyPr/>
          <a:lstStyle/>
          <a:p>
            <a:pPr eaLnBrk="1" fontAlgn="auto" hangingPunct="1">
              <a:spcAft>
                <a:spcPts val="0"/>
              </a:spcAft>
              <a:defRPr/>
            </a:pPr>
            <a:r>
              <a:rPr lang="en-US" dirty="0" smtClean="0">
                <a:solidFill>
                  <a:schemeClr val="tx2">
                    <a:tint val="100000"/>
                    <a:satMod val="250000"/>
                  </a:schemeClr>
                </a:solidFill>
              </a:rPr>
              <a:t>3. </a:t>
            </a:r>
            <a:r>
              <a:rPr lang="es-AR" dirty="0" smtClean="0">
                <a:solidFill>
                  <a:srgbClr val="FFC000"/>
                </a:solidFill>
              </a:rPr>
              <a:t>Adicción</a:t>
            </a:r>
            <a:r>
              <a:rPr lang="es-AR" dirty="0" smtClean="0"/>
              <a:t>    </a:t>
            </a:r>
            <a:r>
              <a:rPr lang="en-US" dirty="0" smtClean="0">
                <a:solidFill>
                  <a:schemeClr val="tx2">
                    <a:tint val="100000"/>
                    <a:satMod val="250000"/>
                  </a:schemeClr>
                </a:solidFill>
              </a:rPr>
              <a:t>Addiction</a:t>
            </a:r>
          </a:p>
        </p:txBody>
      </p:sp>
      <p:sp>
        <p:nvSpPr>
          <p:cNvPr id="19459" name="Rectangle 3"/>
          <p:cNvSpPr>
            <a:spLocks noGrp="1" noChangeArrowheads="1"/>
          </p:cNvSpPr>
          <p:nvPr>
            <p:ph idx="1"/>
          </p:nvPr>
        </p:nvSpPr>
        <p:spPr>
          <a:xfrm>
            <a:off x="457200" y="1371600"/>
            <a:ext cx="8229600" cy="4922838"/>
          </a:xfrm>
        </p:spPr>
        <p:txBody>
          <a:bodyPr/>
          <a:lstStyle/>
          <a:p>
            <a:pPr eaLnBrk="1" hangingPunct="1"/>
            <a:r>
              <a:rPr lang="es-AR" dirty="0" smtClean="0">
                <a:solidFill>
                  <a:srgbClr val="FFC000"/>
                </a:solidFill>
                <a:effectLst>
                  <a:outerShdw blurRad="38100" dist="38100" dir="2700000" algn="tl">
                    <a:srgbClr val="000000">
                      <a:alpha val="43137"/>
                    </a:srgbClr>
                  </a:outerShdw>
                </a:effectLst>
              </a:rPr>
              <a:t>Los patrones familiares de las adicciones</a:t>
            </a:r>
            <a:endParaRPr lang="en-US" dirty="0" smtClean="0">
              <a:solidFill>
                <a:srgbClr val="FFC000"/>
              </a:solidFill>
              <a:effectLst>
                <a:outerShdw blurRad="38100" dist="38100" dir="2700000" algn="tl">
                  <a:srgbClr val="000000">
                    <a:alpha val="43137"/>
                  </a:srgbClr>
                </a:outerShdw>
              </a:effectLst>
            </a:endParaRPr>
          </a:p>
          <a:p>
            <a:pPr eaLnBrk="1" hangingPunct="1"/>
            <a:r>
              <a:rPr lang="en-US" dirty="0" smtClean="0">
                <a:effectLst>
                  <a:outerShdw blurRad="38100" dist="38100" dir="2700000" algn="tl">
                    <a:srgbClr val="000000">
                      <a:alpha val="43137"/>
                    </a:srgbClr>
                  </a:outerShdw>
                </a:effectLst>
              </a:rPr>
              <a:t>Family patterns of addictions</a:t>
            </a:r>
          </a:p>
          <a:p>
            <a:pPr eaLnBrk="1" hangingPunct="1"/>
            <a:endParaRPr lang="en-US" dirty="0" smtClean="0">
              <a:effectLst>
                <a:outerShdw blurRad="38100" dist="38100" dir="2700000" algn="tl">
                  <a:srgbClr val="000000">
                    <a:alpha val="43137"/>
                  </a:srgbClr>
                </a:outerShdw>
              </a:effectLst>
            </a:endParaRPr>
          </a:p>
          <a:p>
            <a:pPr eaLnBrk="1" hangingPunct="1"/>
            <a:r>
              <a:rPr lang="es-AR" dirty="0" smtClean="0">
                <a:solidFill>
                  <a:srgbClr val="FFC000"/>
                </a:solidFill>
                <a:effectLst>
                  <a:outerShdw blurRad="38100" dist="38100" dir="2700000" algn="tl">
                    <a:srgbClr val="000000">
                      <a:alpha val="43137"/>
                    </a:srgbClr>
                  </a:outerShdw>
                </a:effectLst>
              </a:rPr>
              <a:t>Cualquier tentación o malos hábitos al principio son muy similares</a:t>
            </a:r>
            <a:endParaRPr lang="en-US" dirty="0" smtClean="0">
              <a:solidFill>
                <a:srgbClr val="FFC000"/>
              </a:solidFill>
              <a:effectLst>
                <a:outerShdw blurRad="38100" dist="38100" dir="2700000" algn="tl">
                  <a:srgbClr val="000000">
                    <a:alpha val="43137"/>
                  </a:srgbClr>
                </a:outerShdw>
              </a:effectLst>
            </a:endParaRPr>
          </a:p>
          <a:p>
            <a:pPr eaLnBrk="1" hangingPunct="1"/>
            <a:r>
              <a:rPr lang="en-US" dirty="0" smtClean="0">
                <a:effectLst>
                  <a:outerShdw blurRad="38100" dist="38100" dir="2700000" algn="tl">
                    <a:srgbClr val="000000">
                      <a:alpha val="43137"/>
                    </a:srgbClr>
                  </a:outerShdw>
                </a:effectLst>
              </a:rPr>
              <a:t>For any temptation or bad habit—the principles are very similar</a:t>
            </a:r>
          </a:p>
        </p:txBody>
      </p:sp>
      <p:sp>
        <p:nvSpPr>
          <p:cNvPr id="4" name="Slide Number Placeholder 3"/>
          <p:cNvSpPr>
            <a:spLocks noGrp="1"/>
          </p:cNvSpPr>
          <p:nvPr>
            <p:ph type="sldNum" sz="quarter" idx="12"/>
          </p:nvPr>
        </p:nvSpPr>
        <p:spPr/>
        <p:txBody>
          <a:bodyPr/>
          <a:lstStyle/>
          <a:p>
            <a:pPr>
              <a:defRPr/>
            </a:pPr>
            <a:fld id="{B068EC8A-DF0C-4EBE-84A3-CED69F8847D1}" type="slidenum">
              <a:rPr lang="en-US"/>
              <a:pPr>
                <a:defRPr/>
              </a:pPr>
              <a:t>11</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082040"/>
          <a:ext cx="8229600" cy="4328160"/>
        </p:xfrm>
        <a:graphic>
          <a:graphicData uri="http://schemas.openxmlformats.org/drawingml/2006/table">
            <a:tbl>
              <a:tblPr firstRow="1" bandRow="1">
                <a:tableStyleId>{2D5ABB26-0587-4C30-8999-92F81FD0307C}</a:tableStyleId>
              </a:tblPr>
              <a:tblGrid>
                <a:gridCol w="2209800"/>
                <a:gridCol w="2743200"/>
                <a:gridCol w="3276600"/>
              </a:tblGrid>
              <a:tr h="294640">
                <a:tc>
                  <a:txBody>
                    <a:bodyPr/>
                    <a:lstStyle/>
                    <a:p>
                      <a:pPr marL="0" marR="0" algn="ctr">
                        <a:spcBef>
                          <a:spcPts val="500"/>
                        </a:spcBef>
                        <a:spcAft>
                          <a:spcPts val="500"/>
                        </a:spcAft>
                      </a:pPr>
                      <a:r>
                        <a:rPr lang="es-AR" sz="2000" b="1" dirty="0">
                          <a:solidFill>
                            <a:srgbClr val="FFC000"/>
                          </a:solidFill>
                          <a:effectLst>
                            <a:outerShdw blurRad="38100" dist="38100" dir="2700000" algn="tl">
                              <a:srgbClr val="000000">
                                <a:alpha val="43137"/>
                              </a:srgbClr>
                            </a:outerShdw>
                          </a:effectLst>
                          <a:latin typeface="Arial"/>
                          <a:ea typeface="Calibri"/>
                          <a:cs typeface="Mangal"/>
                        </a:rPr>
                        <a:t>TAREAS PERSONALES</a:t>
                      </a:r>
                      <a:endParaRPr lang="en-US" sz="2000" dirty="0">
                        <a:solidFill>
                          <a:srgbClr val="FFC000"/>
                        </a:solidFill>
                        <a:effectLst>
                          <a:outerShdw blurRad="38100" dist="38100" dir="2700000" algn="tl">
                            <a:srgbClr val="000000">
                              <a:alpha val="43137"/>
                            </a:srgbClr>
                          </a:outerShdw>
                        </a:effectLst>
                        <a:latin typeface="Times New Roman"/>
                        <a:ea typeface="Times New Roman"/>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500"/>
                        </a:spcBef>
                        <a:spcAft>
                          <a:spcPts val="500"/>
                        </a:spcAft>
                      </a:pPr>
                      <a:r>
                        <a:rPr lang="es-AR" sz="2000" b="1" dirty="0">
                          <a:solidFill>
                            <a:srgbClr val="FFC000"/>
                          </a:solidFill>
                          <a:effectLst>
                            <a:outerShdw blurRad="38100" dist="38100" dir="2700000" algn="tl">
                              <a:srgbClr val="000000">
                                <a:alpha val="43137"/>
                              </a:srgbClr>
                            </a:outerShdw>
                          </a:effectLst>
                          <a:latin typeface="Arial Narrow"/>
                          <a:ea typeface="Calibri"/>
                          <a:cs typeface="Mangal"/>
                        </a:rPr>
                        <a:t>TAREAS DE COMUNIDAD Y FAMILIA</a:t>
                      </a:r>
                      <a:endParaRPr lang="en-US" sz="2000" dirty="0">
                        <a:solidFill>
                          <a:srgbClr val="FFC000"/>
                        </a:solidFill>
                        <a:effectLst>
                          <a:outerShdw blurRad="38100" dist="38100" dir="2700000" algn="tl">
                            <a:srgbClr val="000000">
                              <a:alpha val="43137"/>
                            </a:srgbClr>
                          </a:outerShdw>
                        </a:effectLst>
                        <a:latin typeface="Times New Roman"/>
                        <a:ea typeface="Times New Roman"/>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500"/>
                        </a:spcBef>
                        <a:spcAft>
                          <a:spcPts val="500"/>
                        </a:spcAft>
                      </a:pPr>
                      <a:r>
                        <a:rPr lang="es-AR" sz="2000" b="1" dirty="0">
                          <a:solidFill>
                            <a:srgbClr val="FFC000"/>
                          </a:solidFill>
                          <a:effectLst>
                            <a:outerShdw blurRad="38100" dist="38100" dir="2700000" algn="tl">
                              <a:srgbClr val="000000">
                                <a:alpha val="43137"/>
                              </a:srgbClr>
                            </a:outerShdw>
                          </a:effectLst>
                          <a:latin typeface="Arial Narrow"/>
                          <a:ea typeface="Calibri"/>
                          <a:cs typeface="Arial"/>
                        </a:rPr>
                        <a:t>CUANDO LAS TAREAS FALLAN</a:t>
                      </a:r>
                      <a:endParaRPr lang="en-US" sz="2000" dirty="0">
                        <a:solidFill>
                          <a:srgbClr val="FFC000"/>
                        </a:solidFill>
                        <a:effectLst>
                          <a:outerShdw blurRad="38100" dist="38100" dir="2700000" algn="tl">
                            <a:srgbClr val="000000">
                              <a:alpha val="43137"/>
                            </a:srgbClr>
                          </a:outerShdw>
                        </a:effectLst>
                        <a:latin typeface="Times New Roman"/>
                        <a:ea typeface="Times New Roman"/>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algn="ctr">
                        <a:spcBef>
                          <a:spcPts val="0"/>
                        </a:spcBef>
                        <a:spcAft>
                          <a:spcPts val="0"/>
                        </a:spcAft>
                      </a:pPr>
                      <a:r>
                        <a:rPr lang="en-US" sz="2000" b="1">
                          <a:effectLst>
                            <a:outerShdw blurRad="38100" dist="38100" dir="2700000" algn="tl">
                              <a:srgbClr val="000000">
                                <a:alpha val="43137"/>
                              </a:srgbClr>
                            </a:outerShdw>
                          </a:effectLst>
                          <a:latin typeface="Arial"/>
                          <a:ea typeface="Times New Roman"/>
                        </a:rPr>
                        <a:t>PERSONAL TASKS</a:t>
                      </a:r>
                      <a:endParaRPr lang="en-US" sz="2000">
                        <a:effectLst>
                          <a:outerShdw blurRad="38100" dist="38100" dir="2700000" algn="tl">
                            <a:srgbClr val="000000">
                              <a:alpha val="43137"/>
                            </a:srgbClr>
                          </a:outerShdw>
                        </a:effectLst>
                        <a:latin typeface="Times New Roman"/>
                        <a:ea typeface="Times New Roman"/>
                      </a:endParaRP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a:effectLst>
                            <a:outerShdw blurRad="38100" dist="38100" dir="2700000" algn="tl">
                              <a:srgbClr val="000000">
                                <a:alpha val="43137"/>
                              </a:srgbClr>
                            </a:outerShdw>
                          </a:effectLst>
                          <a:latin typeface="Arial"/>
                          <a:ea typeface="Times New Roman"/>
                        </a:rPr>
                        <a:t>COMMUNITY AND FAMILY TASKS</a:t>
                      </a:r>
                      <a:endParaRPr lang="en-US" sz="2000">
                        <a:effectLst>
                          <a:outerShdw blurRad="38100" dist="38100" dir="2700000" algn="tl">
                            <a:srgbClr val="000000">
                              <a:alpha val="43137"/>
                            </a:srgbClr>
                          </a:outerShdw>
                        </a:effectLst>
                        <a:latin typeface="Times New Roman"/>
                        <a:ea typeface="Times New Roman"/>
                      </a:endParaRP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outerShdw blurRad="38100" dist="38100" dir="2700000" algn="tl">
                              <a:srgbClr val="000000">
                                <a:alpha val="43137"/>
                              </a:srgbClr>
                            </a:outerShdw>
                          </a:effectLst>
                          <a:latin typeface="Arial"/>
                          <a:ea typeface="Times New Roman"/>
                        </a:rPr>
                        <a:t>WHEN THE TASKS FAIL</a:t>
                      </a:r>
                      <a:endParaRPr lang="en-US" sz="2000" dirty="0">
                        <a:effectLst>
                          <a:outerShdw blurRad="38100" dist="38100" dir="2700000" algn="tl">
                            <a:srgbClr val="000000">
                              <a:alpha val="43137"/>
                            </a:srgbClr>
                          </a:outerShdw>
                        </a:effectLst>
                        <a:latin typeface="Times New Roman"/>
                        <a:ea typeface="Times New Roman"/>
                      </a:endParaRPr>
                    </a:p>
                  </a:txBody>
                  <a:tcPr marL="73025" marR="73025"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338138" marR="0" indent="-338138">
                        <a:spcBef>
                          <a:spcPts val="500"/>
                        </a:spcBef>
                        <a:spcAft>
                          <a:spcPts val="500"/>
                        </a:spcAft>
                      </a:pPr>
                      <a:r>
                        <a:rPr lang="es-AR" sz="2000" dirty="0">
                          <a:solidFill>
                            <a:srgbClr val="FFC000"/>
                          </a:solidFill>
                          <a:effectLst>
                            <a:outerShdw blurRad="38100" dist="38100" dir="2700000" algn="tl">
                              <a:srgbClr val="000000">
                                <a:alpha val="43137"/>
                              </a:srgbClr>
                            </a:outerShdw>
                          </a:effectLst>
                          <a:latin typeface="Arial" pitchFamily="34" charset="0"/>
                          <a:ea typeface="Calibri"/>
                          <a:cs typeface="Arial" pitchFamily="34" charset="0"/>
                        </a:rPr>
                        <a:t>3.  Aprende a recibir.</a:t>
                      </a:r>
                      <a:endParaRPr lang="en-US" sz="2000"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500"/>
                        </a:spcBef>
                        <a:spcAft>
                          <a:spcPts val="500"/>
                        </a:spcAft>
                      </a:pPr>
                      <a:r>
                        <a:rPr lang="es-AR" sz="2000">
                          <a:solidFill>
                            <a:srgbClr val="FFC000"/>
                          </a:solidFill>
                          <a:effectLst>
                            <a:outerShdw blurRad="38100" dist="38100" dir="2700000" algn="tl">
                              <a:srgbClr val="000000">
                                <a:alpha val="43137"/>
                              </a:srgbClr>
                            </a:outerShdw>
                          </a:effectLst>
                          <a:latin typeface="Arial" pitchFamily="34" charset="0"/>
                          <a:ea typeface="Calibri"/>
                          <a:cs typeface="Arial" pitchFamily="34" charset="0"/>
                        </a:rPr>
                        <a:t>Proveen cuidado de acuerdo con las necesidades del infante, sin que este se los pida.</a:t>
                      </a:r>
                      <a:endParaRPr lang="en-US" sz="200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500"/>
                        </a:spcBef>
                        <a:spcAft>
                          <a:spcPts val="500"/>
                        </a:spcAft>
                      </a:pPr>
                      <a:r>
                        <a:rPr lang="es-AR" sz="2000" dirty="0">
                          <a:solidFill>
                            <a:srgbClr val="FFC000"/>
                          </a:solidFill>
                          <a:effectLst>
                            <a:outerShdw blurRad="38100" dist="38100" dir="2700000" algn="tl">
                              <a:srgbClr val="000000">
                                <a:alpha val="43137"/>
                              </a:srgbClr>
                            </a:outerShdw>
                          </a:effectLst>
                          <a:latin typeface="Arial" pitchFamily="34" charset="0"/>
                          <a:ea typeface="Calibri"/>
                          <a:cs typeface="Arial" pitchFamily="34" charset="0"/>
                        </a:rPr>
                        <a:t>Es retraído, desconectado, introspectivo e insensible.</a:t>
                      </a:r>
                      <a:endParaRPr lang="en-US" sz="2000"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338138" marR="0" indent="-338138">
                        <a:spcBef>
                          <a:spcPts val="0"/>
                        </a:spcBef>
                        <a:spcAft>
                          <a:spcPts val="0"/>
                        </a:spcAft>
                      </a:pPr>
                      <a:r>
                        <a:rPr lang="en-US" sz="2000" dirty="0">
                          <a:effectLst>
                            <a:outerShdw blurRad="38100" dist="38100" dir="2700000" algn="tl">
                              <a:srgbClr val="000000">
                                <a:alpha val="43137"/>
                              </a:srgbClr>
                            </a:outerShdw>
                          </a:effectLst>
                          <a:latin typeface="Arial" pitchFamily="34" charset="0"/>
                          <a:ea typeface="Times New Roman"/>
                          <a:cs typeface="Arial" pitchFamily="34" charset="0"/>
                        </a:rPr>
                        <a:t>3.  Learns how to receive.</a:t>
                      </a: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2000">
                          <a:effectLst>
                            <a:outerShdw blurRad="38100" dist="38100" dir="2700000" algn="tl">
                              <a:srgbClr val="000000">
                                <a:alpha val="43137"/>
                              </a:srgbClr>
                            </a:outerShdw>
                          </a:effectLst>
                          <a:latin typeface="Arial" pitchFamily="34" charset="0"/>
                          <a:ea typeface="Times New Roman"/>
                          <a:cs typeface="Arial" pitchFamily="34" charset="0"/>
                        </a:rPr>
                        <a:t>Gives care that matches the infant’s needs, without the infant asking.</a:t>
                      </a: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2000" dirty="0">
                          <a:effectLst>
                            <a:outerShdw blurRad="38100" dist="38100" dir="2700000" algn="tl">
                              <a:srgbClr val="000000">
                                <a:alpha val="43137"/>
                              </a:srgbClr>
                            </a:outerShdw>
                          </a:effectLst>
                          <a:latin typeface="Arial" pitchFamily="34" charset="0"/>
                          <a:ea typeface="Times New Roman"/>
                          <a:cs typeface="Arial" pitchFamily="34" charset="0"/>
                        </a:rPr>
                        <a:t>Is withdrawn, disengaged, self-stimulating, and unresponsive.</a:t>
                      </a: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smtClean="0"/>
              <a:t>Course  T509.01</a:t>
            </a:r>
            <a:endParaRPr lang="en-US" dirty="0"/>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Slide Number Placeholder 5"/>
          <p:cNvSpPr>
            <a:spLocks noGrp="1"/>
          </p:cNvSpPr>
          <p:nvPr>
            <p:ph type="sldNum" sz="quarter" idx="12"/>
          </p:nvPr>
        </p:nvSpPr>
        <p:spPr/>
        <p:txBody>
          <a:bodyPr/>
          <a:lstStyle/>
          <a:p>
            <a:pPr>
              <a:defRPr/>
            </a:pPr>
            <a:fld id="{474097A7-0CC8-4B37-BB74-928581C9D395}" type="slidenum">
              <a:rPr lang="en-US" smtClean="0"/>
              <a:pPr>
                <a:defRPr/>
              </a:pPr>
              <a:t>110</a:t>
            </a:fld>
            <a:endParaRPr lang="en-US" dirty="0"/>
          </a:p>
        </p:txBody>
      </p:sp>
      <p:sp>
        <p:nvSpPr>
          <p:cNvPr id="8" name="TextBox 7"/>
          <p:cNvSpPr txBox="1"/>
          <p:nvPr/>
        </p:nvSpPr>
        <p:spPr>
          <a:xfrm>
            <a:off x="457200" y="228600"/>
            <a:ext cx="8305800" cy="523220"/>
          </a:xfrm>
          <a:prstGeom prst="rect">
            <a:avLst/>
          </a:prstGeom>
          <a:noFill/>
        </p:spPr>
        <p:txBody>
          <a:bodyPr wrap="square" rtlCol="0">
            <a:spAutoFit/>
          </a:bodyPr>
          <a:lstStyle/>
          <a:p>
            <a:pPr algn="ctr"/>
            <a:r>
              <a:rPr lang="es-CR" sz="2800" dirty="0" smtClean="0">
                <a:solidFill>
                  <a:srgbClr val="FFC000"/>
                </a:solidFill>
                <a:effectLst>
                  <a:outerShdw blurRad="38100" dist="38100" dir="2700000" algn="tl">
                    <a:srgbClr val="000000">
                      <a:alpha val="43137"/>
                    </a:srgbClr>
                  </a:outerShdw>
                </a:effectLst>
              </a:rPr>
              <a:t>Etapa de Infancia  </a:t>
            </a:r>
            <a:r>
              <a:rPr lang="en-US" sz="2800" dirty="0" smtClean="0">
                <a:effectLst>
                  <a:outerShdw blurRad="38100" dist="38100" dir="2700000" algn="tl">
                    <a:srgbClr val="000000">
                      <a:alpha val="43137"/>
                    </a:srgbClr>
                  </a:outerShdw>
                </a:effectLst>
              </a:rPr>
              <a:t>The </a:t>
            </a:r>
            <a:r>
              <a:rPr lang="en-US" sz="2800" b="1" u="sng" dirty="0" smtClean="0">
                <a:solidFill>
                  <a:schemeClr val="tx2"/>
                </a:solidFill>
                <a:effectLst>
                  <a:outerShdw blurRad="38100" dist="38100" dir="2700000" algn="tl">
                    <a:srgbClr val="000000">
                      <a:alpha val="43137"/>
                    </a:srgbClr>
                  </a:outerShdw>
                </a:effectLst>
              </a:rPr>
              <a:t>Infant</a:t>
            </a:r>
            <a:r>
              <a:rPr lang="en-US" sz="2800" dirty="0" smtClean="0">
                <a:effectLst>
                  <a:outerShdw blurRad="38100" dist="38100" dir="2700000" algn="tl">
                    <a:srgbClr val="000000">
                      <a:alpha val="43137"/>
                    </a:srgbClr>
                  </a:outerShdw>
                </a:effectLst>
              </a:rPr>
              <a:t> Stage</a:t>
            </a: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082040"/>
          <a:ext cx="8229600" cy="4937760"/>
        </p:xfrm>
        <a:graphic>
          <a:graphicData uri="http://schemas.openxmlformats.org/drawingml/2006/table">
            <a:tbl>
              <a:tblPr firstRow="1" bandRow="1">
                <a:tableStyleId>{2D5ABB26-0587-4C30-8999-92F81FD0307C}</a:tableStyleId>
              </a:tblPr>
              <a:tblGrid>
                <a:gridCol w="2438400"/>
                <a:gridCol w="3352800"/>
                <a:gridCol w="2438400"/>
              </a:tblGrid>
              <a:tr h="294640">
                <a:tc>
                  <a:txBody>
                    <a:bodyPr/>
                    <a:lstStyle/>
                    <a:p>
                      <a:pPr marL="0" marR="0" algn="ctr">
                        <a:spcBef>
                          <a:spcPts val="500"/>
                        </a:spcBef>
                        <a:spcAft>
                          <a:spcPts val="500"/>
                        </a:spcAft>
                      </a:pPr>
                      <a:r>
                        <a:rPr lang="es-AR" sz="2000" b="1" dirty="0">
                          <a:solidFill>
                            <a:srgbClr val="FFC000"/>
                          </a:solidFill>
                          <a:effectLst>
                            <a:outerShdw blurRad="38100" dist="38100" dir="2700000" algn="tl">
                              <a:srgbClr val="000000">
                                <a:alpha val="43137"/>
                              </a:srgbClr>
                            </a:outerShdw>
                          </a:effectLst>
                          <a:latin typeface="Arial"/>
                          <a:ea typeface="Calibri"/>
                          <a:cs typeface="Mangal"/>
                        </a:rPr>
                        <a:t>TAREAS PERSONALES</a:t>
                      </a:r>
                      <a:endParaRPr lang="en-US" sz="2000" dirty="0">
                        <a:solidFill>
                          <a:srgbClr val="FFC000"/>
                        </a:solidFill>
                        <a:effectLst>
                          <a:outerShdw blurRad="38100" dist="38100" dir="2700000" algn="tl">
                            <a:srgbClr val="000000">
                              <a:alpha val="43137"/>
                            </a:srgbClr>
                          </a:outerShdw>
                        </a:effectLst>
                        <a:latin typeface="Times New Roman"/>
                        <a:ea typeface="Times New Roman"/>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500"/>
                        </a:spcBef>
                        <a:spcAft>
                          <a:spcPts val="500"/>
                        </a:spcAft>
                      </a:pPr>
                      <a:r>
                        <a:rPr lang="es-AR" sz="2000" b="1" dirty="0">
                          <a:solidFill>
                            <a:srgbClr val="FFC000"/>
                          </a:solidFill>
                          <a:effectLst>
                            <a:outerShdw blurRad="38100" dist="38100" dir="2700000" algn="tl">
                              <a:srgbClr val="000000">
                                <a:alpha val="43137"/>
                              </a:srgbClr>
                            </a:outerShdw>
                          </a:effectLst>
                          <a:latin typeface="Arial Narrow"/>
                          <a:ea typeface="Calibri"/>
                          <a:cs typeface="Mangal"/>
                        </a:rPr>
                        <a:t>TAREAS DE COMUNIDAD Y FAMILIA</a:t>
                      </a:r>
                      <a:endParaRPr lang="en-US" sz="2000" dirty="0">
                        <a:solidFill>
                          <a:srgbClr val="FFC000"/>
                        </a:solidFill>
                        <a:effectLst>
                          <a:outerShdw blurRad="38100" dist="38100" dir="2700000" algn="tl">
                            <a:srgbClr val="000000">
                              <a:alpha val="43137"/>
                            </a:srgbClr>
                          </a:outerShdw>
                        </a:effectLst>
                        <a:latin typeface="Times New Roman"/>
                        <a:ea typeface="Times New Roman"/>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500"/>
                        </a:spcBef>
                        <a:spcAft>
                          <a:spcPts val="500"/>
                        </a:spcAft>
                      </a:pPr>
                      <a:r>
                        <a:rPr lang="es-AR" sz="2000" b="1" dirty="0">
                          <a:solidFill>
                            <a:srgbClr val="FFC000"/>
                          </a:solidFill>
                          <a:effectLst>
                            <a:outerShdw blurRad="38100" dist="38100" dir="2700000" algn="tl">
                              <a:srgbClr val="000000">
                                <a:alpha val="43137"/>
                              </a:srgbClr>
                            </a:outerShdw>
                          </a:effectLst>
                          <a:latin typeface="Arial Narrow"/>
                          <a:ea typeface="Calibri"/>
                          <a:cs typeface="Arial"/>
                        </a:rPr>
                        <a:t>CUANDO LAS TAREAS FALLAN</a:t>
                      </a:r>
                      <a:endParaRPr lang="en-US" sz="2000" dirty="0">
                        <a:solidFill>
                          <a:srgbClr val="FFC000"/>
                        </a:solidFill>
                        <a:effectLst>
                          <a:outerShdw blurRad="38100" dist="38100" dir="2700000" algn="tl">
                            <a:srgbClr val="000000">
                              <a:alpha val="43137"/>
                            </a:srgbClr>
                          </a:outerShdw>
                        </a:effectLst>
                        <a:latin typeface="Times New Roman"/>
                        <a:ea typeface="Times New Roman"/>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algn="ctr">
                        <a:spcBef>
                          <a:spcPts val="0"/>
                        </a:spcBef>
                        <a:spcAft>
                          <a:spcPts val="0"/>
                        </a:spcAft>
                      </a:pPr>
                      <a:r>
                        <a:rPr lang="en-US" sz="2000" b="1">
                          <a:effectLst>
                            <a:outerShdw blurRad="38100" dist="38100" dir="2700000" algn="tl">
                              <a:srgbClr val="000000">
                                <a:alpha val="43137"/>
                              </a:srgbClr>
                            </a:outerShdw>
                          </a:effectLst>
                          <a:latin typeface="Arial"/>
                          <a:ea typeface="Times New Roman"/>
                        </a:rPr>
                        <a:t>PERSONAL TASKS</a:t>
                      </a:r>
                      <a:endParaRPr lang="en-US" sz="2000">
                        <a:effectLst>
                          <a:outerShdw blurRad="38100" dist="38100" dir="2700000" algn="tl">
                            <a:srgbClr val="000000">
                              <a:alpha val="43137"/>
                            </a:srgbClr>
                          </a:outerShdw>
                        </a:effectLst>
                        <a:latin typeface="Times New Roman"/>
                        <a:ea typeface="Times New Roman"/>
                      </a:endParaRP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a:effectLst>
                            <a:outerShdw blurRad="38100" dist="38100" dir="2700000" algn="tl">
                              <a:srgbClr val="000000">
                                <a:alpha val="43137"/>
                              </a:srgbClr>
                            </a:outerShdw>
                          </a:effectLst>
                          <a:latin typeface="Arial"/>
                          <a:ea typeface="Times New Roman"/>
                        </a:rPr>
                        <a:t>COMMUNITY AND FAMILY TASKS</a:t>
                      </a:r>
                      <a:endParaRPr lang="en-US" sz="2000">
                        <a:effectLst>
                          <a:outerShdw blurRad="38100" dist="38100" dir="2700000" algn="tl">
                            <a:srgbClr val="000000">
                              <a:alpha val="43137"/>
                            </a:srgbClr>
                          </a:outerShdw>
                        </a:effectLst>
                        <a:latin typeface="Times New Roman"/>
                        <a:ea typeface="Times New Roman"/>
                      </a:endParaRP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outerShdw blurRad="38100" dist="38100" dir="2700000" algn="tl">
                              <a:srgbClr val="000000">
                                <a:alpha val="43137"/>
                              </a:srgbClr>
                            </a:outerShdw>
                          </a:effectLst>
                          <a:latin typeface="Arial"/>
                          <a:ea typeface="Times New Roman"/>
                        </a:rPr>
                        <a:t>WHEN THE TASKS FAIL</a:t>
                      </a:r>
                      <a:endParaRPr lang="en-US" sz="2000" dirty="0">
                        <a:effectLst>
                          <a:outerShdw blurRad="38100" dist="38100" dir="2700000" algn="tl">
                            <a:srgbClr val="000000">
                              <a:alpha val="43137"/>
                            </a:srgbClr>
                          </a:outerShdw>
                        </a:effectLst>
                        <a:latin typeface="Times New Roman"/>
                        <a:ea typeface="Times New Roman"/>
                      </a:endParaRP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338138" marR="0" indent="-338138">
                        <a:spcBef>
                          <a:spcPts val="500"/>
                        </a:spcBef>
                        <a:spcAft>
                          <a:spcPts val="500"/>
                        </a:spcAft>
                      </a:pPr>
                      <a:r>
                        <a:rPr lang="es-AR" sz="2000" dirty="0">
                          <a:solidFill>
                            <a:srgbClr val="FFC000"/>
                          </a:solidFill>
                          <a:effectLst>
                            <a:outerShdw blurRad="38100" dist="38100" dir="2700000" algn="tl">
                              <a:srgbClr val="000000">
                                <a:alpha val="43137"/>
                              </a:srgbClr>
                            </a:outerShdw>
                          </a:effectLst>
                          <a:latin typeface="Arial" pitchFamily="34" charset="0"/>
                          <a:ea typeface="Calibri"/>
                          <a:cs typeface="Arial" pitchFamily="34" charset="0"/>
                        </a:rPr>
                        <a:t>4.  Comienza a organizar el ser interior como persona mediante relaciones.</a:t>
                      </a:r>
                      <a:endParaRPr lang="en-US" sz="2000"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500"/>
                        </a:spcBef>
                        <a:spcAft>
                          <a:spcPts val="500"/>
                        </a:spcAft>
                      </a:pPr>
                      <a:r>
                        <a:rPr lang="es-AR" sz="2000">
                          <a:solidFill>
                            <a:srgbClr val="FFC000"/>
                          </a:solidFill>
                          <a:effectLst>
                            <a:outerShdw blurRad="38100" dist="38100" dir="2700000" algn="tl">
                              <a:srgbClr val="000000">
                                <a:alpha val="43137"/>
                              </a:srgbClr>
                            </a:outerShdw>
                          </a:effectLst>
                          <a:latin typeface="Arial" pitchFamily="34" charset="0"/>
                          <a:ea typeface="Calibri"/>
                          <a:cs typeface="Arial" pitchFamily="34" charset="0"/>
                        </a:rPr>
                        <a:t>Descubren las verdaderas características de la singular identidad del infante, mediante la atención de la conducta y el carácter del niño.</a:t>
                      </a:r>
                      <a:endParaRPr lang="en-US" sz="200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500"/>
                        </a:spcBef>
                        <a:spcAft>
                          <a:spcPts val="500"/>
                        </a:spcAft>
                      </a:pPr>
                      <a:r>
                        <a:rPr lang="es-AR" sz="2000" dirty="0">
                          <a:solidFill>
                            <a:srgbClr val="FFC000"/>
                          </a:solidFill>
                          <a:effectLst>
                            <a:outerShdw blurRad="38100" dist="38100" dir="2700000" algn="tl">
                              <a:srgbClr val="000000">
                                <a:alpha val="43137"/>
                              </a:srgbClr>
                            </a:outerShdw>
                          </a:effectLst>
                          <a:latin typeface="Arial" pitchFamily="34" charset="0"/>
                          <a:ea typeface="Calibri"/>
                          <a:cs typeface="Arial" pitchFamily="34" charset="0"/>
                        </a:rPr>
                        <a:t>Es incapaz de regular las emociones.</a:t>
                      </a:r>
                      <a:endParaRPr lang="en-US" sz="2000"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338138" marR="0" indent="-338138">
                        <a:spcBef>
                          <a:spcPts val="0"/>
                        </a:spcBef>
                        <a:spcAft>
                          <a:spcPts val="0"/>
                        </a:spcAft>
                      </a:pPr>
                      <a:r>
                        <a:rPr lang="en-US" sz="2000" dirty="0">
                          <a:effectLst>
                            <a:outerShdw blurRad="38100" dist="38100" dir="2700000" algn="tl">
                              <a:srgbClr val="000000">
                                <a:alpha val="43137"/>
                              </a:srgbClr>
                            </a:outerShdw>
                          </a:effectLst>
                          <a:latin typeface="Arial" pitchFamily="34" charset="0"/>
                          <a:ea typeface="Times New Roman"/>
                          <a:cs typeface="Arial" pitchFamily="34" charset="0"/>
                        </a:rPr>
                        <a:t>4.  Begins to organize self into a person through relationships.</a:t>
                      </a: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2000">
                          <a:effectLst>
                            <a:outerShdw blurRad="38100" dist="38100" dir="2700000" algn="tl">
                              <a:srgbClr val="000000">
                                <a:alpha val="43137"/>
                              </a:srgbClr>
                            </a:outerShdw>
                          </a:effectLst>
                          <a:latin typeface="Arial" pitchFamily="34" charset="0"/>
                          <a:ea typeface="Times New Roman"/>
                          <a:cs typeface="Arial" pitchFamily="34" charset="0"/>
                        </a:rPr>
                        <a:t>Discovers the true characteristics of the infant’s unique identity, through attention to the child’s behavior and character.</a:t>
                      </a: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2000" dirty="0">
                          <a:effectLst>
                            <a:outerShdw blurRad="38100" dist="38100" dir="2700000" algn="tl">
                              <a:srgbClr val="000000">
                                <a:alpha val="43137"/>
                              </a:srgbClr>
                            </a:outerShdw>
                          </a:effectLst>
                          <a:latin typeface="Arial" pitchFamily="34" charset="0"/>
                          <a:ea typeface="Times New Roman"/>
                          <a:cs typeface="Arial" pitchFamily="34" charset="0"/>
                        </a:rPr>
                        <a:t>Has an inability to regulate emotions.</a:t>
                      </a: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smtClean="0"/>
              <a:t>Course  T509.01</a:t>
            </a:r>
            <a:endParaRPr lang="en-US" dirty="0"/>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Slide Number Placeholder 5"/>
          <p:cNvSpPr>
            <a:spLocks noGrp="1"/>
          </p:cNvSpPr>
          <p:nvPr>
            <p:ph type="sldNum" sz="quarter" idx="12"/>
          </p:nvPr>
        </p:nvSpPr>
        <p:spPr/>
        <p:txBody>
          <a:bodyPr/>
          <a:lstStyle/>
          <a:p>
            <a:pPr>
              <a:defRPr/>
            </a:pPr>
            <a:fld id="{474097A7-0CC8-4B37-BB74-928581C9D395}" type="slidenum">
              <a:rPr lang="en-US" smtClean="0"/>
              <a:pPr>
                <a:defRPr/>
              </a:pPr>
              <a:t>111</a:t>
            </a:fld>
            <a:endParaRPr lang="en-US" dirty="0"/>
          </a:p>
        </p:txBody>
      </p:sp>
      <p:sp>
        <p:nvSpPr>
          <p:cNvPr id="8" name="TextBox 7"/>
          <p:cNvSpPr txBox="1"/>
          <p:nvPr/>
        </p:nvSpPr>
        <p:spPr>
          <a:xfrm>
            <a:off x="457200" y="228600"/>
            <a:ext cx="8305800" cy="523220"/>
          </a:xfrm>
          <a:prstGeom prst="rect">
            <a:avLst/>
          </a:prstGeom>
          <a:noFill/>
        </p:spPr>
        <p:txBody>
          <a:bodyPr wrap="square" rtlCol="0">
            <a:spAutoFit/>
          </a:bodyPr>
          <a:lstStyle/>
          <a:p>
            <a:pPr algn="ctr"/>
            <a:r>
              <a:rPr lang="es-CR" sz="2800" dirty="0" smtClean="0">
                <a:solidFill>
                  <a:srgbClr val="FFC000"/>
                </a:solidFill>
                <a:effectLst>
                  <a:outerShdw blurRad="38100" dist="38100" dir="2700000" algn="tl">
                    <a:srgbClr val="000000">
                      <a:alpha val="43137"/>
                    </a:srgbClr>
                  </a:outerShdw>
                </a:effectLst>
              </a:rPr>
              <a:t>Etapa de Infancia  </a:t>
            </a:r>
            <a:r>
              <a:rPr lang="en-US" sz="2800" dirty="0" smtClean="0">
                <a:effectLst>
                  <a:outerShdw blurRad="38100" dist="38100" dir="2700000" algn="tl">
                    <a:srgbClr val="000000">
                      <a:alpha val="43137"/>
                    </a:srgbClr>
                  </a:outerShdw>
                </a:effectLst>
              </a:rPr>
              <a:t>The </a:t>
            </a:r>
            <a:r>
              <a:rPr lang="en-US" sz="2800" b="1" u="sng" dirty="0" smtClean="0">
                <a:solidFill>
                  <a:schemeClr val="tx2"/>
                </a:solidFill>
                <a:effectLst>
                  <a:outerShdw blurRad="38100" dist="38100" dir="2700000" algn="tl">
                    <a:srgbClr val="000000">
                      <a:alpha val="43137"/>
                    </a:srgbClr>
                  </a:outerShdw>
                </a:effectLst>
              </a:rPr>
              <a:t>Infant</a:t>
            </a:r>
            <a:r>
              <a:rPr lang="en-US" sz="2800" dirty="0" smtClean="0">
                <a:effectLst>
                  <a:outerShdw blurRad="38100" dist="38100" dir="2700000" algn="tl">
                    <a:srgbClr val="000000">
                      <a:alpha val="43137"/>
                    </a:srgbClr>
                  </a:outerShdw>
                </a:effectLst>
              </a:rPr>
              <a:t> Stage</a:t>
            </a: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082040"/>
          <a:ext cx="8229600" cy="4602480"/>
        </p:xfrm>
        <a:graphic>
          <a:graphicData uri="http://schemas.openxmlformats.org/drawingml/2006/table">
            <a:tbl>
              <a:tblPr firstRow="1" bandRow="1">
                <a:tableStyleId>{2D5ABB26-0587-4C30-8999-92F81FD0307C}</a:tableStyleId>
              </a:tblPr>
              <a:tblGrid>
                <a:gridCol w="1905000"/>
                <a:gridCol w="3048000"/>
                <a:gridCol w="3276600"/>
              </a:tblGrid>
              <a:tr h="294640">
                <a:tc>
                  <a:txBody>
                    <a:bodyPr/>
                    <a:lstStyle/>
                    <a:p>
                      <a:pPr marL="0" marR="0" algn="ctr">
                        <a:spcBef>
                          <a:spcPts val="500"/>
                        </a:spcBef>
                        <a:spcAft>
                          <a:spcPts val="500"/>
                        </a:spcAft>
                      </a:pPr>
                      <a:r>
                        <a:rPr lang="es-AR" sz="2000" b="1" dirty="0">
                          <a:solidFill>
                            <a:srgbClr val="FFC000"/>
                          </a:solidFill>
                          <a:effectLst>
                            <a:outerShdw blurRad="38100" dist="38100" dir="2700000" algn="tl">
                              <a:srgbClr val="000000">
                                <a:alpha val="43137"/>
                              </a:srgbClr>
                            </a:outerShdw>
                          </a:effectLst>
                          <a:latin typeface="Arial"/>
                          <a:ea typeface="Calibri"/>
                          <a:cs typeface="Mangal"/>
                        </a:rPr>
                        <a:t>TAREAS PERSONALES</a:t>
                      </a:r>
                      <a:endParaRPr lang="en-US" sz="2000" dirty="0">
                        <a:solidFill>
                          <a:srgbClr val="FFC000"/>
                        </a:solidFill>
                        <a:effectLst>
                          <a:outerShdw blurRad="38100" dist="38100" dir="2700000" algn="tl">
                            <a:srgbClr val="000000">
                              <a:alpha val="43137"/>
                            </a:srgbClr>
                          </a:outerShdw>
                        </a:effectLst>
                        <a:latin typeface="Times New Roman"/>
                        <a:ea typeface="Times New Roman"/>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500"/>
                        </a:spcBef>
                        <a:spcAft>
                          <a:spcPts val="500"/>
                        </a:spcAft>
                      </a:pPr>
                      <a:r>
                        <a:rPr lang="es-AR" sz="2000" b="1" dirty="0">
                          <a:solidFill>
                            <a:srgbClr val="FFC000"/>
                          </a:solidFill>
                          <a:effectLst>
                            <a:outerShdw blurRad="38100" dist="38100" dir="2700000" algn="tl">
                              <a:srgbClr val="000000">
                                <a:alpha val="43137"/>
                              </a:srgbClr>
                            </a:outerShdw>
                          </a:effectLst>
                          <a:latin typeface="Arial Narrow"/>
                          <a:ea typeface="Calibri"/>
                          <a:cs typeface="Mangal"/>
                        </a:rPr>
                        <a:t>TAREAS DE COMUNIDAD Y FAMILIA</a:t>
                      </a:r>
                      <a:endParaRPr lang="en-US" sz="2000" dirty="0">
                        <a:solidFill>
                          <a:srgbClr val="FFC000"/>
                        </a:solidFill>
                        <a:effectLst>
                          <a:outerShdw blurRad="38100" dist="38100" dir="2700000" algn="tl">
                            <a:srgbClr val="000000">
                              <a:alpha val="43137"/>
                            </a:srgbClr>
                          </a:outerShdw>
                        </a:effectLst>
                        <a:latin typeface="Times New Roman"/>
                        <a:ea typeface="Times New Roman"/>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500"/>
                        </a:spcBef>
                        <a:spcAft>
                          <a:spcPts val="500"/>
                        </a:spcAft>
                      </a:pPr>
                      <a:r>
                        <a:rPr lang="es-AR" sz="2000" b="1" dirty="0">
                          <a:solidFill>
                            <a:srgbClr val="FFC000"/>
                          </a:solidFill>
                          <a:effectLst>
                            <a:outerShdw blurRad="38100" dist="38100" dir="2700000" algn="tl">
                              <a:srgbClr val="000000">
                                <a:alpha val="43137"/>
                              </a:srgbClr>
                            </a:outerShdw>
                          </a:effectLst>
                          <a:latin typeface="Arial Narrow"/>
                          <a:ea typeface="Calibri"/>
                          <a:cs typeface="Arial"/>
                        </a:rPr>
                        <a:t>CUANDO LAS TAREAS FALLAN</a:t>
                      </a:r>
                      <a:endParaRPr lang="en-US" sz="2000" dirty="0">
                        <a:solidFill>
                          <a:srgbClr val="FFC000"/>
                        </a:solidFill>
                        <a:effectLst>
                          <a:outerShdw blurRad="38100" dist="38100" dir="2700000" algn="tl">
                            <a:srgbClr val="000000">
                              <a:alpha val="43137"/>
                            </a:srgbClr>
                          </a:outerShdw>
                        </a:effectLst>
                        <a:latin typeface="Times New Roman"/>
                        <a:ea typeface="Times New Roman"/>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algn="ctr">
                        <a:spcBef>
                          <a:spcPts val="0"/>
                        </a:spcBef>
                        <a:spcAft>
                          <a:spcPts val="0"/>
                        </a:spcAft>
                      </a:pPr>
                      <a:r>
                        <a:rPr lang="en-US" sz="2000" b="1">
                          <a:effectLst>
                            <a:outerShdw blurRad="38100" dist="38100" dir="2700000" algn="tl">
                              <a:srgbClr val="000000">
                                <a:alpha val="43137"/>
                              </a:srgbClr>
                            </a:outerShdw>
                          </a:effectLst>
                          <a:latin typeface="Arial"/>
                          <a:ea typeface="Times New Roman"/>
                        </a:rPr>
                        <a:t>PERSONAL TASKS</a:t>
                      </a:r>
                      <a:endParaRPr lang="en-US" sz="2000">
                        <a:effectLst>
                          <a:outerShdw blurRad="38100" dist="38100" dir="2700000" algn="tl">
                            <a:srgbClr val="000000">
                              <a:alpha val="43137"/>
                            </a:srgbClr>
                          </a:outerShdw>
                        </a:effectLst>
                        <a:latin typeface="Times New Roman"/>
                        <a:ea typeface="Times New Roman"/>
                      </a:endParaRP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a:effectLst>
                            <a:outerShdw blurRad="38100" dist="38100" dir="2700000" algn="tl">
                              <a:srgbClr val="000000">
                                <a:alpha val="43137"/>
                              </a:srgbClr>
                            </a:outerShdw>
                          </a:effectLst>
                          <a:latin typeface="Arial"/>
                          <a:ea typeface="Times New Roman"/>
                        </a:rPr>
                        <a:t>COMMUNITY AND FAMILY TASKS</a:t>
                      </a:r>
                      <a:endParaRPr lang="en-US" sz="2000">
                        <a:effectLst>
                          <a:outerShdw blurRad="38100" dist="38100" dir="2700000" algn="tl">
                            <a:srgbClr val="000000">
                              <a:alpha val="43137"/>
                            </a:srgbClr>
                          </a:outerShdw>
                        </a:effectLst>
                        <a:latin typeface="Times New Roman"/>
                        <a:ea typeface="Times New Roman"/>
                      </a:endParaRP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outerShdw blurRad="38100" dist="38100" dir="2700000" algn="tl">
                              <a:srgbClr val="000000">
                                <a:alpha val="43137"/>
                              </a:srgbClr>
                            </a:outerShdw>
                          </a:effectLst>
                          <a:latin typeface="Arial"/>
                          <a:ea typeface="Times New Roman"/>
                        </a:rPr>
                        <a:t>WHEN THE TASKS FAIL</a:t>
                      </a:r>
                      <a:endParaRPr lang="en-US" sz="2000" dirty="0">
                        <a:effectLst>
                          <a:outerShdw blurRad="38100" dist="38100" dir="2700000" algn="tl">
                            <a:srgbClr val="000000">
                              <a:alpha val="43137"/>
                            </a:srgbClr>
                          </a:outerShdw>
                        </a:effectLst>
                        <a:latin typeface="Times New Roman"/>
                        <a:ea typeface="Times New Roman"/>
                      </a:endParaRP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280988" marR="0" indent="-280988">
                        <a:spcBef>
                          <a:spcPts val="500"/>
                        </a:spcBef>
                        <a:spcAft>
                          <a:spcPts val="500"/>
                        </a:spcAft>
                      </a:pPr>
                      <a:r>
                        <a:rPr lang="es-AR" sz="1800" dirty="0">
                          <a:solidFill>
                            <a:srgbClr val="FFC000"/>
                          </a:solidFill>
                          <a:effectLst>
                            <a:outerShdw blurRad="38100" dist="38100" dir="2700000" algn="tl">
                              <a:srgbClr val="000000">
                                <a:alpha val="43137"/>
                              </a:srgbClr>
                            </a:outerShdw>
                          </a:effectLst>
                          <a:latin typeface="Arial" pitchFamily="34" charset="0"/>
                          <a:ea typeface="Calibri"/>
                          <a:cs typeface="Arial" pitchFamily="34" charset="0"/>
                        </a:rPr>
                        <a:t>5.  Aprende cómo volver al gozo desde una emoción desagradable.</a:t>
                      </a:r>
                      <a:endParaRPr lang="en-US" sz="1800"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500"/>
                        </a:spcBef>
                        <a:spcAft>
                          <a:spcPts val="500"/>
                        </a:spcAft>
                      </a:pPr>
                      <a:r>
                        <a:rPr lang="es-AR" sz="1800">
                          <a:solidFill>
                            <a:srgbClr val="FFC000"/>
                          </a:solidFill>
                          <a:effectLst>
                            <a:outerShdw blurRad="38100" dist="38100" dir="2700000" algn="tl">
                              <a:srgbClr val="000000">
                                <a:alpha val="43137"/>
                              </a:srgbClr>
                            </a:outerShdw>
                          </a:effectLst>
                          <a:latin typeface="Arial" pitchFamily="34" charset="0"/>
                          <a:ea typeface="Calibri"/>
                          <a:cs typeface="Arial" pitchFamily="34" charset="0"/>
                        </a:rPr>
                        <a:t>Proveen suficiente seguridad y compañerismo en las dificultades de modo que el infante pueda regresar al gozo desde cualquier otra emoción.</a:t>
                      </a:r>
                      <a:endParaRPr lang="en-US" sz="180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500"/>
                        </a:spcBef>
                        <a:spcAft>
                          <a:spcPts val="500"/>
                        </a:spcAft>
                      </a:pPr>
                      <a:r>
                        <a:rPr lang="es-AR" sz="1800" dirty="0">
                          <a:solidFill>
                            <a:srgbClr val="FFC000"/>
                          </a:solidFill>
                          <a:effectLst>
                            <a:outerShdw blurRad="38100" dist="38100" dir="2700000" algn="tl">
                              <a:srgbClr val="000000">
                                <a:alpha val="43137"/>
                              </a:srgbClr>
                            </a:outerShdw>
                          </a:effectLst>
                          <a:latin typeface="Arial" pitchFamily="34" charset="0"/>
                          <a:ea typeface="Calibri"/>
                          <a:cs typeface="Arial" pitchFamily="34" charset="0"/>
                        </a:rPr>
                        <a:t>Manifiesta erupciones emocionales descontroladas, preocupación excesiva y depresión. Evita, huye o se atasca en ciertas emociones.</a:t>
                      </a:r>
                      <a:endParaRPr lang="en-US" sz="1800"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280988" marR="0" indent="-280988">
                        <a:spcBef>
                          <a:spcPts val="0"/>
                        </a:spcBef>
                        <a:spcAft>
                          <a:spcPts val="0"/>
                        </a:spcAft>
                      </a:pPr>
                      <a:r>
                        <a:rPr lang="en-US" sz="1800" dirty="0">
                          <a:effectLst>
                            <a:outerShdw blurRad="38100" dist="38100" dir="2700000" algn="tl">
                              <a:srgbClr val="000000">
                                <a:alpha val="43137"/>
                              </a:srgbClr>
                            </a:outerShdw>
                          </a:effectLst>
                          <a:latin typeface="Arial" pitchFamily="34" charset="0"/>
                          <a:ea typeface="Times New Roman"/>
                          <a:cs typeface="Arial" pitchFamily="34" charset="0"/>
                        </a:rPr>
                        <a:t>5. </a:t>
                      </a:r>
                      <a:r>
                        <a:rPr lang="en-US" sz="1800" baseline="0" dirty="0" smtClean="0">
                          <a:effectLst>
                            <a:outerShdw blurRad="38100" dist="38100" dir="2700000" algn="tl">
                              <a:srgbClr val="000000">
                                <a:alpha val="43137"/>
                              </a:srgbClr>
                            </a:outerShdw>
                          </a:effectLst>
                          <a:latin typeface="Arial" pitchFamily="34" charset="0"/>
                          <a:ea typeface="Times New Roman"/>
                          <a:cs typeface="Arial" pitchFamily="34" charset="0"/>
                        </a:rPr>
                        <a:t> </a:t>
                      </a:r>
                      <a:r>
                        <a:rPr lang="en-US" sz="1800" dirty="0" smtClean="0">
                          <a:effectLst>
                            <a:outerShdw blurRad="38100" dist="38100" dir="2700000" algn="tl">
                              <a:srgbClr val="000000">
                                <a:alpha val="43137"/>
                              </a:srgbClr>
                            </a:outerShdw>
                          </a:effectLst>
                          <a:latin typeface="Arial" pitchFamily="34" charset="0"/>
                          <a:ea typeface="Times New Roman"/>
                          <a:cs typeface="Arial" pitchFamily="34" charset="0"/>
                        </a:rPr>
                        <a:t>Learns </a:t>
                      </a:r>
                      <a:r>
                        <a:rPr lang="en-US" sz="1800" dirty="0">
                          <a:effectLst>
                            <a:outerShdw blurRad="38100" dist="38100" dir="2700000" algn="tl">
                              <a:srgbClr val="000000">
                                <a:alpha val="43137"/>
                              </a:srgbClr>
                            </a:outerShdw>
                          </a:effectLst>
                          <a:latin typeface="Arial" pitchFamily="34" charset="0"/>
                          <a:ea typeface="Times New Roman"/>
                          <a:cs typeface="Arial" pitchFamily="34" charset="0"/>
                        </a:rPr>
                        <a:t>how to return to joy from every unpleasant emotion.</a:t>
                      </a: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800" dirty="0">
                          <a:effectLst>
                            <a:outerShdw blurRad="38100" dist="38100" dir="2700000" algn="tl">
                              <a:srgbClr val="000000">
                                <a:alpha val="43137"/>
                              </a:srgbClr>
                            </a:outerShdw>
                          </a:effectLst>
                          <a:latin typeface="Arial" pitchFamily="34" charset="0"/>
                          <a:ea typeface="Times New Roman"/>
                          <a:cs typeface="Arial" pitchFamily="34" charset="0"/>
                        </a:rPr>
                        <a:t>Provides enough safety and companionship during difficulties, so the infant can return to joy from any other emotion.</a:t>
                      </a: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800" dirty="0">
                          <a:effectLst>
                            <a:outerShdw blurRad="38100" dist="38100" dir="2700000" algn="tl">
                              <a:srgbClr val="000000">
                                <a:alpha val="43137"/>
                              </a:srgbClr>
                            </a:outerShdw>
                          </a:effectLst>
                          <a:latin typeface="Arial" pitchFamily="34" charset="0"/>
                          <a:ea typeface="Times New Roman"/>
                          <a:cs typeface="Arial" pitchFamily="34" charset="0"/>
                        </a:rPr>
                        <a:t>Has uncontrollable emotional outbursts, excessive worry and depression.  Avoids, escapes or gets stuck in certain emotions.</a:t>
                      </a: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smtClean="0"/>
              <a:t>Course  T509.01</a:t>
            </a:r>
            <a:endParaRPr lang="en-US" dirty="0"/>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Slide Number Placeholder 5"/>
          <p:cNvSpPr>
            <a:spLocks noGrp="1"/>
          </p:cNvSpPr>
          <p:nvPr>
            <p:ph type="sldNum" sz="quarter" idx="12"/>
          </p:nvPr>
        </p:nvSpPr>
        <p:spPr/>
        <p:txBody>
          <a:bodyPr/>
          <a:lstStyle/>
          <a:p>
            <a:pPr>
              <a:defRPr/>
            </a:pPr>
            <a:fld id="{474097A7-0CC8-4B37-BB74-928581C9D395}" type="slidenum">
              <a:rPr lang="en-US" smtClean="0"/>
              <a:pPr>
                <a:defRPr/>
              </a:pPr>
              <a:t>112</a:t>
            </a:fld>
            <a:endParaRPr lang="en-US" dirty="0"/>
          </a:p>
        </p:txBody>
      </p:sp>
      <p:sp>
        <p:nvSpPr>
          <p:cNvPr id="8" name="TextBox 7"/>
          <p:cNvSpPr txBox="1"/>
          <p:nvPr/>
        </p:nvSpPr>
        <p:spPr>
          <a:xfrm>
            <a:off x="457200" y="228600"/>
            <a:ext cx="8305800" cy="523220"/>
          </a:xfrm>
          <a:prstGeom prst="rect">
            <a:avLst/>
          </a:prstGeom>
          <a:noFill/>
        </p:spPr>
        <p:txBody>
          <a:bodyPr wrap="square" rtlCol="0">
            <a:spAutoFit/>
          </a:bodyPr>
          <a:lstStyle/>
          <a:p>
            <a:pPr algn="ctr"/>
            <a:r>
              <a:rPr lang="es-CR" sz="2800" dirty="0" smtClean="0">
                <a:solidFill>
                  <a:srgbClr val="FFC000"/>
                </a:solidFill>
                <a:effectLst>
                  <a:outerShdw blurRad="38100" dist="38100" dir="2700000" algn="tl">
                    <a:srgbClr val="000000">
                      <a:alpha val="43137"/>
                    </a:srgbClr>
                  </a:outerShdw>
                </a:effectLst>
              </a:rPr>
              <a:t>Etapa de Infancia  </a:t>
            </a:r>
            <a:r>
              <a:rPr lang="en-US" sz="2800" dirty="0" smtClean="0">
                <a:effectLst>
                  <a:outerShdw blurRad="38100" dist="38100" dir="2700000" algn="tl">
                    <a:srgbClr val="000000">
                      <a:alpha val="43137"/>
                    </a:srgbClr>
                  </a:outerShdw>
                </a:effectLst>
              </a:rPr>
              <a:t>The </a:t>
            </a:r>
            <a:r>
              <a:rPr lang="en-US" sz="2800" b="1" u="sng" dirty="0" smtClean="0">
                <a:solidFill>
                  <a:schemeClr val="tx2"/>
                </a:solidFill>
                <a:effectLst>
                  <a:outerShdw blurRad="38100" dist="38100" dir="2700000" algn="tl">
                    <a:srgbClr val="000000">
                      <a:alpha val="43137"/>
                    </a:srgbClr>
                  </a:outerShdw>
                </a:effectLst>
              </a:rPr>
              <a:t>Infant</a:t>
            </a:r>
            <a:r>
              <a:rPr lang="en-US" sz="2800" dirty="0" smtClean="0">
                <a:effectLst>
                  <a:outerShdw blurRad="38100" dist="38100" dir="2700000" algn="tl">
                    <a:srgbClr val="000000">
                      <a:alpha val="43137"/>
                    </a:srgbClr>
                  </a:outerShdw>
                </a:effectLst>
              </a:rPr>
              <a:t> Stage</a:t>
            </a: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082040"/>
          <a:ext cx="8229600" cy="4632960"/>
        </p:xfrm>
        <a:graphic>
          <a:graphicData uri="http://schemas.openxmlformats.org/drawingml/2006/table">
            <a:tbl>
              <a:tblPr firstRow="1" bandRow="1">
                <a:tableStyleId>{2D5ABB26-0587-4C30-8999-92F81FD0307C}</a:tableStyleId>
              </a:tblPr>
              <a:tblGrid>
                <a:gridCol w="2286000"/>
                <a:gridCol w="2667000"/>
                <a:gridCol w="3276600"/>
              </a:tblGrid>
              <a:tr h="294640">
                <a:tc>
                  <a:txBody>
                    <a:bodyPr/>
                    <a:lstStyle/>
                    <a:p>
                      <a:pPr marL="0" marR="0" algn="ctr">
                        <a:spcBef>
                          <a:spcPts val="500"/>
                        </a:spcBef>
                        <a:spcAft>
                          <a:spcPts val="500"/>
                        </a:spcAft>
                      </a:pPr>
                      <a:r>
                        <a:rPr lang="es-AR" sz="2000" b="1" dirty="0">
                          <a:solidFill>
                            <a:srgbClr val="FFC000"/>
                          </a:solidFill>
                          <a:effectLst>
                            <a:outerShdw blurRad="38100" dist="38100" dir="2700000" algn="tl">
                              <a:srgbClr val="000000">
                                <a:alpha val="43137"/>
                              </a:srgbClr>
                            </a:outerShdw>
                          </a:effectLst>
                          <a:latin typeface="Arial"/>
                          <a:ea typeface="Calibri"/>
                          <a:cs typeface="Mangal"/>
                        </a:rPr>
                        <a:t>TAREAS PERSONALES</a:t>
                      </a:r>
                      <a:endParaRPr lang="en-US" sz="2000" dirty="0">
                        <a:solidFill>
                          <a:srgbClr val="FFC000"/>
                        </a:solidFill>
                        <a:effectLst>
                          <a:outerShdw blurRad="38100" dist="38100" dir="2700000" algn="tl">
                            <a:srgbClr val="000000">
                              <a:alpha val="43137"/>
                            </a:srgbClr>
                          </a:outerShdw>
                        </a:effectLst>
                        <a:latin typeface="Times New Roman"/>
                        <a:ea typeface="Times New Roman"/>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500"/>
                        </a:spcBef>
                        <a:spcAft>
                          <a:spcPts val="500"/>
                        </a:spcAft>
                      </a:pPr>
                      <a:r>
                        <a:rPr lang="es-AR" sz="2000" b="1" dirty="0">
                          <a:solidFill>
                            <a:srgbClr val="FFC000"/>
                          </a:solidFill>
                          <a:effectLst>
                            <a:outerShdw blurRad="38100" dist="38100" dir="2700000" algn="tl">
                              <a:srgbClr val="000000">
                                <a:alpha val="43137"/>
                              </a:srgbClr>
                            </a:outerShdw>
                          </a:effectLst>
                          <a:latin typeface="Arial Narrow"/>
                          <a:ea typeface="Calibri"/>
                          <a:cs typeface="Mangal"/>
                        </a:rPr>
                        <a:t>TAREAS DE COMUNIDAD Y FAMILIA</a:t>
                      </a:r>
                      <a:endParaRPr lang="en-US" sz="2000" dirty="0">
                        <a:solidFill>
                          <a:srgbClr val="FFC000"/>
                        </a:solidFill>
                        <a:effectLst>
                          <a:outerShdw blurRad="38100" dist="38100" dir="2700000" algn="tl">
                            <a:srgbClr val="000000">
                              <a:alpha val="43137"/>
                            </a:srgbClr>
                          </a:outerShdw>
                        </a:effectLst>
                        <a:latin typeface="Times New Roman"/>
                        <a:ea typeface="Times New Roman"/>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500"/>
                        </a:spcBef>
                        <a:spcAft>
                          <a:spcPts val="500"/>
                        </a:spcAft>
                      </a:pPr>
                      <a:r>
                        <a:rPr lang="es-AR" sz="2000" b="1" dirty="0">
                          <a:solidFill>
                            <a:srgbClr val="FFC000"/>
                          </a:solidFill>
                          <a:effectLst>
                            <a:outerShdw blurRad="38100" dist="38100" dir="2700000" algn="tl">
                              <a:srgbClr val="000000">
                                <a:alpha val="43137"/>
                              </a:srgbClr>
                            </a:outerShdw>
                          </a:effectLst>
                          <a:latin typeface="Arial Narrow"/>
                          <a:ea typeface="Calibri"/>
                          <a:cs typeface="Arial"/>
                        </a:rPr>
                        <a:t>CUANDO LAS TAREAS FALLAN</a:t>
                      </a:r>
                      <a:endParaRPr lang="en-US" sz="2000" dirty="0">
                        <a:solidFill>
                          <a:srgbClr val="FFC000"/>
                        </a:solidFill>
                        <a:effectLst>
                          <a:outerShdw blurRad="38100" dist="38100" dir="2700000" algn="tl">
                            <a:srgbClr val="000000">
                              <a:alpha val="43137"/>
                            </a:srgbClr>
                          </a:outerShdw>
                        </a:effectLst>
                        <a:latin typeface="Times New Roman"/>
                        <a:ea typeface="Times New Roman"/>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algn="ctr">
                        <a:spcBef>
                          <a:spcPts val="0"/>
                        </a:spcBef>
                        <a:spcAft>
                          <a:spcPts val="0"/>
                        </a:spcAft>
                      </a:pPr>
                      <a:r>
                        <a:rPr lang="en-US" sz="2000" b="1">
                          <a:effectLst>
                            <a:outerShdw blurRad="38100" dist="38100" dir="2700000" algn="tl">
                              <a:srgbClr val="000000">
                                <a:alpha val="43137"/>
                              </a:srgbClr>
                            </a:outerShdw>
                          </a:effectLst>
                          <a:latin typeface="Arial"/>
                          <a:ea typeface="Times New Roman"/>
                        </a:rPr>
                        <a:t>PERSONAL TASKS</a:t>
                      </a:r>
                      <a:endParaRPr lang="en-US" sz="2000">
                        <a:effectLst>
                          <a:outerShdw blurRad="38100" dist="38100" dir="2700000" algn="tl">
                            <a:srgbClr val="000000">
                              <a:alpha val="43137"/>
                            </a:srgbClr>
                          </a:outerShdw>
                        </a:effectLst>
                        <a:latin typeface="Times New Roman"/>
                        <a:ea typeface="Times New Roman"/>
                      </a:endParaRP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a:effectLst>
                            <a:outerShdw blurRad="38100" dist="38100" dir="2700000" algn="tl">
                              <a:srgbClr val="000000">
                                <a:alpha val="43137"/>
                              </a:srgbClr>
                            </a:outerShdw>
                          </a:effectLst>
                          <a:latin typeface="Arial"/>
                          <a:ea typeface="Times New Roman"/>
                        </a:rPr>
                        <a:t>COMMUNITY AND FAMILY TASKS</a:t>
                      </a:r>
                      <a:endParaRPr lang="en-US" sz="2000">
                        <a:effectLst>
                          <a:outerShdw blurRad="38100" dist="38100" dir="2700000" algn="tl">
                            <a:srgbClr val="000000">
                              <a:alpha val="43137"/>
                            </a:srgbClr>
                          </a:outerShdw>
                        </a:effectLst>
                        <a:latin typeface="Times New Roman"/>
                        <a:ea typeface="Times New Roman"/>
                      </a:endParaRP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outerShdw blurRad="38100" dist="38100" dir="2700000" algn="tl">
                              <a:srgbClr val="000000">
                                <a:alpha val="43137"/>
                              </a:srgbClr>
                            </a:outerShdw>
                          </a:effectLst>
                          <a:latin typeface="Arial"/>
                          <a:ea typeface="Times New Roman"/>
                        </a:rPr>
                        <a:t>WHEN THE TASKS FAIL</a:t>
                      </a:r>
                      <a:endParaRPr lang="en-US" sz="2000" dirty="0">
                        <a:effectLst>
                          <a:outerShdw blurRad="38100" dist="38100" dir="2700000" algn="tl">
                            <a:srgbClr val="000000">
                              <a:alpha val="43137"/>
                            </a:srgbClr>
                          </a:outerShdw>
                        </a:effectLst>
                        <a:latin typeface="Times New Roman"/>
                        <a:ea typeface="Times New Roman"/>
                      </a:endParaRP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338138" marR="0" indent="-338138">
                        <a:spcBef>
                          <a:spcPts val="500"/>
                        </a:spcBef>
                        <a:spcAft>
                          <a:spcPts val="500"/>
                        </a:spcAft>
                      </a:pPr>
                      <a:r>
                        <a:rPr lang="es-AR" sz="2000" dirty="0">
                          <a:solidFill>
                            <a:srgbClr val="FFC000"/>
                          </a:solidFill>
                          <a:effectLst>
                            <a:outerShdw blurRad="38100" dist="38100" dir="2700000" algn="tl">
                              <a:srgbClr val="000000">
                                <a:alpha val="43137"/>
                              </a:srgbClr>
                            </a:outerShdw>
                          </a:effectLst>
                          <a:latin typeface="Arial" pitchFamily="34" charset="0"/>
                          <a:ea typeface="Calibri"/>
                          <a:cs typeface="Arial" pitchFamily="34" charset="0"/>
                        </a:rPr>
                        <a:t>1.	Pide lo que necesita y expresa lo que piensa y siente.</a:t>
                      </a:r>
                      <a:endParaRPr lang="en-US" sz="2000"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500"/>
                        </a:spcBef>
                        <a:spcAft>
                          <a:spcPts val="500"/>
                        </a:spcAft>
                      </a:pPr>
                      <a:r>
                        <a:rPr lang="es-AR" sz="2000">
                          <a:solidFill>
                            <a:srgbClr val="FFC000"/>
                          </a:solidFill>
                          <a:effectLst>
                            <a:outerShdw blurRad="38100" dist="38100" dir="2700000" algn="tl">
                              <a:srgbClr val="000000">
                                <a:alpha val="43137"/>
                              </a:srgbClr>
                            </a:outerShdw>
                          </a:effectLst>
                          <a:latin typeface="Arial" pitchFamily="34" charset="0"/>
                          <a:ea typeface="Calibri"/>
                          <a:cs typeface="Arial" pitchFamily="34" charset="0"/>
                        </a:rPr>
                        <a:t>Enseñan y permiten que el niño comunique sus necesidades en forma apropiada.</a:t>
                      </a:r>
                      <a:endParaRPr lang="en-US" sz="200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500"/>
                        </a:spcBef>
                        <a:spcAft>
                          <a:spcPts val="500"/>
                        </a:spcAft>
                      </a:pPr>
                      <a:r>
                        <a:rPr lang="es-AR" sz="2000" dirty="0">
                          <a:solidFill>
                            <a:srgbClr val="FFC000"/>
                          </a:solidFill>
                          <a:effectLst>
                            <a:outerShdw blurRad="38100" dist="38100" dir="2700000" algn="tl">
                              <a:srgbClr val="000000">
                                <a:alpha val="43137"/>
                              </a:srgbClr>
                            </a:outerShdw>
                          </a:effectLst>
                          <a:latin typeface="Arial" pitchFamily="34" charset="0"/>
                          <a:ea typeface="Calibri"/>
                          <a:cs typeface="Arial" pitchFamily="34" charset="0"/>
                        </a:rPr>
                        <a:t>Experimenta frustración y desilusión continuas porque sus necesidades no son suplidas; a menudo es pasivo-agresivo.</a:t>
                      </a:r>
                      <a:endParaRPr lang="en-US" sz="2000"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338138" marR="0" indent="-338138">
                        <a:spcBef>
                          <a:spcPts val="0"/>
                        </a:spcBef>
                        <a:spcAft>
                          <a:spcPts val="0"/>
                        </a:spcAft>
                      </a:pPr>
                      <a:r>
                        <a:rPr lang="en-US" sz="2000" dirty="0">
                          <a:effectLst>
                            <a:outerShdw blurRad="38100" dist="38100" dir="2700000" algn="tl">
                              <a:srgbClr val="000000">
                                <a:alpha val="43137"/>
                              </a:srgbClr>
                            </a:outerShdw>
                          </a:effectLst>
                          <a:latin typeface="Arial" pitchFamily="34" charset="0"/>
                          <a:ea typeface="Times New Roman"/>
                          <a:cs typeface="Arial" pitchFamily="34" charset="0"/>
                        </a:rPr>
                        <a:t>1. 	Asks for what is needed – can say what one thinks and feels </a:t>
                      </a: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2000">
                          <a:effectLst>
                            <a:outerShdw blurRad="38100" dist="38100" dir="2700000" algn="tl">
                              <a:srgbClr val="000000">
                                <a:alpha val="43137"/>
                              </a:srgbClr>
                            </a:outerShdw>
                          </a:effectLst>
                          <a:latin typeface="Arial" pitchFamily="34" charset="0"/>
                          <a:ea typeface="Times New Roman"/>
                          <a:cs typeface="Arial" pitchFamily="34" charset="0"/>
                        </a:rPr>
                        <a:t>Teaches and allows child to appropriately articulate needs.</a:t>
                      </a: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2000" dirty="0">
                          <a:effectLst>
                            <a:outerShdw blurRad="38100" dist="38100" dir="2700000" algn="tl">
                              <a:srgbClr val="000000">
                                <a:alpha val="43137"/>
                              </a:srgbClr>
                            </a:outerShdw>
                          </a:effectLst>
                          <a:latin typeface="Arial" pitchFamily="34" charset="0"/>
                          <a:ea typeface="Times New Roman"/>
                          <a:cs typeface="Arial" pitchFamily="34" charset="0"/>
                        </a:rPr>
                        <a:t>Experiences continual frustration and disappointment because needs are not met; is often passive-aggressive.</a:t>
                      </a: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smtClean="0"/>
              <a:t>Course  T509.01</a:t>
            </a:r>
            <a:endParaRPr lang="en-US" dirty="0"/>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Slide Number Placeholder 5"/>
          <p:cNvSpPr>
            <a:spLocks noGrp="1"/>
          </p:cNvSpPr>
          <p:nvPr>
            <p:ph type="sldNum" sz="quarter" idx="12"/>
          </p:nvPr>
        </p:nvSpPr>
        <p:spPr/>
        <p:txBody>
          <a:bodyPr/>
          <a:lstStyle/>
          <a:p>
            <a:pPr>
              <a:defRPr/>
            </a:pPr>
            <a:fld id="{474097A7-0CC8-4B37-BB74-928581C9D395}" type="slidenum">
              <a:rPr lang="en-US" smtClean="0"/>
              <a:pPr>
                <a:defRPr/>
              </a:pPr>
              <a:t>113</a:t>
            </a:fld>
            <a:endParaRPr lang="en-US" dirty="0"/>
          </a:p>
        </p:txBody>
      </p:sp>
      <p:sp>
        <p:nvSpPr>
          <p:cNvPr id="8" name="TextBox 7"/>
          <p:cNvSpPr txBox="1"/>
          <p:nvPr/>
        </p:nvSpPr>
        <p:spPr>
          <a:xfrm>
            <a:off x="457200" y="228600"/>
            <a:ext cx="8305800" cy="523220"/>
          </a:xfrm>
          <a:prstGeom prst="rect">
            <a:avLst/>
          </a:prstGeom>
          <a:noFill/>
        </p:spPr>
        <p:txBody>
          <a:bodyPr wrap="square" rtlCol="0">
            <a:spAutoFit/>
          </a:bodyPr>
          <a:lstStyle/>
          <a:p>
            <a:pPr algn="ctr"/>
            <a:r>
              <a:rPr lang="es-CR" sz="2800" dirty="0" smtClean="0">
                <a:solidFill>
                  <a:srgbClr val="FFC000"/>
                </a:solidFill>
                <a:effectLst>
                  <a:outerShdw blurRad="38100" dist="38100" dir="2700000" algn="tl">
                    <a:srgbClr val="000000">
                      <a:alpha val="43137"/>
                    </a:srgbClr>
                  </a:outerShdw>
                </a:effectLst>
              </a:rPr>
              <a:t>Etapa de n</a:t>
            </a:r>
            <a:r>
              <a:rPr lang="es-CR" sz="2800" dirty="0" smtClean="0">
                <a:solidFill>
                  <a:srgbClr val="FFC000"/>
                </a:solidFill>
              </a:rPr>
              <a:t>i</a:t>
            </a:r>
            <a:r>
              <a:rPr lang="es-AR" sz="2800" dirty="0" err="1" smtClean="0">
                <a:solidFill>
                  <a:srgbClr val="FFC000"/>
                </a:solidFill>
                <a:effectLst>
                  <a:outerShdw blurRad="38100" dist="38100" dir="2700000" algn="tl">
                    <a:srgbClr val="000000">
                      <a:alpha val="43137"/>
                    </a:srgbClr>
                  </a:outerShdw>
                </a:effectLst>
              </a:rPr>
              <a:t>ño</a:t>
            </a:r>
            <a:r>
              <a:rPr lang="es-AR" sz="2800" dirty="0" smtClean="0">
                <a:solidFill>
                  <a:srgbClr val="FFC000"/>
                </a:solidFill>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The </a:t>
            </a:r>
            <a:r>
              <a:rPr lang="en-US" sz="2800" b="1" u="sng" dirty="0" smtClean="0">
                <a:solidFill>
                  <a:schemeClr val="tx2"/>
                </a:solidFill>
                <a:effectLst>
                  <a:outerShdw blurRad="38100" dist="38100" dir="2700000" algn="tl">
                    <a:srgbClr val="000000">
                      <a:alpha val="43137"/>
                    </a:srgbClr>
                  </a:outerShdw>
                </a:effectLst>
              </a:rPr>
              <a:t>Child</a:t>
            </a:r>
            <a:r>
              <a:rPr lang="en-US" sz="2800" b="1" dirty="0" smtClean="0">
                <a:solidFill>
                  <a:schemeClr val="tx2"/>
                </a:solidFill>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Stage</a:t>
            </a: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082040"/>
          <a:ext cx="8229600" cy="4937760"/>
        </p:xfrm>
        <a:graphic>
          <a:graphicData uri="http://schemas.openxmlformats.org/drawingml/2006/table">
            <a:tbl>
              <a:tblPr firstRow="1" bandRow="1">
                <a:tableStyleId>{2D5ABB26-0587-4C30-8999-92F81FD0307C}</a:tableStyleId>
              </a:tblPr>
              <a:tblGrid>
                <a:gridCol w="2057400"/>
                <a:gridCol w="2895600"/>
                <a:gridCol w="3276600"/>
              </a:tblGrid>
              <a:tr h="294640">
                <a:tc>
                  <a:txBody>
                    <a:bodyPr/>
                    <a:lstStyle/>
                    <a:p>
                      <a:pPr marL="0" marR="0" algn="ctr">
                        <a:spcBef>
                          <a:spcPts val="500"/>
                        </a:spcBef>
                        <a:spcAft>
                          <a:spcPts val="500"/>
                        </a:spcAft>
                      </a:pPr>
                      <a:r>
                        <a:rPr lang="es-AR" sz="2000" b="1" dirty="0">
                          <a:solidFill>
                            <a:srgbClr val="FFC000"/>
                          </a:solidFill>
                          <a:effectLst>
                            <a:outerShdw blurRad="38100" dist="38100" dir="2700000" algn="tl">
                              <a:srgbClr val="000000">
                                <a:alpha val="43137"/>
                              </a:srgbClr>
                            </a:outerShdw>
                          </a:effectLst>
                          <a:latin typeface="Arial"/>
                          <a:ea typeface="Calibri"/>
                          <a:cs typeface="Mangal"/>
                        </a:rPr>
                        <a:t>TAREAS PERSONALES</a:t>
                      </a:r>
                      <a:endParaRPr lang="en-US" sz="2000" dirty="0">
                        <a:solidFill>
                          <a:srgbClr val="FFC000"/>
                        </a:solidFill>
                        <a:effectLst>
                          <a:outerShdw blurRad="38100" dist="38100" dir="2700000" algn="tl">
                            <a:srgbClr val="000000">
                              <a:alpha val="43137"/>
                            </a:srgbClr>
                          </a:outerShdw>
                        </a:effectLst>
                        <a:latin typeface="Times New Roman"/>
                        <a:ea typeface="Times New Roman"/>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500"/>
                        </a:spcBef>
                        <a:spcAft>
                          <a:spcPts val="500"/>
                        </a:spcAft>
                      </a:pPr>
                      <a:r>
                        <a:rPr lang="es-AR" sz="2000" b="1" dirty="0">
                          <a:solidFill>
                            <a:srgbClr val="FFC000"/>
                          </a:solidFill>
                          <a:effectLst>
                            <a:outerShdw blurRad="38100" dist="38100" dir="2700000" algn="tl">
                              <a:srgbClr val="000000">
                                <a:alpha val="43137"/>
                              </a:srgbClr>
                            </a:outerShdw>
                          </a:effectLst>
                          <a:latin typeface="Arial Narrow"/>
                          <a:ea typeface="Calibri"/>
                          <a:cs typeface="Mangal"/>
                        </a:rPr>
                        <a:t>TAREAS DE COMUNIDAD Y FAMILIA</a:t>
                      </a:r>
                      <a:endParaRPr lang="en-US" sz="2000" dirty="0">
                        <a:solidFill>
                          <a:srgbClr val="FFC000"/>
                        </a:solidFill>
                        <a:effectLst>
                          <a:outerShdw blurRad="38100" dist="38100" dir="2700000" algn="tl">
                            <a:srgbClr val="000000">
                              <a:alpha val="43137"/>
                            </a:srgbClr>
                          </a:outerShdw>
                        </a:effectLst>
                        <a:latin typeface="Times New Roman"/>
                        <a:ea typeface="Times New Roman"/>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500"/>
                        </a:spcBef>
                        <a:spcAft>
                          <a:spcPts val="500"/>
                        </a:spcAft>
                      </a:pPr>
                      <a:r>
                        <a:rPr lang="es-AR" sz="2000" b="1" dirty="0">
                          <a:solidFill>
                            <a:srgbClr val="FFC000"/>
                          </a:solidFill>
                          <a:effectLst>
                            <a:outerShdw blurRad="38100" dist="38100" dir="2700000" algn="tl">
                              <a:srgbClr val="000000">
                                <a:alpha val="43137"/>
                              </a:srgbClr>
                            </a:outerShdw>
                          </a:effectLst>
                          <a:latin typeface="Arial Narrow"/>
                          <a:ea typeface="Calibri"/>
                          <a:cs typeface="Arial"/>
                        </a:rPr>
                        <a:t>CUANDO LAS TAREAS FALLAN</a:t>
                      </a:r>
                      <a:endParaRPr lang="en-US" sz="2000" dirty="0">
                        <a:solidFill>
                          <a:srgbClr val="FFC000"/>
                        </a:solidFill>
                        <a:effectLst>
                          <a:outerShdw blurRad="38100" dist="38100" dir="2700000" algn="tl">
                            <a:srgbClr val="000000">
                              <a:alpha val="43137"/>
                            </a:srgbClr>
                          </a:outerShdw>
                        </a:effectLst>
                        <a:latin typeface="Times New Roman"/>
                        <a:ea typeface="Times New Roman"/>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algn="ctr">
                        <a:spcBef>
                          <a:spcPts val="0"/>
                        </a:spcBef>
                        <a:spcAft>
                          <a:spcPts val="0"/>
                        </a:spcAft>
                      </a:pPr>
                      <a:r>
                        <a:rPr lang="en-US" sz="2000" b="1">
                          <a:effectLst>
                            <a:outerShdw blurRad="38100" dist="38100" dir="2700000" algn="tl">
                              <a:srgbClr val="000000">
                                <a:alpha val="43137"/>
                              </a:srgbClr>
                            </a:outerShdw>
                          </a:effectLst>
                          <a:latin typeface="Arial"/>
                          <a:ea typeface="Times New Roman"/>
                        </a:rPr>
                        <a:t>PERSONAL TASKS</a:t>
                      </a:r>
                      <a:endParaRPr lang="en-US" sz="2000">
                        <a:effectLst>
                          <a:outerShdw blurRad="38100" dist="38100" dir="2700000" algn="tl">
                            <a:srgbClr val="000000">
                              <a:alpha val="43137"/>
                            </a:srgbClr>
                          </a:outerShdw>
                        </a:effectLst>
                        <a:latin typeface="Times New Roman"/>
                        <a:ea typeface="Times New Roman"/>
                      </a:endParaRP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a:effectLst>
                            <a:outerShdw blurRad="38100" dist="38100" dir="2700000" algn="tl">
                              <a:srgbClr val="000000">
                                <a:alpha val="43137"/>
                              </a:srgbClr>
                            </a:outerShdw>
                          </a:effectLst>
                          <a:latin typeface="Arial"/>
                          <a:ea typeface="Times New Roman"/>
                        </a:rPr>
                        <a:t>COMMUNITY AND FAMILY TASKS</a:t>
                      </a:r>
                      <a:endParaRPr lang="en-US" sz="2000">
                        <a:effectLst>
                          <a:outerShdw blurRad="38100" dist="38100" dir="2700000" algn="tl">
                            <a:srgbClr val="000000">
                              <a:alpha val="43137"/>
                            </a:srgbClr>
                          </a:outerShdw>
                        </a:effectLst>
                        <a:latin typeface="Times New Roman"/>
                        <a:ea typeface="Times New Roman"/>
                      </a:endParaRP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outerShdw blurRad="38100" dist="38100" dir="2700000" algn="tl">
                              <a:srgbClr val="000000">
                                <a:alpha val="43137"/>
                              </a:srgbClr>
                            </a:outerShdw>
                          </a:effectLst>
                          <a:latin typeface="Arial"/>
                          <a:ea typeface="Times New Roman"/>
                        </a:rPr>
                        <a:t>WHEN THE TASKS FAIL</a:t>
                      </a:r>
                      <a:endParaRPr lang="en-US" sz="2000" dirty="0">
                        <a:effectLst>
                          <a:outerShdw blurRad="38100" dist="38100" dir="2700000" algn="tl">
                            <a:srgbClr val="000000">
                              <a:alpha val="43137"/>
                            </a:srgbClr>
                          </a:outerShdw>
                        </a:effectLst>
                        <a:latin typeface="Times New Roman"/>
                        <a:ea typeface="Times New Roman"/>
                      </a:endParaRPr>
                    </a:p>
                  </a:txBody>
                  <a:tcPr marL="73025" marR="73025"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338138" marR="0" indent="-338138">
                        <a:spcBef>
                          <a:spcPts val="500"/>
                        </a:spcBef>
                        <a:spcAft>
                          <a:spcPts val="500"/>
                        </a:spcAft>
                      </a:pPr>
                      <a:r>
                        <a:rPr lang="es-AR" sz="2000" dirty="0">
                          <a:solidFill>
                            <a:srgbClr val="FFC000"/>
                          </a:solidFill>
                          <a:effectLst>
                            <a:outerShdw blurRad="38100" dist="38100" dir="2700000" algn="tl">
                              <a:srgbClr val="000000">
                                <a:alpha val="43137"/>
                              </a:srgbClr>
                            </a:outerShdw>
                          </a:effectLst>
                          <a:latin typeface="Arial" pitchFamily="34" charset="0"/>
                          <a:ea typeface="Calibri"/>
                          <a:cs typeface="Arial" pitchFamily="34" charset="0"/>
                        </a:rPr>
                        <a:t>2.	Aprende que produce satisfacción personal.</a:t>
                      </a:r>
                      <a:endParaRPr lang="en-US" sz="2000"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500"/>
                        </a:spcBef>
                        <a:spcAft>
                          <a:spcPts val="500"/>
                        </a:spcAft>
                      </a:pPr>
                      <a:r>
                        <a:rPr lang="es-AR" sz="2000">
                          <a:solidFill>
                            <a:srgbClr val="FFC000"/>
                          </a:solidFill>
                          <a:effectLst>
                            <a:outerShdw blurRad="38100" dist="38100" dir="2700000" algn="tl">
                              <a:srgbClr val="000000">
                                <a:alpha val="43137"/>
                              </a:srgbClr>
                            </a:outerShdw>
                          </a:effectLst>
                          <a:latin typeface="Arial" pitchFamily="34" charset="0"/>
                          <a:ea typeface="Calibri"/>
                          <a:cs typeface="Arial" pitchFamily="34" charset="0"/>
                        </a:rPr>
                        <a:t>Ayudan al niño a evaluar las consecuencias de su propia conducta, y a identificar lo que le satisface.</a:t>
                      </a:r>
                      <a:endParaRPr lang="en-US" sz="200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500"/>
                        </a:spcBef>
                        <a:spcAft>
                          <a:spcPts val="500"/>
                        </a:spcAft>
                      </a:pPr>
                      <a:r>
                        <a:rPr lang="es-AR" sz="2000" dirty="0">
                          <a:solidFill>
                            <a:srgbClr val="FFC000"/>
                          </a:solidFill>
                          <a:effectLst>
                            <a:outerShdw blurRad="38100" dist="38100" dir="2700000" algn="tl">
                              <a:srgbClr val="000000">
                                <a:alpha val="43137"/>
                              </a:srgbClr>
                            </a:outerShdw>
                          </a:effectLst>
                          <a:latin typeface="Arial" pitchFamily="34" charset="0"/>
                          <a:ea typeface="Calibri"/>
                          <a:cs typeface="Arial" pitchFamily="34" charset="0"/>
                        </a:rPr>
                        <a:t>Contrae adicciones a comida, drogas, sexo, dinero a poder, en una desesperada carrera en busca de satisfacción.</a:t>
                      </a:r>
                      <a:endParaRPr lang="en-US" sz="2000"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338138" marR="0" indent="-338138">
                        <a:spcBef>
                          <a:spcPts val="0"/>
                        </a:spcBef>
                        <a:spcAft>
                          <a:spcPts val="0"/>
                        </a:spcAft>
                      </a:pPr>
                      <a:r>
                        <a:rPr lang="en-US" sz="2000" dirty="0">
                          <a:effectLst>
                            <a:outerShdw blurRad="38100" dist="38100" dir="2700000" algn="tl">
                              <a:srgbClr val="000000">
                                <a:alpha val="43137"/>
                              </a:srgbClr>
                            </a:outerShdw>
                          </a:effectLst>
                          <a:latin typeface="Arial" pitchFamily="34" charset="0"/>
                          <a:ea typeface="Times New Roman"/>
                          <a:cs typeface="Arial" pitchFamily="34" charset="0"/>
                        </a:rPr>
                        <a:t>2. 	Learns what brings personal satisfaction.</a:t>
                      </a: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2000">
                          <a:effectLst>
                            <a:outerShdw blurRad="38100" dist="38100" dir="2700000" algn="tl">
                              <a:srgbClr val="000000">
                                <a:alpha val="43137"/>
                              </a:srgbClr>
                            </a:outerShdw>
                          </a:effectLst>
                          <a:latin typeface="Arial" pitchFamily="34" charset="0"/>
                          <a:ea typeface="Times New Roman"/>
                          <a:cs typeface="Arial" pitchFamily="34" charset="0"/>
                        </a:rPr>
                        <a:t>Helps child to evaluate the consequences of own behaviors, and to identify what satisfies him or her.</a:t>
                      </a: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2000" dirty="0">
                          <a:effectLst>
                            <a:outerShdw blurRad="38100" dist="38100" dir="2700000" algn="tl">
                              <a:srgbClr val="000000">
                                <a:alpha val="43137"/>
                              </a:srgbClr>
                            </a:outerShdw>
                          </a:effectLst>
                          <a:latin typeface="Arial" pitchFamily="34" charset="0"/>
                          <a:ea typeface="Times New Roman"/>
                          <a:cs typeface="Arial" pitchFamily="34" charset="0"/>
                        </a:rPr>
                        <a:t>Is obsessed with or addicted to food, drugs, sex, money, or power, in a desperate chase to find satisfaction.</a:t>
                      </a: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smtClean="0"/>
              <a:t>Course  T509.01</a:t>
            </a:r>
            <a:endParaRPr lang="en-US" dirty="0"/>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Slide Number Placeholder 5"/>
          <p:cNvSpPr>
            <a:spLocks noGrp="1"/>
          </p:cNvSpPr>
          <p:nvPr>
            <p:ph type="sldNum" sz="quarter" idx="12"/>
          </p:nvPr>
        </p:nvSpPr>
        <p:spPr/>
        <p:txBody>
          <a:bodyPr/>
          <a:lstStyle/>
          <a:p>
            <a:pPr>
              <a:defRPr/>
            </a:pPr>
            <a:fld id="{474097A7-0CC8-4B37-BB74-928581C9D395}" type="slidenum">
              <a:rPr lang="en-US" smtClean="0"/>
              <a:pPr>
                <a:defRPr/>
              </a:pPr>
              <a:t>114</a:t>
            </a:fld>
            <a:endParaRPr lang="en-US" dirty="0"/>
          </a:p>
        </p:txBody>
      </p:sp>
      <p:sp>
        <p:nvSpPr>
          <p:cNvPr id="8" name="TextBox 7"/>
          <p:cNvSpPr txBox="1"/>
          <p:nvPr/>
        </p:nvSpPr>
        <p:spPr>
          <a:xfrm>
            <a:off x="457200" y="228600"/>
            <a:ext cx="8305800" cy="523220"/>
          </a:xfrm>
          <a:prstGeom prst="rect">
            <a:avLst/>
          </a:prstGeom>
          <a:noFill/>
        </p:spPr>
        <p:txBody>
          <a:bodyPr wrap="square" rtlCol="0">
            <a:spAutoFit/>
          </a:bodyPr>
          <a:lstStyle/>
          <a:p>
            <a:pPr algn="ctr"/>
            <a:r>
              <a:rPr lang="es-CR" sz="2800" dirty="0" smtClean="0">
                <a:solidFill>
                  <a:srgbClr val="FFC000"/>
                </a:solidFill>
                <a:effectLst>
                  <a:outerShdw blurRad="38100" dist="38100" dir="2700000" algn="tl">
                    <a:srgbClr val="000000">
                      <a:alpha val="43137"/>
                    </a:srgbClr>
                  </a:outerShdw>
                </a:effectLst>
              </a:rPr>
              <a:t>Etapa de n</a:t>
            </a:r>
            <a:r>
              <a:rPr lang="es-CR" sz="2800" dirty="0" smtClean="0">
                <a:solidFill>
                  <a:srgbClr val="FFC000"/>
                </a:solidFill>
              </a:rPr>
              <a:t>i</a:t>
            </a:r>
            <a:r>
              <a:rPr lang="es-AR" sz="2800" dirty="0" err="1" smtClean="0">
                <a:solidFill>
                  <a:srgbClr val="FFC000"/>
                </a:solidFill>
                <a:effectLst>
                  <a:outerShdw blurRad="38100" dist="38100" dir="2700000" algn="tl">
                    <a:srgbClr val="000000">
                      <a:alpha val="43137"/>
                    </a:srgbClr>
                  </a:outerShdw>
                </a:effectLst>
              </a:rPr>
              <a:t>ño</a:t>
            </a:r>
            <a:r>
              <a:rPr lang="es-AR" sz="2800" dirty="0" smtClean="0">
                <a:solidFill>
                  <a:srgbClr val="FFC000"/>
                </a:solidFill>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The </a:t>
            </a:r>
            <a:r>
              <a:rPr lang="en-US" sz="2800" b="1" u="sng" dirty="0" smtClean="0">
                <a:solidFill>
                  <a:schemeClr val="tx2"/>
                </a:solidFill>
                <a:effectLst>
                  <a:outerShdw blurRad="38100" dist="38100" dir="2700000" algn="tl">
                    <a:srgbClr val="000000">
                      <a:alpha val="43137"/>
                    </a:srgbClr>
                  </a:outerShdw>
                </a:effectLst>
              </a:rPr>
              <a:t>Child</a:t>
            </a:r>
            <a:r>
              <a:rPr lang="en-US" sz="2800" b="1" dirty="0" smtClean="0">
                <a:solidFill>
                  <a:schemeClr val="tx2"/>
                </a:solidFill>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Stage</a:t>
            </a: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082040"/>
          <a:ext cx="8229600" cy="4937760"/>
        </p:xfrm>
        <a:graphic>
          <a:graphicData uri="http://schemas.openxmlformats.org/drawingml/2006/table">
            <a:tbl>
              <a:tblPr firstRow="1" bandRow="1">
                <a:tableStyleId>{2D5ABB26-0587-4C30-8999-92F81FD0307C}</a:tableStyleId>
              </a:tblPr>
              <a:tblGrid>
                <a:gridCol w="2057400"/>
                <a:gridCol w="2895600"/>
                <a:gridCol w="3276600"/>
              </a:tblGrid>
              <a:tr h="294640">
                <a:tc>
                  <a:txBody>
                    <a:bodyPr/>
                    <a:lstStyle/>
                    <a:p>
                      <a:pPr marL="0" marR="0" algn="ctr">
                        <a:spcBef>
                          <a:spcPts val="500"/>
                        </a:spcBef>
                        <a:spcAft>
                          <a:spcPts val="500"/>
                        </a:spcAft>
                      </a:pPr>
                      <a:r>
                        <a:rPr lang="es-AR" sz="2000" b="1" dirty="0">
                          <a:solidFill>
                            <a:srgbClr val="FFC000"/>
                          </a:solidFill>
                          <a:effectLst>
                            <a:outerShdw blurRad="38100" dist="38100" dir="2700000" algn="tl">
                              <a:srgbClr val="000000">
                                <a:alpha val="43137"/>
                              </a:srgbClr>
                            </a:outerShdw>
                          </a:effectLst>
                          <a:latin typeface="Arial"/>
                          <a:ea typeface="Calibri"/>
                          <a:cs typeface="Mangal"/>
                        </a:rPr>
                        <a:t>TAREAS PERSONALES</a:t>
                      </a:r>
                      <a:endParaRPr lang="en-US" sz="2000" dirty="0">
                        <a:solidFill>
                          <a:srgbClr val="FFC000"/>
                        </a:solidFill>
                        <a:effectLst>
                          <a:outerShdw blurRad="38100" dist="38100" dir="2700000" algn="tl">
                            <a:srgbClr val="000000">
                              <a:alpha val="43137"/>
                            </a:srgbClr>
                          </a:outerShdw>
                        </a:effectLst>
                        <a:latin typeface="Times New Roman"/>
                        <a:ea typeface="Times New Roman"/>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500"/>
                        </a:spcBef>
                        <a:spcAft>
                          <a:spcPts val="500"/>
                        </a:spcAft>
                      </a:pPr>
                      <a:r>
                        <a:rPr lang="es-AR" sz="2000" b="1" dirty="0">
                          <a:solidFill>
                            <a:srgbClr val="FFC000"/>
                          </a:solidFill>
                          <a:effectLst>
                            <a:outerShdw blurRad="38100" dist="38100" dir="2700000" algn="tl">
                              <a:srgbClr val="000000">
                                <a:alpha val="43137"/>
                              </a:srgbClr>
                            </a:outerShdw>
                          </a:effectLst>
                          <a:latin typeface="Arial Narrow"/>
                          <a:ea typeface="Calibri"/>
                          <a:cs typeface="Mangal"/>
                        </a:rPr>
                        <a:t>TAREAS DE COMUNIDAD Y FAMILIA</a:t>
                      </a:r>
                      <a:endParaRPr lang="en-US" sz="2000" dirty="0">
                        <a:solidFill>
                          <a:srgbClr val="FFC000"/>
                        </a:solidFill>
                        <a:effectLst>
                          <a:outerShdw blurRad="38100" dist="38100" dir="2700000" algn="tl">
                            <a:srgbClr val="000000">
                              <a:alpha val="43137"/>
                            </a:srgbClr>
                          </a:outerShdw>
                        </a:effectLst>
                        <a:latin typeface="Times New Roman"/>
                        <a:ea typeface="Times New Roman"/>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500"/>
                        </a:spcBef>
                        <a:spcAft>
                          <a:spcPts val="500"/>
                        </a:spcAft>
                      </a:pPr>
                      <a:r>
                        <a:rPr lang="es-AR" sz="2000" b="1" dirty="0">
                          <a:solidFill>
                            <a:srgbClr val="FFC000"/>
                          </a:solidFill>
                          <a:effectLst>
                            <a:outerShdw blurRad="38100" dist="38100" dir="2700000" algn="tl">
                              <a:srgbClr val="000000">
                                <a:alpha val="43137"/>
                              </a:srgbClr>
                            </a:outerShdw>
                          </a:effectLst>
                          <a:latin typeface="Arial Narrow"/>
                          <a:ea typeface="Calibri"/>
                          <a:cs typeface="Arial"/>
                        </a:rPr>
                        <a:t>CUANDO LAS TAREAS FALLAN</a:t>
                      </a:r>
                      <a:endParaRPr lang="en-US" sz="2000" dirty="0">
                        <a:solidFill>
                          <a:srgbClr val="FFC000"/>
                        </a:solidFill>
                        <a:effectLst>
                          <a:outerShdw blurRad="38100" dist="38100" dir="2700000" algn="tl">
                            <a:srgbClr val="000000">
                              <a:alpha val="43137"/>
                            </a:srgbClr>
                          </a:outerShdw>
                        </a:effectLst>
                        <a:latin typeface="Times New Roman"/>
                        <a:ea typeface="Times New Roman"/>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algn="ctr">
                        <a:spcBef>
                          <a:spcPts val="0"/>
                        </a:spcBef>
                        <a:spcAft>
                          <a:spcPts val="0"/>
                        </a:spcAft>
                      </a:pPr>
                      <a:r>
                        <a:rPr lang="en-US" sz="2000" b="1">
                          <a:effectLst>
                            <a:outerShdw blurRad="38100" dist="38100" dir="2700000" algn="tl">
                              <a:srgbClr val="000000">
                                <a:alpha val="43137"/>
                              </a:srgbClr>
                            </a:outerShdw>
                          </a:effectLst>
                          <a:latin typeface="Arial"/>
                          <a:ea typeface="Times New Roman"/>
                        </a:rPr>
                        <a:t>PERSONAL TASKS</a:t>
                      </a:r>
                      <a:endParaRPr lang="en-US" sz="2000">
                        <a:effectLst>
                          <a:outerShdw blurRad="38100" dist="38100" dir="2700000" algn="tl">
                            <a:srgbClr val="000000">
                              <a:alpha val="43137"/>
                            </a:srgbClr>
                          </a:outerShdw>
                        </a:effectLst>
                        <a:latin typeface="Times New Roman"/>
                        <a:ea typeface="Times New Roman"/>
                      </a:endParaRP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a:effectLst>
                            <a:outerShdw blurRad="38100" dist="38100" dir="2700000" algn="tl">
                              <a:srgbClr val="000000">
                                <a:alpha val="43137"/>
                              </a:srgbClr>
                            </a:outerShdw>
                          </a:effectLst>
                          <a:latin typeface="Arial"/>
                          <a:ea typeface="Times New Roman"/>
                        </a:rPr>
                        <a:t>COMMUNITY AND FAMILY TASKS</a:t>
                      </a:r>
                      <a:endParaRPr lang="en-US" sz="2000">
                        <a:effectLst>
                          <a:outerShdw blurRad="38100" dist="38100" dir="2700000" algn="tl">
                            <a:srgbClr val="000000">
                              <a:alpha val="43137"/>
                            </a:srgbClr>
                          </a:outerShdw>
                        </a:effectLst>
                        <a:latin typeface="Times New Roman"/>
                        <a:ea typeface="Times New Roman"/>
                      </a:endParaRP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outerShdw blurRad="38100" dist="38100" dir="2700000" algn="tl">
                              <a:srgbClr val="000000">
                                <a:alpha val="43137"/>
                              </a:srgbClr>
                            </a:outerShdw>
                          </a:effectLst>
                          <a:latin typeface="Arial"/>
                          <a:ea typeface="Times New Roman"/>
                        </a:rPr>
                        <a:t>WHEN THE TASKS FAIL</a:t>
                      </a:r>
                      <a:endParaRPr lang="en-US" sz="2000" dirty="0">
                        <a:effectLst>
                          <a:outerShdw blurRad="38100" dist="38100" dir="2700000" algn="tl">
                            <a:srgbClr val="000000">
                              <a:alpha val="43137"/>
                            </a:srgbClr>
                          </a:outerShdw>
                        </a:effectLst>
                        <a:latin typeface="Times New Roman"/>
                        <a:ea typeface="Times New Roman"/>
                      </a:endParaRPr>
                    </a:p>
                  </a:txBody>
                  <a:tcPr marL="73025" marR="73025"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338138" marR="0" indent="-338138">
                        <a:spcBef>
                          <a:spcPts val="500"/>
                        </a:spcBef>
                        <a:spcAft>
                          <a:spcPts val="500"/>
                        </a:spcAft>
                      </a:pPr>
                      <a:r>
                        <a:rPr lang="es-AR" sz="2000" dirty="0">
                          <a:solidFill>
                            <a:srgbClr val="FFC000"/>
                          </a:solidFill>
                          <a:effectLst>
                            <a:outerShdw blurRad="38100" dist="38100" dir="2700000" algn="tl">
                              <a:srgbClr val="000000">
                                <a:alpha val="43137"/>
                              </a:srgbClr>
                            </a:outerShdw>
                          </a:effectLst>
                          <a:latin typeface="Arial" pitchFamily="34" charset="0"/>
                          <a:ea typeface="Calibri"/>
                          <a:cs typeface="Arial" pitchFamily="34" charset="0"/>
                        </a:rPr>
                        <a:t>3.	Desarrolla suficiente persistencia para hacer casas difíciles.</a:t>
                      </a:r>
                      <a:endParaRPr lang="en-US" sz="2000"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500"/>
                        </a:spcBef>
                        <a:spcAft>
                          <a:spcPts val="500"/>
                        </a:spcAft>
                      </a:pPr>
                      <a:r>
                        <a:rPr lang="es-AR" sz="2000">
                          <a:solidFill>
                            <a:srgbClr val="FFC000"/>
                          </a:solidFill>
                          <a:effectLst>
                            <a:outerShdw blurRad="38100" dist="38100" dir="2700000" algn="tl">
                              <a:srgbClr val="000000">
                                <a:alpha val="43137"/>
                              </a:srgbClr>
                            </a:outerShdw>
                          </a:effectLst>
                          <a:latin typeface="Arial" pitchFamily="34" charset="0"/>
                          <a:ea typeface="Calibri"/>
                          <a:cs typeface="Arial" pitchFamily="34" charset="0"/>
                        </a:rPr>
                        <a:t>Desafían y estimulan al niño a hacer tareas difíciles que no tiene deseos de hacer.</a:t>
                      </a:r>
                      <a:endParaRPr lang="en-US" sz="200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500"/>
                        </a:spcBef>
                        <a:spcAft>
                          <a:spcPts val="500"/>
                        </a:spcAft>
                      </a:pPr>
                      <a:r>
                        <a:rPr lang="es-AR" sz="2000" dirty="0">
                          <a:solidFill>
                            <a:srgbClr val="FFC000"/>
                          </a:solidFill>
                          <a:effectLst>
                            <a:outerShdw blurRad="38100" dist="38100" dir="2700000" algn="tl">
                              <a:srgbClr val="000000">
                                <a:alpha val="43137"/>
                              </a:srgbClr>
                            </a:outerShdw>
                          </a:effectLst>
                          <a:latin typeface="Arial" pitchFamily="34" charset="0"/>
                          <a:ea typeface="Calibri"/>
                          <a:cs typeface="Arial" pitchFamily="34" charset="0"/>
                        </a:rPr>
                        <a:t>Experimenta fracasos, se queda paralizado y no es confiable, esta consumido por una vida de confort y fantasía.</a:t>
                      </a:r>
                      <a:endParaRPr lang="en-US" sz="2000"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338138" marR="0" indent="-338138">
                        <a:spcBef>
                          <a:spcPts val="0"/>
                        </a:spcBef>
                        <a:spcAft>
                          <a:spcPts val="0"/>
                        </a:spcAft>
                      </a:pPr>
                      <a:r>
                        <a:rPr lang="en-US" sz="2000" dirty="0">
                          <a:effectLst>
                            <a:outerShdw blurRad="38100" dist="38100" dir="2700000" algn="tl">
                              <a:srgbClr val="000000">
                                <a:alpha val="43137"/>
                              </a:srgbClr>
                            </a:outerShdw>
                          </a:effectLst>
                          <a:latin typeface="Arial" pitchFamily="34" charset="0"/>
                          <a:ea typeface="Times New Roman"/>
                          <a:cs typeface="Arial" pitchFamily="34" charset="0"/>
                        </a:rPr>
                        <a:t>3. 	Develops enough persistence to do hard things.</a:t>
                      </a: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2000">
                          <a:effectLst>
                            <a:outerShdw blurRad="38100" dist="38100" dir="2700000" algn="tl">
                              <a:srgbClr val="000000">
                                <a:alpha val="43137"/>
                              </a:srgbClr>
                            </a:outerShdw>
                          </a:effectLst>
                          <a:latin typeface="Arial" pitchFamily="34" charset="0"/>
                          <a:ea typeface="Times New Roman"/>
                          <a:cs typeface="Arial" pitchFamily="34" charset="0"/>
                        </a:rPr>
                        <a:t>Challenges and encourages child to do difficult tasks the child does not feel like doing.</a:t>
                      </a: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2000" dirty="0">
                          <a:effectLst>
                            <a:outerShdw blurRad="38100" dist="38100" dir="2700000" algn="tl">
                              <a:srgbClr val="000000">
                                <a:alpha val="43137"/>
                              </a:srgbClr>
                            </a:outerShdw>
                          </a:effectLst>
                          <a:latin typeface="Arial" pitchFamily="34" charset="0"/>
                          <a:ea typeface="Times New Roman"/>
                          <a:cs typeface="Arial" pitchFamily="34" charset="0"/>
                        </a:rPr>
                        <a:t>Experiences failure, remains stuck and undependable, is consumed with comfort and fantasy life.</a:t>
                      </a: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smtClean="0"/>
              <a:t>Course  T509.01</a:t>
            </a:r>
            <a:endParaRPr lang="en-US" dirty="0"/>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Slide Number Placeholder 5"/>
          <p:cNvSpPr>
            <a:spLocks noGrp="1"/>
          </p:cNvSpPr>
          <p:nvPr>
            <p:ph type="sldNum" sz="quarter" idx="12"/>
          </p:nvPr>
        </p:nvSpPr>
        <p:spPr/>
        <p:txBody>
          <a:bodyPr/>
          <a:lstStyle/>
          <a:p>
            <a:pPr>
              <a:defRPr/>
            </a:pPr>
            <a:fld id="{474097A7-0CC8-4B37-BB74-928581C9D395}" type="slidenum">
              <a:rPr lang="en-US" smtClean="0"/>
              <a:pPr>
                <a:defRPr/>
              </a:pPr>
              <a:t>115</a:t>
            </a:fld>
            <a:endParaRPr lang="en-US" dirty="0"/>
          </a:p>
        </p:txBody>
      </p:sp>
      <p:sp>
        <p:nvSpPr>
          <p:cNvPr id="8" name="TextBox 7"/>
          <p:cNvSpPr txBox="1"/>
          <p:nvPr/>
        </p:nvSpPr>
        <p:spPr>
          <a:xfrm>
            <a:off x="457200" y="228600"/>
            <a:ext cx="8305800" cy="523220"/>
          </a:xfrm>
          <a:prstGeom prst="rect">
            <a:avLst/>
          </a:prstGeom>
          <a:noFill/>
        </p:spPr>
        <p:txBody>
          <a:bodyPr wrap="square" rtlCol="0">
            <a:spAutoFit/>
          </a:bodyPr>
          <a:lstStyle/>
          <a:p>
            <a:pPr algn="ctr"/>
            <a:r>
              <a:rPr lang="es-CR" sz="2800" dirty="0" smtClean="0">
                <a:solidFill>
                  <a:srgbClr val="FFC000"/>
                </a:solidFill>
                <a:effectLst>
                  <a:outerShdw blurRad="38100" dist="38100" dir="2700000" algn="tl">
                    <a:srgbClr val="000000">
                      <a:alpha val="43137"/>
                    </a:srgbClr>
                  </a:outerShdw>
                </a:effectLst>
              </a:rPr>
              <a:t>Etapa de n</a:t>
            </a:r>
            <a:r>
              <a:rPr lang="es-CR" sz="2800" dirty="0" smtClean="0">
                <a:solidFill>
                  <a:srgbClr val="FFC000"/>
                </a:solidFill>
              </a:rPr>
              <a:t>i</a:t>
            </a:r>
            <a:r>
              <a:rPr lang="es-AR" sz="2800" dirty="0" err="1" smtClean="0">
                <a:solidFill>
                  <a:srgbClr val="FFC000"/>
                </a:solidFill>
                <a:effectLst>
                  <a:outerShdw blurRad="38100" dist="38100" dir="2700000" algn="tl">
                    <a:srgbClr val="000000">
                      <a:alpha val="43137"/>
                    </a:srgbClr>
                  </a:outerShdw>
                </a:effectLst>
              </a:rPr>
              <a:t>ño</a:t>
            </a:r>
            <a:r>
              <a:rPr lang="es-AR" sz="2800" dirty="0" smtClean="0">
                <a:solidFill>
                  <a:srgbClr val="FFC000"/>
                </a:solidFill>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The </a:t>
            </a:r>
            <a:r>
              <a:rPr lang="en-US" sz="2800" b="1" u="sng" dirty="0" smtClean="0">
                <a:solidFill>
                  <a:schemeClr val="tx2"/>
                </a:solidFill>
                <a:effectLst>
                  <a:outerShdw blurRad="38100" dist="38100" dir="2700000" algn="tl">
                    <a:srgbClr val="000000">
                      <a:alpha val="43137"/>
                    </a:srgbClr>
                  </a:outerShdw>
                </a:effectLst>
              </a:rPr>
              <a:t>Child</a:t>
            </a:r>
            <a:r>
              <a:rPr lang="en-US" sz="2800" b="1" dirty="0" smtClean="0">
                <a:solidFill>
                  <a:schemeClr val="tx2"/>
                </a:solidFill>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Stage</a:t>
            </a: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082040"/>
          <a:ext cx="8229600" cy="4815840"/>
        </p:xfrm>
        <a:graphic>
          <a:graphicData uri="http://schemas.openxmlformats.org/drawingml/2006/table">
            <a:tbl>
              <a:tblPr firstRow="1" bandRow="1">
                <a:tableStyleId>{2D5ABB26-0587-4C30-8999-92F81FD0307C}</a:tableStyleId>
              </a:tblPr>
              <a:tblGrid>
                <a:gridCol w="3048000"/>
                <a:gridCol w="2590800"/>
                <a:gridCol w="2590800"/>
              </a:tblGrid>
              <a:tr h="294640">
                <a:tc>
                  <a:txBody>
                    <a:bodyPr/>
                    <a:lstStyle/>
                    <a:p>
                      <a:pPr marL="0" marR="0" algn="ctr">
                        <a:spcBef>
                          <a:spcPts val="500"/>
                        </a:spcBef>
                        <a:spcAft>
                          <a:spcPts val="500"/>
                        </a:spcAft>
                      </a:pPr>
                      <a:r>
                        <a:rPr lang="es-AR" sz="2000" b="1" dirty="0">
                          <a:solidFill>
                            <a:srgbClr val="FFC000"/>
                          </a:solidFill>
                          <a:effectLst>
                            <a:outerShdw blurRad="38100" dist="38100" dir="2700000" algn="tl">
                              <a:srgbClr val="000000">
                                <a:alpha val="43137"/>
                              </a:srgbClr>
                            </a:outerShdw>
                          </a:effectLst>
                          <a:latin typeface="Arial"/>
                          <a:ea typeface="Calibri"/>
                          <a:cs typeface="Mangal"/>
                        </a:rPr>
                        <a:t>TAREAS PERSONALES</a:t>
                      </a:r>
                      <a:endParaRPr lang="en-US" sz="2000" dirty="0">
                        <a:solidFill>
                          <a:srgbClr val="FFC000"/>
                        </a:solidFill>
                        <a:effectLst>
                          <a:outerShdw blurRad="38100" dist="38100" dir="2700000" algn="tl">
                            <a:srgbClr val="000000">
                              <a:alpha val="43137"/>
                            </a:srgbClr>
                          </a:outerShdw>
                        </a:effectLst>
                        <a:latin typeface="Times New Roman"/>
                        <a:ea typeface="Times New Roman"/>
                        <a:cs typeface="Mang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500"/>
                        </a:spcBef>
                        <a:spcAft>
                          <a:spcPts val="500"/>
                        </a:spcAft>
                      </a:pPr>
                      <a:r>
                        <a:rPr lang="es-AR" sz="2000" b="1" dirty="0">
                          <a:solidFill>
                            <a:srgbClr val="FFC000"/>
                          </a:solidFill>
                          <a:effectLst>
                            <a:outerShdw blurRad="38100" dist="38100" dir="2700000" algn="tl">
                              <a:srgbClr val="000000">
                                <a:alpha val="43137"/>
                              </a:srgbClr>
                            </a:outerShdw>
                          </a:effectLst>
                          <a:latin typeface="Arial Narrow"/>
                          <a:ea typeface="Calibri"/>
                          <a:cs typeface="Mangal"/>
                        </a:rPr>
                        <a:t>TAREAS DE COMUNIDAD Y FAMILIA</a:t>
                      </a:r>
                      <a:endParaRPr lang="en-US" sz="2000" dirty="0">
                        <a:solidFill>
                          <a:srgbClr val="FFC000"/>
                        </a:solidFill>
                        <a:effectLst>
                          <a:outerShdw blurRad="38100" dist="38100" dir="2700000" algn="tl">
                            <a:srgbClr val="000000">
                              <a:alpha val="43137"/>
                            </a:srgbClr>
                          </a:outerShdw>
                        </a:effectLst>
                        <a:latin typeface="Times New Roman"/>
                        <a:ea typeface="Times New Roman"/>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500"/>
                        </a:spcBef>
                        <a:spcAft>
                          <a:spcPts val="500"/>
                        </a:spcAft>
                      </a:pPr>
                      <a:r>
                        <a:rPr lang="es-AR" sz="2000" b="1" dirty="0">
                          <a:solidFill>
                            <a:srgbClr val="FFC000"/>
                          </a:solidFill>
                          <a:effectLst>
                            <a:outerShdw blurRad="38100" dist="38100" dir="2700000" algn="tl">
                              <a:srgbClr val="000000">
                                <a:alpha val="43137"/>
                              </a:srgbClr>
                            </a:outerShdw>
                          </a:effectLst>
                          <a:latin typeface="Arial Narrow"/>
                          <a:ea typeface="Calibri"/>
                          <a:cs typeface="Arial"/>
                        </a:rPr>
                        <a:t>CUANDO LAS TAREAS FALLAN</a:t>
                      </a:r>
                      <a:endParaRPr lang="en-US" sz="2000" dirty="0">
                        <a:solidFill>
                          <a:srgbClr val="FFC000"/>
                        </a:solidFill>
                        <a:effectLst>
                          <a:outerShdw blurRad="38100" dist="38100" dir="2700000" algn="tl">
                            <a:srgbClr val="000000">
                              <a:alpha val="43137"/>
                            </a:srgbClr>
                          </a:outerShdw>
                        </a:effectLst>
                        <a:latin typeface="Times New Roman"/>
                        <a:ea typeface="Times New Roman"/>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algn="ctr">
                        <a:spcBef>
                          <a:spcPts val="0"/>
                        </a:spcBef>
                        <a:spcAft>
                          <a:spcPts val="0"/>
                        </a:spcAft>
                      </a:pPr>
                      <a:r>
                        <a:rPr lang="en-US" sz="2000" b="1" dirty="0">
                          <a:effectLst>
                            <a:outerShdw blurRad="38100" dist="38100" dir="2700000" algn="tl">
                              <a:srgbClr val="000000">
                                <a:alpha val="43137"/>
                              </a:srgbClr>
                            </a:outerShdw>
                          </a:effectLst>
                          <a:latin typeface="Arial"/>
                          <a:ea typeface="Times New Roman"/>
                        </a:rPr>
                        <a:t>PERSONAL TASKS</a:t>
                      </a:r>
                      <a:endParaRPr lang="en-US" sz="2000" dirty="0">
                        <a:effectLst>
                          <a:outerShdw blurRad="38100" dist="38100" dir="2700000" algn="tl">
                            <a:srgbClr val="000000">
                              <a:alpha val="43137"/>
                            </a:srgbClr>
                          </a:outerShdw>
                        </a:effectLst>
                        <a:latin typeface="Times New Roman"/>
                        <a:ea typeface="Times New Roman"/>
                      </a:endParaRPr>
                    </a:p>
                  </a:txBody>
                  <a:tcPr marL="73025" marR="73025"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a:effectLst>
                            <a:outerShdw blurRad="38100" dist="38100" dir="2700000" algn="tl">
                              <a:srgbClr val="000000">
                                <a:alpha val="43137"/>
                              </a:srgbClr>
                            </a:outerShdw>
                          </a:effectLst>
                          <a:latin typeface="Arial"/>
                          <a:ea typeface="Times New Roman"/>
                        </a:rPr>
                        <a:t>COMMUNITY AND FAMILY TASKS</a:t>
                      </a:r>
                      <a:endParaRPr lang="en-US" sz="2000">
                        <a:effectLst>
                          <a:outerShdw blurRad="38100" dist="38100" dir="2700000" algn="tl">
                            <a:srgbClr val="000000">
                              <a:alpha val="43137"/>
                            </a:srgbClr>
                          </a:outerShdw>
                        </a:effectLst>
                        <a:latin typeface="Times New Roman"/>
                        <a:ea typeface="Times New Roman"/>
                      </a:endParaRP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outerShdw blurRad="38100" dist="38100" dir="2700000" algn="tl">
                              <a:srgbClr val="000000">
                                <a:alpha val="43137"/>
                              </a:srgbClr>
                            </a:outerShdw>
                          </a:effectLst>
                          <a:latin typeface="Arial"/>
                          <a:ea typeface="Times New Roman"/>
                        </a:rPr>
                        <a:t>WHEN THE TASKS FAIL</a:t>
                      </a:r>
                      <a:endParaRPr lang="en-US" sz="2000" dirty="0">
                        <a:effectLst>
                          <a:outerShdw blurRad="38100" dist="38100" dir="2700000" algn="tl">
                            <a:srgbClr val="000000">
                              <a:alpha val="43137"/>
                            </a:srgbClr>
                          </a:outerShdw>
                        </a:effectLst>
                        <a:latin typeface="Times New Roman"/>
                        <a:ea typeface="Times New Roman"/>
                      </a:endParaRP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280988" marR="0" indent="-280988">
                        <a:spcBef>
                          <a:spcPts val="0"/>
                        </a:spcBef>
                        <a:spcAft>
                          <a:spcPts val="0"/>
                        </a:spcAft>
                      </a:pPr>
                      <a:r>
                        <a:rPr lang="es-AR" sz="2000"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rPr>
                        <a:t>1. </a:t>
                      </a:r>
                      <a:r>
                        <a:rPr lang="es-AR" sz="2000" b="1"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rPr>
                        <a:t>	</a:t>
                      </a:r>
                      <a:r>
                        <a:rPr lang="es-AR" sz="2000"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rPr>
                        <a:t>Se preocupa por sí mismo y los demás al mismo tiempo en las relaciones mutuamente satisfactorias.</a:t>
                      </a:r>
                      <a:endParaRPr lang="en-US" sz="2000"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s-AR" sz="200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rPr>
                        <a:t>Ofrece la oportunidad de participar en la vida del grupo.</a:t>
                      </a:r>
                      <a:endParaRPr lang="en-US" sz="200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s-AR" sz="2000"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rPr>
                        <a:t>Es egoísta, deja a otras personas insatisfechas y frustradas.</a:t>
                      </a:r>
                      <a:endParaRPr lang="en-US" sz="2000"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280988" marR="0" indent="-280988">
                        <a:spcBef>
                          <a:spcPts val="0"/>
                        </a:spcBef>
                        <a:spcAft>
                          <a:spcPts val="0"/>
                        </a:spcAft>
                      </a:pPr>
                      <a:r>
                        <a:rPr lang="en-US" sz="2000" dirty="0">
                          <a:effectLst>
                            <a:outerShdw blurRad="38100" dist="38100" dir="2700000" algn="tl">
                              <a:srgbClr val="000000">
                                <a:alpha val="43137"/>
                              </a:srgbClr>
                            </a:outerShdw>
                          </a:effectLst>
                          <a:latin typeface="Arial" pitchFamily="34" charset="0"/>
                          <a:ea typeface="Times New Roman"/>
                          <a:cs typeface="Arial" pitchFamily="34" charset="0"/>
                        </a:rPr>
                        <a:t>1. </a:t>
                      </a:r>
                      <a:r>
                        <a:rPr lang="en-US" sz="2000" b="1" dirty="0">
                          <a:effectLst>
                            <a:outerShdw blurRad="38100" dist="38100" dir="2700000" algn="tl">
                              <a:srgbClr val="000000">
                                <a:alpha val="43137"/>
                              </a:srgbClr>
                            </a:outerShdw>
                          </a:effectLst>
                          <a:latin typeface="Arial" pitchFamily="34" charset="0"/>
                          <a:ea typeface="Times New Roman"/>
                          <a:cs typeface="Arial" pitchFamily="34" charset="0"/>
                        </a:rPr>
                        <a:t>	</a:t>
                      </a:r>
                      <a:r>
                        <a:rPr lang="en-US" sz="2000" dirty="0">
                          <a:effectLst>
                            <a:outerShdw blurRad="38100" dist="38100" dir="2700000" algn="tl">
                              <a:srgbClr val="000000">
                                <a:alpha val="43137"/>
                              </a:srgbClr>
                            </a:outerShdw>
                          </a:effectLst>
                          <a:latin typeface="Arial" pitchFamily="34" charset="0"/>
                          <a:ea typeface="Times New Roman"/>
                          <a:cs typeface="Arial" pitchFamily="34" charset="0"/>
                        </a:rPr>
                        <a:t>Cares for self and others simultaneously in mutually satisfying relationships.</a:t>
                      </a: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2000">
                          <a:effectLst>
                            <a:outerShdw blurRad="38100" dist="38100" dir="2700000" algn="tl">
                              <a:srgbClr val="000000">
                                <a:alpha val="43137"/>
                              </a:srgbClr>
                            </a:outerShdw>
                          </a:effectLst>
                          <a:latin typeface="Arial" pitchFamily="34" charset="0"/>
                          <a:ea typeface="Times New Roman"/>
                          <a:cs typeface="Arial" pitchFamily="34" charset="0"/>
                        </a:rPr>
                        <a:t>Provides the opportunity to participate in group life.</a:t>
                      </a: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2000" dirty="0">
                          <a:effectLst>
                            <a:outerShdw blurRad="38100" dist="38100" dir="2700000" algn="tl">
                              <a:srgbClr val="000000">
                                <a:alpha val="43137"/>
                              </a:srgbClr>
                            </a:outerShdw>
                          </a:effectLst>
                          <a:latin typeface="Arial" pitchFamily="34" charset="0"/>
                          <a:ea typeface="Times New Roman"/>
                          <a:cs typeface="Arial" pitchFamily="34" charset="0"/>
                        </a:rPr>
                        <a:t>Is self-centered, leaves other people dissatisfied and frustrated.</a:t>
                      </a: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smtClean="0"/>
              <a:t>Course  T509.01</a:t>
            </a:r>
            <a:endParaRPr lang="en-US" dirty="0"/>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Slide Number Placeholder 5"/>
          <p:cNvSpPr>
            <a:spLocks noGrp="1"/>
          </p:cNvSpPr>
          <p:nvPr>
            <p:ph type="sldNum" sz="quarter" idx="12"/>
          </p:nvPr>
        </p:nvSpPr>
        <p:spPr/>
        <p:txBody>
          <a:bodyPr/>
          <a:lstStyle/>
          <a:p>
            <a:pPr>
              <a:defRPr/>
            </a:pPr>
            <a:fld id="{474097A7-0CC8-4B37-BB74-928581C9D395}" type="slidenum">
              <a:rPr lang="en-US" smtClean="0"/>
              <a:pPr>
                <a:defRPr/>
              </a:pPr>
              <a:t>116</a:t>
            </a:fld>
            <a:endParaRPr lang="en-US" dirty="0"/>
          </a:p>
        </p:txBody>
      </p:sp>
      <p:sp>
        <p:nvSpPr>
          <p:cNvPr id="8" name="TextBox 7"/>
          <p:cNvSpPr txBox="1"/>
          <p:nvPr/>
        </p:nvSpPr>
        <p:spPr>
          <a:xfrm>
            <a:off x="457200" y="228600"/>
            <a:ext cx="8305800" cy="523220"/>
          </a:xfrm>
          <a:prstGeom prst="rect">
            <a:avLst/>
          </a:prstGeom>
          <a:noFill/>
        </p:spPr>
        <p:txBody>
          <a:bodyPr wrap="square" rtlCol="0">
            <a:spAutoFit/>
          </a:bodyPr>
          <a:lstStyle/>
          <a:p>
            <a:pPr algn="ctr"/>
            <a:r>
              <a:rPr lang="es-CR" sz="2800" dirty="0" smtClean="0">
                <a:solidFill>
                  <a:srgbClr val="FFC000"/>
                </a:solidFill>
                <a:effectLst>
                  <a:outerShdw blurRad="38100" dist="38100" dir="2700000" algn="tl">
                    <a:srgbClr val="000000">
                      <a:alpha val="43137"/>
                    </a:srgbClr>
                  </a:outerShdw>
                </a:effectLst>
              </a:rPr>
              <a:t>Etapa de </a:t>
            </a:r>
            <a:r>
              <a:rPr lang="en-US" sz="2800" dirty="0" err="1" smtClean="0">
                <a:solidFill>
                  <a:srgbClr val="FFC000"/>
                </a:solidFill>
                <a:effectLst>
                  <a:outerShdw blurRad="38100" dist="38100" dir="2700000" algn="tl">
                    <a:srgbClr val="000000">
                      <a:alpha val="43137"/>
                    </a:srgbClr>
                  </a:outerShdw>
                </a:effectLst>
              </a:rPr>
              <a:t>adultez</a:t>
            </a:r>
            <a:r>
              <a:rPr lang="en-US" sz="2800" dirty="0" smtClean="0">
                <a:solidFill>
                  <a:srgbClr val="FFC000"/>
                </a:solidFill>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The </a:t>
            </a:r>
            <a:r>
              <a:rPr lang="en-US" sz="2800" b="1" u="sng" dirty="0" smtClean="0">
                <a:solidFill>
                  <a:schemeClr val="tx2"/>
                </a:solidFill>
                <a:effectLst>
                  <a:outerShdw blurRad="38100" dist="38100" dir="2700000" algn="tl">
                    <a:srgbClr val="000000">
                      <a:alpha val="43137"/>
                    </a:srgbClr>
                  </a:outerShdw>
                </a:effectLst>
              </a:rPr>
              <a:t>Adult</a:t>
            </a:r>
            <a:r>
              <a:rPr lang="en-US" sz="2800" b="1" dirty="0" smtClean="0">
                <a:solidFill>
                  <a:schemeClr val="tx2"/>
                </a:solidFill>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Stage</a:t>
            </a: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082040"/>
          <a:ext cx="8229600" cy="5120640"/>
        </p:xfrm>
        <a:graphic>
          <a:graphicData uri="http://schemas.openxmlformats.org/drawingml/2006/table">
            <a:tbl>
              <a:tblPr firstRow="1" bandRow="1">
                <a:tableStyleId>{2D5ABB26-0587-4C30-8999-92F81FD0307C}</a:tableStyleId>
              </a:tblPr>
              <a:tblGrid>
                <a:gridCol w="2971800"/>
                <a:gridCol w="2438400"/>
                <a:gridCol w="2819400"/>
              </a:tblGrid>
              <a:tr h="294640">
                <a:tc>
                  <a:txBody>
                    <a:bodyPr/>
                    <a:lstStyle/>
                    <a:p>
                      <a:pPr marL="0" marR="0" algn="ctr">
                        <a:spcBef>
                          <a:spcPts val="500"/>
                        </a:spcBef>
                        <a:spcAft>
                          <a:spcPts val="500"/>
                        </a:spcAft>
                      </a:pPr>
                      <a:r>
                        <a:rPr lang="es-AR" sz="2000" b="1" dirty="0">
                          <a:solidFill>
                            <a:srgbClr val="FFC000"/>
                          </a:solidFill>
                          <a:effectLst>
                            <a:outerShdw blurRad="38100" dist="38100" dir="2700000" algn="tl">
                              <a:srgbClr val="000000">
                                <a:alpha val="43137"/>
                              </a:srgbClr>
                            </a:outerShdw>
                          </a:effectLst>
                          <a:latin typeface="Arial"/>
                          <a:ea typeface="Calibri"/>
                          <a:cs typeface="Mangal"/>
                        </a:rPr>
                        <a:t>TAREAS PERSONALES</a:t>
                      </a:r>
                      <a:endParaRPr lang="en-US" sz="2000" dirty="0">
                        <a:solidFill>
                          <a:srgbClr val="FFC000"/>
                        </a:solidFill>
                        <a:effectLst>
                          <a:outerShdw blurRad="38100" dist="38100" dir="2700000" algn="tl">
                            <a:srgbClr val="000000">
                              <a:alpha val="43137"/>
                            </a:srgbClr>
                          </a:outerShdw>
                        </a:effectLst>
                        <a:latin typeface="Times New Roman"/>
                        <a:ea typeface="Times New Roman"/>
                        <a:cs typeface="Mang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500"/>
                        </a:spcBef>
                        <a:spcAft>
                          <a:spcPts val="500"/>
                        </a:spcAft>
                      </a:pPr>
                      <a:r>
                        <a:rPr lang="es-AR" sz="2000" b="1" dirty="0">
                          <a:solidFill>
                            <a:srgbClr val="FFC000"/>
                          </a:solidFill>
                          <a:effectLst>
                            <a:outerShdw blurRad="38100" dist="38100" dir="2700000" algn="tl">
                              <a:srgbClr val="000000">
                                <a:alpha val="43137"/>
                              </a:srgbClr>
                            </a:outerShdw>
                          </a:effectLst>
                          <a:latin typeface="Arial Narrow"/>
                          <a:ea typeface="Calibri"/>
                          <a:cs typeface="Mangal"/>
                        </a:rPr>
                        <a:t>TAREAS DE COMUNIDAD Y FAMILIA</a:t>
                      </a:r>
                      <a:endParaRPr lang="en-US" sz="2000" dirty="0">
                        <a:solidFill>
                          <a:srgbClr val="FFC000"/>
                        </a:solidFill>
                        <a:effectLst>
                          <a:outerShdw blurRad="38100" dist="38100" dir="2700000" algn="tl">
                            <a:srgbClr val="000000">
                              <a:alpha val="43137"/>
                            </a:srgbClr>
                          </a:outerShdw>
                        </a:effectLst>
                        <a:latin typeface="Times New Roman"/>
                        <a:ea typeface="Times New Roman"/>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500"/>
                        </a:spcBef>
                        <a:spcAft>
                          <a:spcPts val="500"/>
                        </a:spcAft>
                      </a:pPr>
                      <a:r>
                        <a:rPr lang="es-AR" sz="2000" b="1" dirty="0">
                          <a:solidFill>
                            <a:srgbClr val="FFC000"/>
                          </a:solidFill>
                          <a:effectLst>
                            <a:outerShdw blurRad="38100" dist="38100" dir="2700000" algn="tl">
                              <a:srgbClr val="000000">
                                <a:alpha val="43137"/>
                              </a:srgbClr>
                            </a:outerShdw>
                          </a:effectLst>
                          <a:latin typeface="Arial Narrow"/>
                          <a:ea typeface="Calibri"/>
                          <a:cs typeface="Arial"/>
                        </a:rPr>
                        <a:t>CUANDO LAS TAREAS FALLAN</a:t>
                      </a:r>
                      <a:endParaRPr lang="en-US" sz="2000" dirty="0">
                        <a:solidFill>
                          <a:srgbClr val="FFC000"/>
                        </a:solidFill>
                        <a:effectLst>
                          <a:outerShdw blurRad="38100" dist="38100" dir="2700000" algn="tl">
                            <a:srgbClr val="000000">
                              <a:alpha val="43137"/>
                            </a:srgbClr>
                          </a:outerShdw>
                        </a:effectLst>
                        <a:latin typeface="Times New Roman"/>
                        <a:ea typeface="Times New Roman"/>
                        <a:cs typeface="Mang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algn="ctr">
                        <a:spcBef>
                          <a:spcPts val="0"/>
                        </a:spcBef>
                        <a:spcAft>
                          <a:spcPts val="0"/>
                        </a:spcAft>
                      </a:pPr>
                      <a:r>
                        <a:rPr lang="en-US" sz="2000" b="1" dirty="0">
                          <a:effectLst>
                            <a:outerShdw blurRad="38100" dist="38100" dir="2700000" algn="tl">
                              <a:srgbClr val="000000">
                                <a:alpha val="43137"/>
                              </a:srgbClr>
                            </a:outerShdw>
                          </a:effectLst>
                          <a:latin typeface="Arial"/>
                          <a:ea typeface="Times New Roman"/>
                        </a:rPr>
                        <a:t>PERSONAL TASKS</a:t>
                      </a:r>
                      <a:endParaRPr lang="en-US" sz="2000" dirty="0">
                        <a:effectLst>
                          <a:outerShdw blurRad="38100" dist="38100" dir="2700000" algn="tl">
                            <a:srgbClr val="000000">
                              <a:alpha val="43137"/>
                            </a:srgbClr>
                          </a:outerShdw>
                        </a:effectLst>
                        <a:latin typeface="Times New Roman"/>
                        <a:ea typeface="Times New Roman"/>
                      </a:endParaRPr>
                    </a:p>
                  </a:txBody>
                  <a:tcPr marL="73025" marR="73025"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a:effectLst>
                            <a:outerShdw blurRad="38100" dist="38100" dir="2700000" algn="tl">
                              <a:srgbClr val="000000">
                                <a:alpha val="43137"/>
                              </a:srgbClr>
                            </a:outerShdw>
                          </a:effectLst>
                          <a:latin typeface="Arial"/>
                          <a:ea typeface="Times New Roman"/>
                        </a:rPr>
                        <a:t>COMMUNITY AND FAMILY TASKS</a:t>
                      </a:r>
                      <a:endParaRPr lang="en-US" sz="2000">
                        <a:effectLst>
                          <a:outerShdw blurRad="38100" dist="38100" dir="2700000" algn="tl">
                            <a:srgbClr val="000000">
                              <a:alpha val="43137"/>
                            </a:srgbClr>
                          </a:outerShdw>
                        </a:effectLst>
                        <a:latin typeface="Times New Roman"/>
                        <a:ea typeface="Times New Roman"/>
                      </a:endParaRP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outerShdw blurRad="38100" dist="38100" dir="2700000" algn="tl">
                              <a:srgbClr val="000000">
                                <a:alpha val="43137"/>
                              </a:srgbClr>
                            </a:outerShdw>
                          </a:effectLst>
                          <a:latin typeface="Arial"/>
                          <a:ea typeface="Times New Roman"/>
                        </a:rPr>
                        <a:t>WHEN THE TASKS FAIL</a:t>
                      </a:r>
                      <a:endParaRPr lang="en-US" sz="2000" dirty="0">
                        <a:effectLst>
                          <a:outerShdw blurRad="38100" dist="38100" dir="2700000" algn="tl">
                            <a:srgbClr val="000000">
                              <a:alpha val="43137"/>
                            </a:srgbClr>
                          </a:outerShdw>
                        </a:effectLst>
                        <a:latin typeface="Times New Roman"/>
                        <a:ea typeface="Times New Roman"/>
                      </a:endParaRP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280988" marR="0" indent="-280988">
                        <a:spcBef>
                          <a:spcPts val="0"/>
                        </a:spcBef>
                        <a:spcAft>
                          <a:spcPts val="0"/>
                        </a:spcAft>
                      </a:pPr>
                      <a:r>
                        <a:rPr lang="es-AR" sz="2000"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rPr>
                        <a:t>2.  Permanece estable en situaciones difíciles, y sabe cómo devolver a los demás y así mismo la alegría.</a:t>
                      </a:r>
                      <a:endParaRPr lang="en-US" sz="2000"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s-AR" sz="200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rPr>
                        <a:t>Afirma al joven adulto para que sobre pase en los tiempos difíciles.</a:t>
                      </a:r>
                      <a:endParaRPr lang="en-US" sz="200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s-AR" sz="2000"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rPr>
                        <a:t> Cumple con la presión del grupo, y participa en actividades de grupo negativas y destructivas</a:t>
                      </a:r>
                      <a:endParaRPr lang="en-US" sz="2000"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280988" marR="0" indent="-280988">
                        <a:spcBef>
                          <a:spcPts val="0"/>
                        </a:spcBef>
                        <a:spcAft>
                          <a:spcPts val="0"/>
                        </a:spcAft>
                      </a:pPr>
                      <a:r>
                        <a:rPr lang="en-US" sz="2000" dirty="0">
                          <a:effectLst>
                            <a:outerShdw blurRad="38100" dist="38100" dir="2700000" algn="tl">
                              <a:srgbClr val="000000">
                                <a:alpha val="43137"/>
                              </a:srgbClr>
                            </a:outerShdw>
                          </a:effectLst>
                          <a:latin typeface="Arial" pitchFamily="34" charset="0"/>
                          <a:ea typeface="Times New Roman"/>
                          <a:cs typeface="Arial" pitchFamily="34" charset="0"/>
                        </a:rPr>
                        <a:t>2.  Remains stable in difficult situations, and knows how to return self and others to joy.</a:t>
                      </a: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2000">
                          <a:effectLst>
                            <a:outerShdw blurRad="38100" dist="38100" dir="2700000" algn="tl">
                              <a:srgbClr val="000000">
                                <a:alpha val="43137"/>
                              </a:srgbClr>
                            </a:outerShdw>
                          </a:effectLst>
                          <a:latin typeface="Arial" pitchFamily="34" charset="0"/>
                          <a:ea typeface="Times New Roman"/>
                          <a:cs typeface="Arial" pitchFamily="34" charset="0"/>
                        </a:rPr>
                        <a:t>Affirms that the young adult will make it through difficult times.</a:t>
                      </a: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2000" dirty="0">
                          <a:effectLst>
                            <a:outerShdw blurRad="38100" dist="38100" dir="2700000" algn="tl">
                              <a:srgbClr val="000000">
                                <a:alpha val="43137"/>
                              </a:srgbClr>
                            </a:outerShdw>
                          </a:effectLst>
                          <a:latin typeface="Arial" pitchFamily="34" charset="0"/>
                          <a:ea typeface="Times New Roman"/>
                          <a:cs typeface="Arial" pitchFamily="34" charset="0"/>
                        </a:rPr>
                        <a:t>Conforms to peer pressure, and participates in negative and destructive group activities.</a:t>
                      </a:r>
                    </a:p>
                  </a:txBody>
                  <a:tcPr marL="73025" marR="73025" marT="91440" marB="914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smtClean="0"/>
              <a:t>Course  T509.01</a:t>
            </a:r>
            <a:endParaRPr lang="en-US" dirty="0"/>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Slide Number Placeholder 5"/>
          <p:cNvSpPr>
            <a:spLocks noGrp="1"/>
          </p:cNvSpPr>
          <p:nvPr>
            <p:ph type="sldNum" sz="quarter" idx="12"/>
          </p:nvPr>
        </p:nvSpPr>
        <p:spPr/>
        <p:txBody>
          <a:bodyPr/>
          <a:lstStyle/>
          <a:p>
            <a:pPr>
              <a:defRPr/>
            </a:pPr>
            <a:fld id="{474097A7-0CC8-4B37-BB74-928581C9D395}" type="slidenum">
              <a:rPr lang="en-US" smtClean="0"/>
              <a:pPr>
                <a:defRPr/>
              </a:pPr>
              <a:t>117</a:t>
            </a:fld>
            <a:endParaRPr lang="en-US" dirty="0"/>
          </a:p>
        </p:txBody>
      </p:sp>
      <p:sp>
        <p:nvSpPr>
          <p:cNvPr id="8" name="TextBox 7"/>
          <p:cNvSpPr txBox="1"/>
          <p:nvPr/>
        </p:nvSpPr>
        <p:spPr>
          <a:xfrm>
            <a:off x="457200" y="228600"/>
            <a:ext cx="8305800" cy="523220"/>
          </a:xfrm>
          <a:prstGeom prst="rect">
            <a:avLst/>
          </a:prstGeom>
          <a:noFill/>
        </p:spPr>
        <p:txBody>
          <a:bodyPr wrap="square" rtlCol="0">
            <a:spAutoFit/>
          </a:bodyPr>
          <a:lstStyle/>
          <a:p>
            <a:pPr algn="ctr"/>
            <a:r>
              <a:rPr lang="es-CR" sz="2800" dirty="0" smtClean="0">
                <a:solidFill>
                  <a:srgbClr val="FFC000"/>
                </a:solidFill>
                <a:effectLst>
                  <a:outerShdw blurRad="38100" dist="38100" dir="2700000" algn="tl">
                    <a:srgbClr val="000000">
                      <a:alpha val="43137"/>
                    </a:srgbClr>
                  </a:outerShdw>
                </a:effectLst>
              </a:rPr>
              <a:t>Etapa de </a:t>
            </a:r>
            <a:r>
              <a:rPr lang="en-US" sz="2800" dirty="0" err="1" smtClean="0">
                <a:solidFill>
                  <a:srgbClr val="FFC000"/>
                </a:solidFill>
                <a:effectLst>
                  <a:outerShdw blurRad="38100" dist="38100" dir="2700000" algn="tl">
                    <a:srgbClr val="000000">
                      <a:alpha val="43137"/>
                    </a:srgbClr>
                  </a:outerShdw>
                </a:effectLst>
              </a:rPr>
              <a:t>adultez</a:t>
            </a:r>
            <a:r>
              <a:rPr lang="en-US" sz="2800" dirty="0" smtClean="0">
                <a:solidFill>
                  <a:srgbClr val="FFC000"/>
                </a:solidFill>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The </a:t>
            </a:r>
            <a:r>
              <a:rPr lang="en-US" sz="2800" b="1" u="sng" dirty="0" smtClean="0">
                <a:solidFill>
                  <a:schemeClr val="tx2"/>
                </a:solidFill>
                <a:effectLst>
                  <a:outerShdw blurRad="38100" dist="38100" dir="2700000" algn="tl">
                    <a:srgbClr val="000000">
                      <a:alpha val="43137"/>
                    </a:srgbClr>
                  </a:outerShdw>
                </a:effectLst>
              </a:rPr>
              <a:t>Adult</a:t>
            </a:r>
            <a:r>
              <a:rPr lang="en-US" sz="2800" b="1" dirty="0" smtClean="0">
                <a:solidFill>
                  <a:schemeClr val="tx2"/>
                </a:solidFill>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Stage</a:t>
            </a: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76200"/>
            <a:ext cx="8229600" cy="868362"/>
          </a:xfrm>
        </p:spPr>
        <p:txBody>
          <a:bodyPr>
            <a:noAutofit/>
          </a:bodyPr>
          <a:lstStyle/>
          <a:p>
            <a:pPr algn="ctr"/>
            <a:r>
              <a:rPr lang="es-AR" sz="2800" dirty="0" smtClean="0">
                <a:solidFill>
                  <a:srgbClr val="FFC000"/>
                </a:solidFill>
                <a:effectLst>
                  <a:outerShdw blurRad="38100" dist="38100" dir="2700000" algn="tl">
                    <a:srgbClr val="000000">
                      <a:alpha val="43137"/>
                    </a:srgbClr>
                  </a:outerShdw>
                </a:effectLst>
              </a:rPr>
              <a:t>37 síntomas de la recaída </a:t>
            </a:r>
            <a:br>
              <a:rPr lang="es-AR" sz="2800" dirty="0" smtClean="0">
                <a:solidFill>
                  <a:srgbClr val="FFC000"/>
                </a:solidFill>
                <a:effectLst>
                  <a:outerShdw blurRad="38100" dist="38100" dir="2700000" algn="tl">
                    <a:srgbClr val="000000">
                      <a:alpha val="43137"/>
                    </a:srgbClr>
                  </a:outerShdw>
                </a:effectLst>
              </a:rPr>
            </a:br>
            <a:r>
              <a:rPr lang="en-US" sz="2800" dirty="0" smtClean="0">
                <a:solidFill>
                  <a:schemeClr val="tx2"/>
                </a:solidFill>
                <a:effectLst>
                  <a:outerShdw blurRad="38100" dist="38100" dir="2700000" algn="tl">
                    <a:srgbClr val="000000">
                      <a:alpha val="43137"/>
                    </a:srgbClr>
                  </a:outerShdw>
                </a:effectLst>
              </a:rPr>
              <a:t>37 Symptoms of Relapse</a:t>
            </a:r>
            <a:endParaRPr lang="en-US" sz="2800" dirty="0">
              <a:solidFill>
                <a:schemeClr val="tx2"/>
              </a:solidFill>
            </a:endParaRPr>
          </a:p>
        </p:txBody>
      </p:sp>
      <p:graphicFrame>
        <p:nvGraphicFramePr>
          <p:cNvPr id="85029" name="Group 37"/>
          <p:cNvGraphicFramePr>
            <a:graphicFrameLocks noGrp="1"/>
          </p:cNvGraphicFramePr>
          <p:nvPr>
            <p:ph type="tbl" idx="1"/>
          </p:nvPr>
        </p:nvGraphicFramePr>
        <p:xfrm>
          <a:off x="304800" y="1066800"/>
          <a:ext cx="8305800" cy="4961619"/>
        </p:xfrm>
        <a:graphic>
          <a:graphicData uri="http://schemas.openxmlformats.org/drawingml/2006/table">
            <a:tbl>
              <a:tblPr/>
              <a:tblGrid>
                <a:gridCol w="461433"/>
                <a:gridCol w="2281767"/>
                <a:gridCol w="533400"/>
                <a:gridCol w="5029200"/>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AR" sz="1600" b="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Síntomas de recaída</a:t>
                      </a:r>
                      <a:r>
                        <a:rPr lang="es-AR" sz="1800" b="1" kern="1200" dirty="0" smtClean="0">
                          <a:solidFill>
                            <a:schemeClr val="tx1"/>
                          </a:solidFill>
                          <a:latin typeface="Arial" pitchFamily="34" charset="0"/>
                          <a:ea typeface="+mn-ea"/>
                          <a:cs typeface="Arial" pitchFamily="34" charset="0"/>
                        </a:rPr>
                        <a:t/>
                      </a:r>
                      <a:br>
                        <a:rPr lang="es-AR" sz="1800" b="1" kern="1200" dirty="0" smtClean="0">
                          <a:solidFill>
                            <a:schemeClr val="tx1"/>
                          </a:solidFill>
                          <a:latin typeface="Arial" pitchFamily="34" charset="0"/>
                          <a:ea typeface="+mn-ea"/>
                          <a:cs typeface="Arial" pitchFamily="34" charset="0"/>
                        </a:rPr>
                      </a:br>
                      <a:r>
                        <a:rPr kumimoji="0" lang="en-US"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Relapse Symptom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rgbClr val="FFC000"/>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AR" sz="2000" b="1"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Estrategias de recuperación</a:t>
                      </a:r>
                      <a:br>
                        <a:rPr lang="es-AR" sz="2000" b="1"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br>
                      <a:r>
                        <a:rPr kumimoji="0" lang="en-US"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Recovery Strategies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6057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AR" sz="28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Negación</a:t>
                      </a:r>
                      <a:r>
                        <a:rPr lang="es-AR" sz="2800" kern="1200" dirty="0" smtClean="0">
                          <a:solidFill>
                            <a:schemeClr val="tx1"/>
                          </a:solidFill>
                          <a:latin typeface="+mn-lt"/>
                          <a:ea typeface="+mn-ea"/>
                          <a:cs typeface="+mn-cs"/>
                        </a:rPr>
                        <a:t>      </a:t>
                      </a: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rPr>
                        <a:t>Denial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AR" sz="24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Vivir en la verdad</a:t>
                      </a:r>
                      <a:r>
                        <a:rPr lang="es-AR" sz="2400" kern="1200" dirty="0" smtClean="0">
                          <a:solidFill>
                            <a:schemeClr val="tx1"/>
                          </a:solidFill>
                          <a:latin typeface="Arial" pitchFamily="34" charset="0"/>
                          <a:ea typeface="+mn-ea"/>
                          <a:cs typeface="Arial" pitchFamily="34" charset="0"/>
                        </a:rPr>
                        <a:t/>
                      </a:r>
                      <a:br>
                        <a:rPr lang="es-AR" sz="2400" kern="1200" dirty="0" smtClean="0">
                          <a:solidFill>
                            <a:schemeClr val="tx1"/>
                          </a:solidFill>
                          <a:latin typeface="Arial" pitchFamily="34" charset="0"/>
                          <a:ea typeface="+mn-ea"/>
                          <a:cs typeface="Arial" pitchFamily="34" charset="0"/>
                        </a:rPr>
                      </a:br>
                      <a:r>
                        <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Live in the truth.</a:t>
                      </a:r>
                    </a:p>
                    <a:p>
                      <a:pPr marL="0" marR="0" lvl="0" indent="0" algn="l" defTabSz="914400" rtl="0" eaLnBrk="1" fontAlgn="base" latinLnBrk="0" hangingPunct="1">
                        <a:lnSpc>
                          <a:spcPct val="100000"/>
                        </a:lnSpc>
                        <a:spcBef>
                          <a:spcPct val="20000"/>
                        </a:spcBef>
                        <a:spcAft>
                          <a:spcPct val="0"/>
                        </a:spcAft>
                        <a:buClrTx/>
                        <a:buSzTx/>
                        <a:buFontTx/>
                        <a:buNone/>
                        <a:tabLst/>
                      </a:pPr>
                      <a:r>
                        <a:rPr lang="es-AR" sz="24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Memorizar las escrituras</a:t>
                      </a:r>
                      <a:r>
                        <a:rPr lang="es-AR" sz="2400" kern="1200" dirty="0" smtClean="0">
                          <a:solidFill>
                            <a:schemeClr val="tx1"/>
                          </a:solidFill>
                          <a:latin typeface="Arial" pitchFamily="34" charset="0"/>
                          <a:ea typeface="+mn-ea"/>
                          <a:cs typeface="Arial" pitchFamily="34" charset="0"/>
                        </a:rPr>
                        <a:t/>
                      </a:r>
                      <a:br>
                        <a:rPr lang="es-AR" sz="2400" kern="1200" dirty="0" smtClean="0">
                          <a:solidFill>
                            <a:schemeClr val="tx1"/>
                          </a:solidFill>
                          <a:latin typeface="Arial" pitchFamily="34" charset="0"/>
                          <a:ea typeface="+mn-ea"/>
                          <a:cs typeface="Arial" pitchFamily="34" charset="0"/>
                        </a:rPr>
                      </a:br>
                      <a:r>
                        <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Memorize scripture</a:t>
                      </a:r>
                    </a:p>
                    <a:p>
                      <a:pPr marL="0" marR="0" lvl="0" indent="0" algn="l" defTabSz="914400" rtl="0" eaLnBrk="1" fontAlgn="base" latinLnBrk="0" hangingPunct="1">
                        <a:lnSpc>
                          <a:spcPct val="100000"/>
                        </a:lnSpc>
                        <a:spcBef>
                          <a:spcPct val="20000"/>
                        </a:spcBef>
                        <a:spcAft>
                          <a:spcPct val="0"/>
                        </a:spcAft>
                        <a:buClrTx/>
                        <a:buSzTx/>
                        <a:buFontTx/>
                        <a:buNone/>
                        <a:tabLst/>
                      </a:pPr>
                      <a:r>
                        <a:rPr lang="es-AR" sz="24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Auto inventario de creencias falsas</a:t>
                      </a:r>
                      <a:br>
                        <a:rPr lang="es-AR" sz="24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br>
                      <a:r>
                        <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Self inventory of false beliefs.</a:t>
                      </a:r>
                    </a:p>
                    <a:p>
                      <a:pPr marL="0" marR="0" lvl="0" indent="0" algn="l" defTabSz="914400" rtl="0" eaLnBrk="1" fontAlgn="base" latinLnBrk="0" hangingPunct="1">
                        <a:lnSpc>
                          <a:spcPct val="100000"/>
                        </a:lnSpc>
                        <a:spcBef>
                          <a:spcPct val="20000"/>
                        </a:spcBef>
                        <a:spcAft>
                          <a:spcPct val="0"/>
                        </a:spcAft>
                        <a:buClrTx/>
                        <a:buSzTx/>
                        <a:buFontTx/>
                        <a:buNone/>
                        <a:tabLst/>
                      </a:pPr>
                      <a:r>
                        <a:rPr lang="es-AR" sz="24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Rendición de cuentas a una persona que va a decir la verdad</a:t>
                      </a:r>
                      <a:r>
                        <a:rPr lang="es-AR" sz="2400" kern="1200" dirty="0" smtClean="0">
                          <a:solidFill>
                            <a:schemeClr val="tx1"/>
                          </a:solidFill>
                          <a:latin typeface="Arial" pitchFamily="34" charset="0"/>
                          <a:ea typeface="+mn-ea"/>
                          <a:cs typeface="Arial" pitchFamily="34" charset="0"/>
                        </a:rPr>
                        <a:t/>
                      </a:r>
                      <a:br>
                        <a:rPr lang="es-AR" sz="2400" kern="1200" dirty="0" smtClean="0">
                          <a:solidFill>
                            <a:schemeClr val="tx1"/>
                          </a:solidFill>
                          <a:latin typeface="Arial" pitchFamily="34" charset="0"/>
                          <a:ea typeface="+mn-ea"/>
                          <a:cs typeface="Arial" pitchFamily="34" charset="0"/>
                        </a:rPr>
                      </a:br>
                      <a:r>
                        <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Accountability person who will speak the truth.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Slide Number Placeholder 3"/>
          <p:cNvSpPr>
            <a:spLocks noGrp="1"/>
          </p:cNvSpPr>
          <p:nvPr>
            <p:ph type="sldNum" sz="quarter" idx="12"/>
          </p:nvPr>
        </p:nvSpPr>
        <p:spPr/>
        <p:txBody>
          <a:bodyPr/>
          <a:lstStyle/>
          <a:p>
            <a:pPr>
              <a:defRPr/>
            </a:pPr>
            <a:fld id="{F3BFB04E-EE51-4442-BEAA-CD321E02D15F}" type="slidenum">
              <a:rPr lang="en-US" smtClean="0"/>
              <a:pPr>
                <a:defRPr/>
              </a:pPr>
              <a:t>118</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0"/>
            <a:ext cx="8229600" cy="1295400"/>
          </a:xfrm>
        </p:spPr>
        <p:txBody>
          <a:bodyPr>
            <a:normAutofit fontScale="90000"/>
          </a:bodyPr>
          <a:lstStyle/>
          <a:p>
            <a:pPr algn="ctr" eaLnBrk="1" fontAlgn="auto" hangingPunct="1">
              <a:spcAft>
                <a:spcPts val="0"/>
              </a:spcAft>
              <a:defRPr/>
            </a:pPr>
            <a:r>
              <a:rPr lang="es-AR" sz="3200" dirty="0" smtClean="0">
                <a:solidFill>
                  <a:srgbClr val="FFC000"/>
                </a:solidFill>
              </a:rPr>
              <a:t>Claves adicionales para el efectivo cuidado posterior</a:t>
            </a:r>
            <a:r>
              <a:rPr lang="en-US" sz="3200" dirty="0" smtClean="0">
                <a:solidFill>
                  <a:srgbClr val="FFC000"/>
                </a:solidFill>
              </a:rPr>
              <a:t/>
            </a:r>
            <a:br>
              <a:rPr lang="en-US" sz="3200" dirty="0" smtClean="0">
                <a:solidFill>
                  <a:srgbClr val="FFC000"/>
                </a:solidFill>
              </a:rPr>
            </a:br>
            <a:r>
              <a:rPr lang="en-US" sz="3200" dirty="0" smtClean="0">
                <a:solidFill>
                  <a:schemeClr val="tx2">
                    <a:tint val="100000"/>
                    <a:satMod val="250000"/>
                  </a:schemeClr>
                </a:solidFill>
              </a:rPr>
              <a:t>Additional keys to effective aftercare </a:t>
            </a:r>
          </a:p>
        </p:txBody>
      </p:sp>
      <p:sp>
        <p:nvSpPr>
          <p:cNvPr id="87043" name="Rectangle 3"/>
          <p:cNvSpPr>
            <a:spLocks noGrp="1" noChangeArrowheads="1"/>
          </p:cNvSpPr>
          <p:nvPr>
            <p:ph idx="1"/>
          </p:nvPr>
        </p:nvSpPr>
        <p:spPr>
          <a:xfrm>
            <a:off x="457200" y="1676400"/>
            <a:ext cx="8229600" cy="4618038"/>
          </a:xfrm>
        </p:spPr>
        <p:txBody>
          <a:bodyPr>
            <a:normAutofit/>
          </a:bodyPr>
          <a:lstStyle/>
          <a:p>
            <a:pPr marL="320040" indent="-320040" eaLnBrk="1" fontAlgn="auto" hangingPunct="1">
              <a:spcAft>
                <a:spcPct val="35000"/>
              </a:spcAft>
              <a:buFontTx/>
              <a:buNone/>
              <a:defRPr/>
            </a:pPr>
            <a:r>
              <a:rPr lang="en-US" dirty="0" smtClean="0">
                <a:effectLst>
                  <a:outerShdw blurRad="38100" dist="38100" dir="2700000" algn="tl">
                    <a:srgbClr val="000000">
                      <a:alpha val="43137"/>
                    </a:srgbClr>
                  </a:outerShdw>
                </a:effectLst>
              </a:rPr>
              <a:t>1.	</a:t>
            </a:r>
            <a:r>
              <a:rPr lang="es-AR" dirty="0" smtClean="0"/>
              <a:t> </a:t>
            </a:r>
            <a:r>
              <a:rPr lang="es-AR" dirty="0" smtClean="0">
                <a:solidFill>
                  <a:srgbClr val="FFC000"/>
                </a:solidFill>
                <a:effectLst>
                  <a:outerShdw blurRad="38100" dist="38100" dir="2700000" algn="tl">
                    <a:srgbClr val="000000">
                      <a:alpha val="43137"/>
                    </a:srgbClr>
                  </a:outerShdw>
                </a:effectLst>
              </a:rPr>
              <a:t>Asistencia regular a la iglesia </a:t>
            </a:r>
            <a:br>
              <a:rPr lang="es-AR" dirty="0" smtClean="0">
                <a:solidFill>
                  <a:srgbClr val="FFC000"/>
                </a:solidFill>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Regular church attendance</a:t>
            </a:r>
          </a:p>
          <a:p>
            <a:pPr marL="320040" indent="-320040" eaLnBrk="1" fontAlgn="auto" hangingPunct="1">
              <a:spcAft>
                <a:spcPct val="35000"/>
              </a:spcAft>
              <a:buNone/>
              <a:defRPr/>
            </a:pPr>
            <a:r>
              <a:rPr lang="en-US" dirty="0" smtClean="0">
                <a:effectLst>
                  <a:outerShdw blurRad="38100" dist="38100" dir="2700000" algn="tl">
                    <a:srgbClr val="000000">
                      <a:alpha val="43137"/>
                    </a:srgbClr>
                  </a:outerShdw>
                </a:effectLst>
              </a:rPr>
              <a:t>2.	</a:t>
            </a:r>
            <a:r>
              <a:rPr lang="es-AR" dirty="0" smtClean="0">
                <a:solidFill>
                  <a:srgbClr val="FFC000"/>
                </a:solidFill>
                <a:effectLst>
                  <a:outerShdw blurRad="38100" dist="38100" dir="2700000" algn="tl">
                    <a:srgbClr val="000000">
                      <a:alpha val="43137"/>
                    </a:srgbClr>
                  </a:outerShdw>
                </a:effectLst>
              </a:rPr>
              <a:t>Devocional diario - lectura personal de la Biblia y oración personal</a:t>
            </a:r>
            <a:r>
              <a:rPr lang="en-US" dirty="0" smtClean="0"/>
              <a:t/>
            </a:r>
            <a:br>
              <a:rPr lang="en-US" dirty="0" smtClean="0"/>
            </a:br>
            <a:r>
              <a:rPr lang="en-US" dirty="0" smtClean="0">
                <a:effectLst>
                  <a:outerShdw blurRad="38100" dist="38100" dir="2700000" algn="tl">
                    <a:srgbClr val="000000">
                      <a:alpha val="43137"/>
                    </a:srgbClr>
                  </a:outerShdw>
                </a:effectLst>
              </a:rPr>
              <a:t>Daily personal devotions—reading Bible and personal prayer</a:t>
            </a:r>
          </a:p>
          <a:p>
            <a:pPr marL="320040" indent="-320040" eaLnBrk="1" fontAlgn="auto" hangingPunct="1">
              <a:spcAft>
                <a:spcPct val="35000"/>
              </a:spcAft>
              <a:buFontTx/>
              <a:buNone/>
              <a:defRPr/>
            </a:pPr>
            <a:r>
              <a:rPr lang="en-US" dirty="0" smtClean="0">
                <a:effectLst>
                  <a:outerShdw blurRad="38100" dist="38100" dir="2700000" algn="tl">
                    <a:srgbClr val="000000">
                      <a:alpha val="43137"/>
                    </a:srgbClr>
                  </a:outerShdw>
                </a:effectLst>
              </a:rPr>
              <a:t>3.	</a:t>
            </a:r>
            <a:r>
              <a:rPr lang="es-AR" dirty="0" smtClean="0">
                <a:solidFill>
                  <a:srgbClr val="FFC000"/>
                </a:solidFill>
                <a:effectLst>
                  <a:outerShdw blurRad="38100" dist="38100" dir="2700000" algn="tl">
                    <a:srgbClr val="000000">
                      <a:alpha val="43137"/>
                    </a:srgbClr>
                  </a:outerShdw>
                </a:effectLst>
              </a:rPr>
              <a:t>Vivir con la familia o amigos cristianos</a:t>
            </a:r>
            <a:r>
              <a:rPr lang="es-AR" dirty="0" smtClean="0"/>
              <a:t/>
            </a:r>
            <a:br>
              <a:rPr lang="es-AR" dirty="0" smtClean="0"/>
            </a:br>
            <a:r>
              <a:rPr lang="en-US" dirty="0" smtClean="0">
                <a:effectLst>
                  <a:outerShdw blurRad="38100" dist="38100" dir="2700000" algn="tl">
                    <a:srgbClr val="000000">
                      <a:alpha val="43137"/>
                    </a:srgbClr>
                  </a:outerShdw>
                </a:effectLst>
              </a:rPr>
              <a:t>Living with Christian family or friends</a:t>
            </a:r>
          </a:p>
        </p:txBody>
      </p:sp>
      <p:sp>
        <p:nvSpPr>
          <p:cNvPr id="4" name="Slide Number Placeholder 3"/>
          <p:cNvSpPr>
            <a:spLocks noGrp="1"/>
          </p:cNvSpPr>
          <p:nvPr>
            <p:ph type="sldNum" sz="quarter" idx="12"/>
          </p:nvPr>
        </p:nvSpPr>
        <p:spPr/>
        <p:txBody>
          <a:bodyPr/>
          <a:lstStyle/>
          <a:p>
            <a:pPr>
              <a:defRPr/>
            </a:pPr>
            <a:fld id="{55F6127F-5D54-4A5B-8D8B-41617C264A69}" type="slidenum">
              <a:rPr lang="en-US"/>
              <a:pPr>
                <a:defRPr/>
              </a:pPr>
              <a:t>119</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 calcmode="lin" valueType="num">
                                      <p:cBhvr additive="base">
                                        <p:cTn id="7" dur="500" fill="hold"/>
                                        <p:tgtEl>
                                          <p:spTgt spid="870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70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7043">
                                            <p:txEl>
                                              <p:pRg st="1" end="1"/>
                                            </p:txEl>
                                          </p:spTgt>
                                        </p:tgtEl>
                                        <p:attrNameLst>
                                          <p:attrName>style.visibility</p:attrName>
                                        </p:attrNameLst>
                                      </p:cBhvr>
                                      <p:to>
                                        <p:strVal val="visible"/>
                                      </p:to>
                                    </p:set>
                                    <p:anim calcmode="lin" valueType="num">
                                      <p:cBhvr additive="base">
                                        <p:cTn id="13" dur="500" fill="hold"/>
                                        <p:tgtEl>
                                          <p:spTgt spid="870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70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7043">
                                            <p:txEl>
                                              <p:pRg st="2" end="2"/>
                                            </p:txEl>
                                          </p:spTgt>
                                        </p:tgtEl>
                                        <p:attrNameLst>
                                          <p:attrName>style.visibility</p:attrName>
                                        </p:attrNameLst>
                                      </p:cBhvr>
                                      <p:to>
                                        <p:strVal val="visible"/>
                                      </p:to>
                                    </p:set>
                                    <p:anim calcmode="lin" valueType="num">
                                      <p:cBhvr additive="base">
                                        <p:cTn id="19" dur="500" fill="hold"/>
                                        <p:tgtEl>
                                          <p:spTgt spid="870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70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fontAlgn="auto" hangingPunct="1">
              <a:spcAft>
                <a:spcPts val="0"/>
              </a:spcAft>
              <a:defRPr/>
            </a:pPr>
            <a:r>
              <a:rPr lang="en-US" dirty="0" smtClean="0">
                <a:solidFill>
                  <a:srgbClr val="FFC000"/>
                </a:solidFill>
              </a:rPr>
              <a:t>4. 	</a:t>
            </a:r>
            <a:r>
              <a:rPr lang="es-AR" dirty="0" smtClean="0">
                <a:solidFill>
                  <a:srgbClr val="FFC000"/>
                </a:solidFill>
              </a:rPr>
              <a:t>Una vida saludable </a:t>
            </a:r>
            <a:r>
              <a:rPr lang="es-AR" dirty="0" smtClean="0"/>
              <a:t/>
            </a:r>
            <a:br>
              <a:rPr lang="es-AR" dirty="0" smtClean="0"/>
            </a:br>
            <a:r>
              <a:rPr lang="es-AR" dirty="0" smtClean="0"/>
              <a:t>	</a:t>
            </a:r>
            <a:r>
              <a:rPr lang="en-US" dirty="0" smtClean="0">
                <a:solidFill>
                  <a:schemeClr val="tx2">
                    <a:tint val="100000"/>
                    <a:satMod val="250000"/>
                  </a:schemeClr>
                </a:solidFill>
              </a:rPr>
              <a:t>Healthy Living</a:t>
            </a:r>
          </a:p>
        </p:txBody>
      </p:sp>
      <p:sp>
        <p:nvSpPr>
          <p:cNvPr id="20483" name="Rectangle 3"/>
          <p:cNvSpPr>
            <a:spLocks noGrp="1" noChangeArrowheads="1"/>
          </p:cNvSpPr>
          <p:nvPr>
            <p:ph idx="1"/>
          </p:nvPr>
        </p:nvSpPr>
        <p:spPr>
          <a:xfrm>
            <a:off x="381000" y="2438400"/>
            <a:ext cx="8534400" cy="3856038"/>
          </a:xfrm>
        </p:spPr>
        <p:txBody>
          <a:bodyPr/>
          <a:lstStyle/>
          <a:p>
            <a:pPr eaLnBrk="1" hangingPunct="1"/>
            <a:r>
              <a:rPr lang="es-AR" dirty="0" smtClean="0">
                <a:solidFill>
                  <a:srgbClr val="FFC000"/>
                </a:solidFill>
                <a:effectLst>
                  <a:outerShdw blurRad="38100" dist="38100" dir="2700000" algn="tl">
                    <a:srgbClr val="000000">
                      <a:alpha val="43137"/>
                    </a:srgbClr>
                  </a:outerShdw>
                </a:effectLst>
              </a:rPr>
              <a:t>¿Cuál es el camino hacia la madurez?</a:t>
            </a:r>
            <a:endParaRPr lang="en-US" dirty="0" smtClean="0">
              <a:solidFill>
                <a:srgbClr val="FFC000"/>
              </a:solidFill>
              <a:effectLst>
                <a:outerShdw blurRad="38100" dist="38100" dir="2700000" algn="tl">
                  <a:srgbClr val="000000">
                    <a:alpha val="43137"/>
                  </a:srgbClr>
                </a:outerShdw>
              </a:effectLst>
            </a:endParaRPr>
          </a:p>
          <a:p>
            <a:pPr eaLnBrk="1" hangingPunct="1"/>
            <a:r>
              <a:rPr lang="en-US" dirty="0" smtClean="0">
                <a:effectLst>
                  <a:outerShdw blurRad="38100" dist="38100" dir="2700000" algn="tl">
                    <a:srgbClr val="000000">
                      <a:alpha val="43137"/>
                    </a:srgbClr>
                  </a:outerShdw>
                </a:effectLst>
              </a:rPr>
              <a:t>What is the path to maturity?</a:t>
            </a:r>
          </a:p>
          <a:p>
            <a:pPr eaLnBrk="1" hangingPunct="1"/>
            <a:endParaRPr lang="en-US" dirty="0" smtClean="0">
              <a:effectLst>
                <a:outerShdw blurRad="38100" dist="38100" dir="2700000" algn="tl">
                  <a:srgbClr val="000000">
                    <a:alpha val="43137"/>
                  </a:srgbClr>
                </a:outerShdw>
              </a:effectLst>
            </a:endParaRPr>
          </a:p>
          <a:p>
            <a:pPr eaLnBrk="1" hangingPunct="1"/>
            <a:r>
              <a:rPr lang="es-AR" dirty="0" smtClean="0">
                <a:solidFill>
                  <a:srgbClr val="FFC000"/>
                </a:solidFill>
                <a:effectLst>
                  <a:outerShdw blurRad="38100" dist="38100" dir="2700000" algn="tl">
                    <a:srgbClr val="000000">
                      <a:alpha val="43137"/>
                    </a:srgbClr>
                  </a:outerShdw>
                </a:effectLst>
              </a:rPr>
              <a:t>¿Qué es el plan de Dios para lo “normal” de la vida?</a:t>
            </a:r>
            <a:endParaRPr lang="en-US" dirty="0" smtClean="0">
              <a:solidFill>
                <a:srgbClr val="FFC000"/>
              </a:solidFill>
              <a:effectLst>
                <a:outerShdw blurRad="38100" dist="38100" dir="2700000" algn="tl">
                  <a:srgbClr val="000000">
                    <a:alpha val="43137"/>
                  </a:srgbClr>
                </a:outerShdw>
              </a:effectLst>
            </a:endParaRPr>
          </a:p>
          <a:p>
            <a:pPr eaLnBrk="1" hangingPunct="1"/>
            <a:r>
              <a:rPr lang="en-US" dirty="0" smtClean="0">
                <a:effectLst>
                  <a:outerShdw blurRad="38100" dist="38100" dir="2700000" algn="tl">
                    <a:srgbClr val="000000">
                      <a:alpha val="43137"/>
                    </a:srgbClr>
                  </a:outerShdw>
                </a:effectLst>
              </a:rPr>
              <a:t>What is God’s plan for “normal” living?</a:t>
            </a:r>
          </a:p>
        </p:txBody>
      </p:sp>
      <p:sp>
        <p:nvSpPr>
          <p:cNvPr id="4" name="Slide Number Placeholder 3"/>
          <p:cNvSpPr>
            <a:spLocks noGrp="1"/>
          </p:cNvSpPr>
          <p:nvPr>
            <p:ph type="sldNum" sz="quarter" idx="12"/>
          </p:nvPr>
        </p:nvSpPr>
        <p:spPr/>
        <p:txBody>
          <a:bodyPr/>
          <a:lstStyle/>
          <a:p>
            <a:pPr>
              <a:defRPr/>
            </a:pPr>
            <a:fld id="{F9BB79B5-60F8-4DF1-9FB7-F088B24E0FD2}" type="slidenum">
              <a:rPr lang="en-US"/>
              <a:pPr>
                <a:defRPr/>
              </a:pPr>
              <a:t>12</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3"/>
          <p:cNvSpPr>
            <a:spLocks noGrp="1" noChangeArrowheads="1"/>
          </p:cNvSpPr>
          <p:nvPr>
            <p:ph idx="1"/>
          </p:nvPr>
        </p:nvSpPr>
        <p:spPr>
          <a:xfrm>
            <a:off x="457200" y="914400"/>
            <a:ext cx="8229600" cy="5211763"/>
          </a:xfrm>
        </p:spPr>
        <p:txBody>
          <a:bodyPr/>
          <a:lstStyle/>
          <a:p>
            <a:pPr marL="320040" indent="-320040" eaLnBrk="1" fontAlgn="auto" hangingPunct="1">
              <a:spcAft>
                <a:spcPts val="1200"/>
              </a:spcAft>
              <a:buFontTx/>
              <a:buNone/>
              <a:defRPr/>
            </a:pPr>
            <a:r>
              <a:rPr lang="en-US" sz="3200" dirty="0" smtClean="0">
                <a:effectLst>
                  <a:outerShdw blurRad="38100" dist="38100" dir="2700000" algn="tl">
                    <a:srgbClr val="000000">
                      <a:alpha val="43137"/>
                    </a:srgbClr>
                  </a:outerShdw>
                </a:effectLst>
              </a:rPr>
              <a:t>4.	</a:t>
            </a:r>
            <a:r>
              <a:rPr lang="es-AR" sz="3200" dirty="0" smtClean="0">
                <a:solidFill>
                  <a:srgbClr val="FFC000"/>
                </a:solidFill>
                <a:effectLst>
                  <a:outerShdw blurRad="38100" dist="38100" dir="2700000" algn="tl">
                    <a:srgbClr val="000000">
                      <a:alpha val="43137"/>
                    </a:srgbClr>
                  </a:outerShdw>
                </a:effectLst>
              </a:rPr>
              <a:t>Tenga una persona de confianza como mentor</a:t>
            </a:r>
            <a:r>
              <a:rPr lang="es-AR" sz="3200" dirty="0" smtClean="0"/>
              <a:t/>
            </a:r>
            <a:br>
              <a:rPr lang="es-AR" sz="3200" dirty="0" smtClean="0"/>
            </a:br>
            <a:r>
              <a:rPr lang="en-US" sz="3200" dirty="0" smtClean="0">
                <a:effectLst>
                  <a:outerShdw blurRad="38100" dist="38100" dir="2700000" algn="tl">
                    <a:srgbClr val="000000">
                      <a:alpha val="43137"/>
                    </a:srgbClr>
                  </a:outerShdw>
                </a:effectLst>
              </a:rPr>
              <a:t>Have a person of accountability</a:t>
            </a:r>
          </a:p>
          <a:p>
            <a:pPr eaLnBrk="1" hangingPunct="1">
              <a:spcAft>
                <a:spcPct val="35000"/>
              </a:spcAft>
              <a:buFontTx/>
              <a:buNone/>
            </a:pPr>
            <a:r>
              <a:rPr lang="en-US" sz="3200" dirty="0" smtClean="0">
                <a:effectLst>
                  <a:outerShdw blurRad="38100" dist="38100" dir="2700000" algn="tl">
                    <a:srgbClr val="000000">
                      <a:alpha val="43137"/>
                    </a:srgbClr>
                  </a:outerShdw>
                </a:effectLst>
              </a:rPr>
              <a:t>5.	</a:t>
            </a:r>
            <a:r>
              <a:rPr lang="es-AR" sz="3200" dirty="0" smtClean="0">
                <a:solidFill>
                  <a:srgbClr val="FFC000"/>
                </a:solidFill>
                <a:effectLst>
                  <a:outerShdw blurRad="38100" dist="38100" dir="2700000" algn="tl">
                    <a:srgbClr val="000000">
                      <a:alpha val="43137"/>
                    </a:srgbClr>
                  </a:outerShdw>
                </a:effectLst>
              </a:rPr>
              <a:t>Un ministerio personal, evangelismo personal, enseñando una clase en la iglesia, la atención a las personas sin hogar, etc.</a:t>
            </a:r>
            <a:br>
              <a:rPr lang="es-AR" sz="3200" dirty="0" smtClean="0">
                <a:solidFill>
                  <a:srgbClr val="FFC000"/>
                </a:solidFill>
                <a:effectLst>
                  <a:outerShdw blurRad="38100" dist="38100" dir="2700000" algn="tl">
                    <a:srgbClr val="000000">
                      <a:alpha val="43137"/>
                    </a:srgbClr>
                  </a:outerShdw>
                </a:effectLst>
              </a:rPr>
            </a:br>
            <a:r>
              <a:rPr lang="en-US" sz="3200" dirty="0" smtClean="0">
                <a:effectLst>
                  <a:outerShdw blurRad="38100" dist="38100" dir="2700000" algn="tl">
                    <a:srgbClr val="000000">
                      <a:alpha val="43137"/>
                    </a:srgbClr>
                  </a:outerShdw>
                </a:effectLst>
              </a:rPr>
              <a:t>A personal ministry—personal evangelism, teaching a class at church, care for the homeless, etc.</a:t>
            </a:r>
          </a:p>
        </p:txBody>
      </p:sp>
      <p:sp>
        <p:nvSpPr>
          <p:cNvPr id="3" name="Slide Number Placeholder 2"/>
          <p:cNvSpPr>
            <a:spLocks noGrp="1"/>
          </p:cNvSpPr>
          <p:nvPr>
            <p:ph type="sldNum" sz="quarter" idx="12"/>
          </p:nvPr>
        </p:nvSpPr>
        <p:spPr/>
        <p:txBody>
          <a:bodyPr/>
          <a:lstStyle/>
          <a:p>
            <a:pPr>
              <a:defRPr/>
            </a:pPr>
            <a:fld id="{5A195249-A407-41BC-823F-D8208E5116A9}" type="slidenum">
              <a:rPr lang="en-US"/>
              <a:pPr>
                <a:defRPr/>
              </a:pPr>
              <a:t>120</a:t>
            </a:fld>
            <a:endParaRPr lang="en-US"/>
          </a:p>
        </p:txBody>
      </p:sp>
      <p:sp>
        <p:nvSpPr>
          <p:cNvPr id="4" name="Footer Placeholder 3"/>
          <p:cNvSpPr>
            <a:spLocks noGrp="1"/>
          </p:cNvSpPr>
          <p:nvPr>
            <p:ph type="ftr" sz="quarter" idx="11"/>
          </p:nvPr>
        </p:nvSpPr>
        <p:spPr/>
        <p:txBody>
          <a:bodyPr/>
          <a:lstStyle/>
          <a:p>
            <a:pPr>
              <a:defRPr/>
            </a:pPr>
            <a:r>
              <a:rPr lang="en-US" smtClean="0"/>
              <a:t>iteenchallenge.org    Last Revised 03-2013</a:t>
            </a:r>
            <a:endParaRPr lang="en-US"/>
          </a:p>
        </p:txBody>
      </p:sp>
      <p:sp>
        <p:nvSpPr>
          <p:cNvPr id="5" name="Date Placeholder 4"/>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02402">
                                            <p:txEl>
                                              <p:pRg st="0" end="0"/>
                                            </p:txEl>
                                          </p:spTgt>
                                        </p:tgtEl>
                                        <p:attrNameLst>
                                          <p:attrName>style.visibility</p:attrName>
                                        </p:attrNameLst>
                                      </p:cBhvr>
                                      <p:to>
                                        <p:strVal val="visible"/>
                                      </p:to>
                                    </p:set>
                                    <p:anim calcmode="lin" valueType="num">
                                      <p:cBhvr additive="base">
                                        <p:cTn id="7" dur="500" fill="hold"/>
                                        <p:tgtEl>
                                          <p:spTgt spid="10240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0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02">
                                            <p:txEl>
                                              <p:pRg st="1" end="1"/>
                                            </p:txEl>
                                          </p:spTgt>
                                        </p:tgtEl>
                                        <p:attrNameLst>
                                          <p:attrName>style.visibility</p:attrName>
                                        </p:attrNameLst>
                                      </p:cBhvr>
                                      <p:to>
                                        <p:strVal val="visible"/>
                                      </p:to>
                                    </p:set>
                                    <p:anim calcmode="lin" valueType="num">
                                      <p:cBhvr additive="base">
                                        <p:cTn id="13" dur="500" fill="hold"/>
                                        <p:tgtEl>
                                          <p:spTgt spid="10240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0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uiExpand="1" build="p"/>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3"/>
          <p:cNvSpPr>
            <a:spLocks noGrp="1" noChangeArrowheads="1"/>
          </p:cNvSpPr>
          <p:nvPr>
            <p:ph idx="1"/>
          </p:nvPr>
        </p:nvSpPr>
        <p:spPr>
          <a:xfrm>
            <a:off x="457200" y="609600"/>
            <a:ext cx="8229600" cy="5211763"/>
          </a:xfrm>
        </p:spPr>
        <p:txBody>
          <a:bodyPr/>
          <a:lstStyle/>
          <a:p>
            <a:pPr eaLnBrk="1" hangingPunct="1">
              <a:spcAft>
                <a:spcPct val="35000"/>
              </a:spcAft>
              <a:buFontTx/>
              <a:buNone/>
            </a:pPr>
            <a:r>
              <a:rPr lang="en-US" dirty="0" smtClean="0">
                <a:effectLst>
                  <a:outerShdw blurRad="38100" dist="38100" dir="2700000" algn="tl">
                    <a:srgbClr val="000000">
                      <a:alpha val="43137"/>
                    </a:srgbClr>
                  </a:outerShdw>
                </a:effectLst>
              </a:rPr>
              <a:t>6.</a:t>
            </a:r>
            <a:r>
              <a:rPr lang="es-AR" dirty="0" smtClean="0"/>
              <a:t> </a:t>
            </a:r>
            <a:r>
              <a:rPr lang="es-AR" dirty="0" smtClean="0">
                <a:solidFill>
                  <a:srgbClr val="FFC000"/>
                </a:solidFill>
                <a:effectLst>
                  <a:outerShdw blurRad="38100" dist="38100" dir="2700000" algn="tl">
                    <a:srgbClr val="000000">
                      <a:alpha val="43137"/>
                    </a:srgbClr>
                  </a:outerShdw>
                </a:effectLst>
              </a:rPr>
              <a:t>Tener una “caja de herramientas” para responder a las tentaciones</a:t>
            </a:r>
            <a:r>
              <a:rPr lang="es-AR" dirty="0" smtClean="0"/>
              <a:t/>
            </a:r>
            <a:br>
              <a:rPr lang="es-AR" dirty="0" smtClean="0"/>
            </a:br>
            <a:r>
              <a:rPr lang="en-US" dirty="0" smtClean="0">
                <a:effectLst>
                  <a:outerShdw blurRad="38100" dist="38100" dir="2700000" algn="tl">
                    <a:srgbClr val="000000">
                      <a:alpha val="43137"/>
                    </a:srgbClr>
                  </a:outerShdw>
                </a:effectLst>
              </a:rPr>
              <a:t>Have an emergency “tool box” to respond to temptations</a:t>
            </a:r>
          </a:p>
          <a:p>
            <a:pPr eaLnBrk="1" hangingPunct="1">
              <a:spcAft>
                <a:spcPct val="35000"/>
              </a:spcAft>
              <a:buFontTx/>
              <a:buNone/>
            </a:pPr>
            <a:r>
              <a:rPr lang="en-US" dirty="0" smtClean="0">
                <a:effectLst>
                  <a:outerShdw blurRad="38100" dist="38100" dir="2700000" algn="tl">
                    <a:srgbClr val="000000">
                      <a:alpha val="43137"/>
                    </a:srgbClr>
                  </a:outerShdw>
                </a:effectLst>
              </a:rPr>
              <a:t>7.	</a:t>
            </a:r>
            <a:r>
              <a:rPr lang="es-AR" dirty="0" smtClean="0">
                <a:solidFill>
                  <a:srgbClr val="FFC000"/>
                </a:solidFill>
                <a:effectLst>
                  <a:outerShdw blurRad="38100" dist="38100" dir="2700000" algn="tl">
                    <a:srgbClr val="000000">
                      <a:alpha val="43137"/>
                    </a:srgbClr>
                  </a:outerShdw>
                </a:effectLst>
              </a:rPr>
              <a:t>Tener una visión, un sueño, y un llamado para su vida</a:t>
            </a:r>
            <a:r>
              <a:rPr lang="es-AR" dirty="0" smtClean="0"/>
              <a:t/>
            </a:r>
            <a:br>
              <a:rPr lang="es-AR" dirty="0" smtClean="0"/>
            </a:br>
            <a:r>
              <a:rPr lang="en-US" dirty="0" smtClean="0">
                <a:effectLst>
                  <a:outerShdw blurRad="38100" dist="38100" dir="2700000" algn="tl">
                    <a:srgbClr val="000000">
                      <a:alpha val="43137"/>
                    </a:srgbClr>
                  </a:outerShdw>
                </a:effectLst>
              </a:rPr>
              <a:t>Have a vision, dream, and a calling for your life</a:t>
            </a:r>
          </a:p>
          <a:p>
            <a:pPr eaLnBrk="1" hangingPunct="1">
              <a:buFontTx/>
              <a:buNone/>
            </a:pPr>
            <a:r>
              <a:rPr lang="en-US" dirty="0" smtClean="0">
                <a:effectLst>
                  <a:outerShdw blurRad="38100" dist="38100" dir="2700000" algn="tl">
                    <a:srgbClr val="000000">
                      <a:alpha val="43137"/>
                    </a:srgbClr>
                  </a:outerShdw>
                </a:effectLst>
              </a:rPr>
              <a:t>8.	</a:t>
            </a:r>
            <a:r>
              <a:rPr lang="es-AR" dirty="0" smtClean="0">
                <a:solidFill>
                  <a:srgbClr val="FFC000"/>
                </a:solidFill>
                <a:effectLst>
                  <a:outerShdw blurRad="38100" dist="38100" dir="2700000" algn="tl">
                    <a:srgbClr val="000000">
                      <a:alpha val="43137"/>
                    </a:srgbClr>
                  </a:outerShdw>
                </a:effectLst>
              </a:rPr>
              <a:t>Aprende como “volver a la alegría” en la vida diaria</a:t>
            </a:r>
            <a:r>
              <a:rPr lang="es-AR" dirty="0" smtClean="0"/>
              <a:t/>
            </a:r>
            <a:br>
              <a:rPr lang="es-AR" dirty="0" smtClean="0"/>
            </a:br>
            <a:r>
              <a:rPr lang="en-US" dirty="0" smtClean="0">
                <a:effectLst>
                  <a:outerShdw blurRad="38100" dist="38100" dir="2700000" algn="tl">
                    <a:srgbClr val="000000">
                      <a:alpha val="43137"/>
                    </a:srgbClr>
                  </a:outerShdw>
                </a:effectLst>
              </a:rPr>
              <a:t>Learn how to “return to joy” in daily living</a:t>
            </a:r>
          </a:p>
        </p:txBody>
      </p:sp>
      <p:sp>
        <p:nvSpPr>
          <p:cNvPr id="3" name="Slide Number Placeholder 2"/>
          <p:cNvSpPr>
            <a:spLocks noGrp="1"/>
          </p:cNvSpPr>
          <p:nvPr>
            <p:ph type="sldNum" sz="quarter" idx="12"/>
          </p:nvPr>
        </p:nvSpPr>
        <p:spPr/>
        <p:txBody>
          <a:bodyPr/>
          <a:lstStyle/>
          <a:p>
            <a:pPr>
              <a:defRPr/>
            </a:pPr>
            <a:fld id="{5A195249-A407-41BC-823F-D8208E5116A9}" type="slidenum">
              <a:rPr lang="en-US"/>
              <a:pPr>
                <a:defRPr/>
              </a:pPr>
              <a:t>121</a:t>
            </a:fld>
            <a:endParaRPr lang="en-US"/>
          </a:p>
        </p:txBody>
      </p:sp>
      <p:sp>
        <p:nvSpPr>
          <p:cNvPr id="4" name="Footer Placeholder 3"/>
          <p:cNvSpPr>
            <a:spLocks noGrp="1"/>
          </p:cNvSpPr>
          <p:nvPr>
            <p:ph type="ftr" sz="quarter" idx="11"/>
          </p:nvPr>
        </p:nvSpPr>
        <p:spPr/>
        <p:txBody>
          <a:bodyPr/>
          <a:lstStyle/>
          <a:p>
            <a:pPr>
              <a:defRPr/>
            </a:pPr>
            <a:r>
              <a:rPr lang="en-US" smtClean="0"/>
              <a:t>iteenchallenge.org    Last Revised 03-2013</a:t>
            </a:r>
            <a:endParaRPr lang="en-US"/>
          </a:p>
        </p:txBody>
      </p:sp>
      <p:sp>
        <p:nvSpPr>
          <p:cNvPr id="5" name="Date Placeholder 4"/>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02402">
                                            <p:txEl>
                                              <p:pRg st="0" end="0"/>
                                            </p:txEl>
                                          </p:spTgt>
                                        </p:tgtEl>
                                        <p:attrNameLst>
                                          <p:attrName>style.visibility</p:attrName>
                                        </p:attrNameLst>
                                      </p:cBhvr>
                                      <p:to>
                                        <p:strVal val="visible"/>
                                      </p:to>
                                    </p:set>
                                    <p:anim calcmode="lin" valueType="num">
                                      <p:cBhvr additive="base">
                                        <p:cTn id="7" dur="500" fill="hold"/>
                                        <p:tgtEl>
                                          <p:spTgt spid="10240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0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02">
                                            <p:txEl>
                                              <p:pRg st="1" end="1"/>
                                            </p:txEl>
                                          </p:spTgt>
                                        </p:tgtEl>
                                        <p:attrNameLst>
                                          <p:attrName>style.visibility</p:attrName>
                                        </p:attrNameLst>
                                      </p:cBhvr>
                                      <p:to>
                                        <p:strVal val="visible"/>
                                      </p:to>
                                    </p:set>
                                    <p:anim calcmode="lin" valueType="num">
                                      <p:cBhvr additive="base">
                                        <p:cTn id="13" dur="500" fill="hold"/>
                                        <p:tgtEl>
                                          <p:spTgt spid="10240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0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402">
                                            <p:txEl>
                                              <p:pRg st="2" end="2"/>
                                            </p:txEl>
                                          </p:spTgt>
                                        </p:tgtEl>
                                        <p:attrNameLst>
                                          <p:attrName>style.visibility</p:attrName>
                                        </p:attrNameLst>
                                      </p:cBhvr>
                                      <p:to>
                                        <p:strVal val="visible"/>
                                      </p:to>
                                    </p:set>
                                    <p:anim calcmode="lin" valueType="num">
                                      <p:cBhvr additive="base">
                                        <p:cTn id="19" dur="500" fill="hold"/>
                                        <p:tgtEl>
                                          <p:spTgt spid="10240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0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uiExpand="1" build="p"/>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3"/>
          <p:cNvSpPr>
            <a:spLocks noGrp="1" noChangeArrowheads="1"/>
          </p:cNvSpPr>
          <p:nvPr>
            <p:ph idx="1"/>
          </p:nvPr>
        </p:nvSpPr>
        <p:spPr/>
        <p:txBody>
          <a:bodyPr/>
          <a:lstStyle/>
          <a:p>
            <a:pPr algn="ctr" eaLnBrk="1" hangingPunct="1">
              <a:buFontTx/>
              <a:buNone/>
            </a:pPr>
            <a:endParaRPr lang="en-US" smtClean="0"/>
          </a:p>
          <a:p>
            <a:pPr eaLnBrk="1" hangingPunct="1">
              <a:buFontTx/>
              <a:buNone/>
            </a:pPr>
            <a:endParaRPr lang="en-US" smtClean="0"/>
          </a:p>
        </p:txBody>
      </p:sp>
      <p:sp>
        <p:nvSpPr>
          <p:cNvPr id="3" name="Slide Number Placeholder 2"/>
          <p:cNvSpPr>
            <a:spLocks noGrp="1"/>
          </p:cNvSpPr>
          <p:nvPr>
            <p:ph type="sldNum" sz="quarter" idx="12"/>
          </p:nvPr>
        </p:nvSpPr>
        <p:spPr/>
        <p:txBody>
          <a:bodyPr/>
          <a:lstStyle/>
          <a:p>
            <a:pPr>
              <a:defRPr/>
            </a:pPr>
            <a:fld id="{4CCAB225-3771-46A1-991C-841F498B9AB9}" type="slidenum">
              <a:rPr lang="en-US"/>
              <a:pPr>
                <a:defRPr/>
              </a:pPr>
              <a:t>122</a:t>
            </a:fld>
            <a:endParaRPr lang="en-US"/>
          </a:p>
        </p:txBody>
      </p:sp>
      <p:sp>
        <p:nvSpPr>
          <p:cNvPr id="4" name="Footer Placeholder 3"/>
          <p:cNvSpPr>
            <a:spLocks noGrp="1"/>
          </p:cNvSpPr>
          <p:nvPr>
            <p:ph type="ftr" sz="quarter" idx="11"/>
          </p:nvPr>
        </p:nvSpPr>
        <p:spPr/>
        <p:txBody>
          <a:bodyPr/>
          <a:lstStyle/>
          <a:p>
            <a:pPr>
              <a:defRPr/>
            </a:pPr>
            <a:r>
              <a:rPr lang="en-US" smtClean="0"/>
              <a:t>iteenchallenge.org    Last Revised 03-2013</a:t>
            </a:r>
            <a:endParaRPr lang="en-US"/>
          </a:p>
        </p:txBody>
      </p:sp>
      <p:sp>
        <p:nvSpPr>
          <p:cNvPr id="5" name="Date Placeholder 4"/>
          <p:cNvSpPr>
            <a:spLocks noGrp="1"/>
          </p:cNvSpPr>
          <p:nvPr>
            <p:ph type="dt" sz="quarter" idx="10"/>
          </p:nvPr>
        </p:nvSpPr>
        <p:spPr/>
        <p:txBody>
          <a:bodyPr/>
          <a:lstStyle/>
          <a:p>
            <a:pPr>
              <a:defRPr/>
            </a:pPr>
            <a:r>
              <a:rPr lang="en-US" smtClean="0"/>
              <a:t>Course  T509.01</a:t>
            </a:r>
            <a:endParaRPr lang="en-US" dirty="0"/>
          </a:p>
        </p:txBody>
      </p:sp>
      <p:pic>
        <p:nvPicPr>
          <p:cNvPr id="103430" name="Picture 5" descr="tcilogoblue&amp;gold.jpg"/>
          <p:cNvPicPr>
            <a:picLocks noChangeAspect="1"/>
          </p:cNvPicPr>
          <p:nvPr/>
        </p:nvPicPr>
        <p:blipFill>
          <a:blip r:embed="rId2" cstate="print"/>
          <a:srcRect/>
          <a:stretch>
            <a:fillRect/>
          </a:stretch>
        </p:blipFill>
        <p:spPr bwMode="auto">
          <a:xfrm>
            <a:off x="2108200" y="457200"/>
            <a:ext cx="4927600" cy="2743200"/>
          </a:xfrm>
          <a:prstGeom prst="rect">
            <a:avLst/>
          </a:prstGeom>
          <a:noFill/>
          <a:ln w="9525">
            <a:noFill/>
            <a:miter lim="800000"/>
            <a:headEnd/>
            <a:tailEnd/>
          </a:ln>
        </p:spPr>
      </p:pic>
      <p:sp>
        <p:nvSpPr>
          <p:cNvPr id="103431" name="TextBox 6"/>
          <p:cNvSpPr txBox="1">
            <a:spLocks noChangeArrowheads="1"/>
          </p:cNvSpPr>
          <p:nvPr/>
        </p:nvSpPr>
        <p:spPr bwMode="auto">
          <a:xfrm>
            <a:off x="838200" y="2971800"/>
            <a:ext cx="7848600" cy="369888"/>
          </a:xfrm>
          <a:prstGeom prst="rect">
            <a:avLst/>
          </a:prstGeom>
          <a:noFill/>
          <a:ln w="9525">
            <a:noFill/>
            <a:miter lim="800000"/>
            <a:headEnd/>
            <a:tailEnd/>
          </a:ln>
        </p:spPr>
        <p:txBody>
          <a:bodyPr>
            <a:spAutoFit/>
          </a:bodyPr>
          <a:lstStyle/>
          <a:p>
            <a:endParaRPr lang="en-US"/>
          </a:p>
        </p:txBody>
      </p:sp>
      <p:sp>
        <p:nvSpPr>
          <p:cNvPr id="13" name="Rectangle 12"/>
          <p:cNvSpPr/>
          <p:nvPr/>
        </p:nvSpPr>
        <p:spPr>
          <a:xfrm>
            <a:off x="1371600" y="2890838"/>
            <a:ext cx="6324600" cy="3384550"/>
          </a:xfrm>
          <a:prstGeom prst="rect">
            <a:avLst/>
          </a:prstGeom>
        </p:spPr>
        <p:txBody>
          <a:bodyPr>
            <a:spAutoFit/>
          </a:bodyPr>
          <a:lstStyle/>
          <a:p>
            <a:pPr algn="ctr" eaLnBrk="0" hangingPunct="0">
              <a:defRPr/>
            </a:pPr>
            <a:r>
              <a:rPr lang="en-US" sz="3200" b="1" dirty="0">
                <a:latin typeface="Arial" pitchFamily="34" charset="0"/>
                <a:ea typeface="Times New Roman" pitchFamily="18" charset="0"/>
                <a:cs typeface="+mn-cs"/>
              </a:rPr>
              <a:t>Contact Information:</a:t>
            </a:r>
          </a:p>
          <a:p>
            <a:pPr algn="ctr" eaLnBrk="0" hangingPunct="0">
              <a:defRPr/>
            </a:pPr>
            <a:r>
              <a:rPr lang="en-US" dirty="0">
                <a:latin typeface="Arial" pitchFamily="34" charset="0"/>
                <a:ea typeface="Times New Roman" pitchFamily="18" charset="0"/>
                <a:cs typeface="+mn-cs"/>
              </a:rPr>
              <a:t>Global Teen Challenge</a:t>
            </a:r>
            <a:endParaRPr lang="en-US" sz="1100" dirty="0">
              <a:latin typeface="Arial" pitchFamily="34" charset="0"/>
              <a:cs typeface="+mn-cs"/>
            </a:endParaRPr>
          </a:p>
          <a:p>
            <a:pPr algn="ctr" eaLnBrk="0" hangingPunct="0">
              <a:defRPr/>
            </a:pPr>
            <a:r>
              <a:rPr lang="en-US" dirty="0">
                <a:latin typeface="Arial" pitchFamily="34" charset="0"/>
                <a:ea typeface="Times New Roman" pitchFamily="18" charset="0"/>
                <a:cs typeface="+mn-cs"/>
              </a:rPr>
              <a:t>PO Box 511</a:t>
            </a:r>
            <a:endParaRPr lang="en-US" sz="1100" dirty="0">
              <a:latin typeface="Arial" pitchFamily="34" charset="0"/>
              <a:cs typeface="+mn-cs"/>
            </a:endParaRPr>
          </a:p>
          <a:p>
            <a:pPr algn="ctr">
              <a:defRPr/>
            </a:pPr>
            <a:r>
              <a:rPr lang="en-US" dirty="0">
                <a:latin typeface="Arial" pitchFamily="34" charset="0"/>
                <a:ea typeface="Times New Roman" pitchFamily="18" charset="0"/>
                <a:cs typeface="+mn-cs"/>
              </a:rPr>
              <a:t>Columbus, GA 31902 </a:t>
            </a:r>
            <a:r>
              <a:rPr lang="en-US" sz="1400" dirty="0">
                <a:latin typeface="Arial" pitchFamily="34" charset="0"/>
                <a:ea typeface="Times New Roman" pitchFamily="18" charset="0"/>
                <a:cs typeface="+mn-cs"/>
              </a:rPr>
              <a:t>USA</a:t>
            </a:r>
          </a:p>
          <a:p>
            <a:pPr algn="ctr">
              <a:defRPr/>
            </a:pPr>
            <a:r>
              <a:rPr lang="en-US" sz="2000" dirty="0">
                <a:cs typeface="+mn-cs"/>
              </a:rPr>
              <a:t>Phone:  706-576-6555</a:t>
            </a:r>
            <a:endParaRPr lang="en-US" sz="2000" i="1" dirty="0">
              <a:cs typeface="+mn-cs"/>
            </a:endParaRPr>
          </a:p>
          <a:p>
            <a:pPr algn="ctr">
              <a:defRPr/>
            </a:pPr>
            <a:r>
              <a:rPr lang="en-US" sz="2000" dirty="0">
                <a:cs typeface="+mn-cs"/>
              </a:rPr>
              <a:t>Email:  </a:t>
            </a:r>
            <a:r>
              <a:rPr lang="en-US" sz="2000" u="sng" dirty="0">
                <a:cs typeface="+mn-cs"/>
              </a:rPr>
              <a:t>gtc@globaltc.org</a:t>
            </a:r>
            <a:endParaRPr lang="en-US" sz="2000" i="1" dirty="0">
              <a:cs typeface="+mn-cs"/>
            </a:endParaRPr>
          </a:p>
          <a:p>
            <a:pPr>
              <a:defRPr/>
            </a:pPr>
            <a:r>
              <a:rPr lang="en-US" sz="2000" dirty="0">
                <a:cs typeface="+mn-cs"/>
              </a:rPr>
              <a:t>Websites:</a:t>
            </a:r>
          </a:p>
          <a:p>
            <a:pPr>
              <a:defRPr/>
            </a:pPr>
            <a:r>
              <a:rPr lang="en-US" sz="2000" dirty="0">
                <a:cs typeface="+mn-cs"/>
              </a:rPr>
              <a:t>Training resources:  </a:t>
            </a:r>
            <a:r>
              <a:rPr lang="en-US" sz="2000" u="sng" dirty="0">
                <a:cs typeface="+mn-cs"/>
              </a:rPr>
              <a:t>iTeenChallenge.org</a:t>
            </a:r>
            <a:endParaRPr lang="en-US" sz="2000" i="1" dirty="0">
              <a:cs typeface="+mn-cs"/>
            </a:endParaRPr>
          </a:p>
          <a:p>
            <a:pPr>
              <a:defRPr/>
            </a:pPr>
            <a:r>
              <a:rPr lang="en-US" sz="2000" dirty="0">
                <a:cs typeface="+mn-cs"/>
              </a:rPr>
              <a:t>Global Teen Challenge:  </a:t>
            </a:r>
            <a:r>
              <a:rPr lang="en-US" sz="2000" u="sng" dirty="0">
                <a:cs typeface="+mn-cs"/>
              </a:rPr>
              <a:t>Globaltc.org</a:t>
            </a:r>
            <a:endParaRPr lang="en-US" sz="2000" i="1" dirty="0">
              <a:cs typeface="+mn-cs"/>
            </a:endParaRPr>
          </a:p>
          <a:p>
            <a:pPr eaLnBrk="0" hangingPunct="0">
              <a:defRPr/>
            </a:pPr>
            <a:endParaRPr lang="en-US" sz="2800" dirty="0">
              <a:latin typeface="Arial" pitchFamily="34" charset="0"/>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533400"/>
            <a:ext cx="8229600" cy="1219200"/>
          </a:xfrm>
        </p:spPr>
        <p:txBody>
          <a:bodyPr>
            <a:normAutofit fontScale="90000"/>
          </a:bodyPr>
          <a:lstStyle/>
          <a:p>
            <a:pPr eaLnBrk="1" fontAlgn="auto" hangingPunct="1">
              <a:spcAft>
                <a:spcPts val="0"/>
              </a:spcAft>
              <a:defRPr/>
            </a:pPr>
            <a:r>
              <a:rPr lang="es-AR" dirty="0" smtClean="0">
                <a:solidFill>
                  <a:srgbClr val="FFC000"/>
                </a:solidFill>
              </a:rPr>
              <a:t>La Recaída tiene 2 grandes etapas</a:t>
            </a:r>
            <a:r>
              <a:rPr lang="en-US" dirty="0" smtClean="0"/>
              <a:t/>
            </a:r>
            <a:br>
              <a:rPr lang="en-US" dirty="0" smtClean="0"/>
            </a:br>
            <a:r>
              <a:rPr lang="en-US" dirty="0" smtClean="0">
                <a:solidFill>
                  <a:schemeClr val="tx2"/>
                </a:solidFill>
              </a:rPr>
              <a:t>Relapse has 2 major stages</a:t>
            </a:r>
          </a:p>
        </p:txBody>
      </p:sp>
      <p:sp>
        <p:nvSpPr>
          <p:cNvPr id="21507" name="Rectangle 3"/>
          <p:cNvSpPr>
            <a:spLocks noGrp="1" noChangeArrowheads="1"/>
          </p:cNvSpPr>
          <p:nvPr>
            <p:ph idx="1"/>
          </p:nvPr>
        </p:nvSpPr>
        <p:spPr>
          <a:xfrm>
            <a:off x="457200" y="2286000"/>
            <a:ext cx="8229600" cy="4008438"/>
          </a:xfrm>
        </p:spPr>
        <p:txBody>
          <a:bodyPr/>
          <a:lstStyle/>
          <a:p>
            <a:pPr lvl="0" eaLnBrk="1" hangingPunct="1">
              <a:buNone/>
            </a:pPr>
            <a:r>
              <a:rPr lang="en-US" b="1" dirty="0" smtClean="0">
                <a:effectLst>
                  <a:outerShdw blurRad="38100" dist="38100" dir="2700000" algn="tl">
                    <a:srgbClr val="000000">
                      <a:alpha val="43137"/>
                    </a:srgbClr>
                  </a:outerShdw>
                </a:effectLst>
              </a:rPr>
              <a:t>1.	</a:t>
            </a:r>
            <a:r>
              <a:rPr lang="es-AR" b="1" dirty="0" smtClean="0"/>
              <a:t> </a:t>
            </a:r>
            <a:r>
              <a:rPr lang="es-AR" b="1" dirty="0" smtClean="0">
                <a:solidFill>
                  <a:srgbClr val="FFC000"/>
                </a:solidFill>
                <a:effectLst>
                  <a:outerShdw blurRad="38100" dist="38100" dir="2700000" algn="tl">
                    <a:srgbClr val="000000">
                      <a:alpha val="43137"/>
                    </a:srgbClr>
                  </a:outerShdw>
                </a:effectLst>
              </a:rPr>
              <a:t>Recaída seca</a:t>
            </a:r>
            <a:r>
              <a:rPr lang="en-US" dirty="0" smtClean="0"/>
              <a:t>	</a:t>
            </a:r>
            <a:r>
              <a:rPr lang="en-US" b="1" dirty="0" smtClean="0">
                <a:effectLst>
                  <a:outerShdw blurRad="38100" dist="38100" dir="2700000" algn="tl">
                    <a:srgbClr val="000000">
                      <a:alpha val="43137"/>
                    </a:srgbClr>
                  </a:outerShdw>
                </a:effectLst>
              </a:rPr>
              <a:t>Dry relapse</a:t>
            </a:r>
            <a:endParaRPr lang="en-US" dirty="0" smtClean="0">
              <a:effectLst>
                <a:outerShdw blurRad="38100" dist="38100" dir="2700000" algn="tl">
                  <a:srgbClr val="000000">
                    <a:alpha val="43137"/>
                  </a:srgbClr>
                </a:outerShdw>
              </a:effectLst>
            </a:endParaRPr>
          </a:p>
          <a:p>
            <a:pPr eaLnBrk="1" hangingPunct="1">
              <a:buNone/>
            </a:pPr>
            <a:r>
              <a:rPr lang="en-US" dirty="0" smtClean="0">
                <a:solidFill>
                  <a:srgbClr val="FFC000"/>
                </a:solidFill>
              </a:rPr>
              <a:t>	</a:t>
            </a:r>
            <a:r>
              <a:rPr lang="es-AR" dirty="0" smtClean="0">
                <a:solidFill>
                  <a:srgbClr val="FFC000"/>
                </a:solidFill>
                <a:effectLst>
                  <a:outerShdw blurRad="38100" dist="38100" dir="2700000" algn="tl">
                    <a:srgbClr val="000000">
                      <a:alpha val="43137"/>
                    </a:srgbClr>
                  </a:outerShdw>
                </a:effectLst>
              </a:rPr>
              <a:t> Yo estoy en el camino a la recaída, pero todavía no he vuelto al uso físico de la sustancia de mis adicciones alcohol, drogas, o lo que sea</a:t>
            </a:r>
            <a:endParaRPr lang="en-US" dirty="0" smtClean="0">
              <a:solidFill>
                <a:srgbClr val="FFC000"/>
              </a:solidFill>
              <a:effectLst>
                <a:outerShdw blurRad="38100" dist="38100" dir="2700000" algn="tl">
                  <a:srgbClr val="000000">
                    <a:alpha val="43137"/>
                  </a:srgbClr>
                </a:outerShdw>
              </a:effectLst>
            </a:endParaRPr>
          </a:p>
          <a:p>
            <a:pPr eaLnBrk="1" hangingPunct="1">
              <a:buFontTx/>
              <a:buNone/>
            </a:pPr>
            <a:r>
              <a:rPr lang="en-US" dirty="0" smtClean="0">
                <a:effectLst>
                  <a:outerShdw blurRad="38100" dist="38100" dir="2700000" algn="tl">
                    <a:srgbClr val="000000">
                      <a:alpha val="43137"/>
                    </a:srgbClr>
                  </a:outerShdw>
                </a:effectLst>
              </a:rPr>
              <a:t>	I am on the path to relapse, but I have not yet returned to physical use of the substance of my addiction.</a:t>
            </a:r>
          </a:p>
          <a:p>
            <a:pPr eaLnBrk="1" hangingPunct="1">
              <a:buFontTx/>
              <a:buNone/>
            </a:pPr>
            <a:endParaRPr lang="en-US" dirty="0" smtClean="0"/>
          </a:p>
        </p:txBody>
      </p:sp>
      <p:sp>
        <p:nvSpPr>
          <p:cNvPr id="4" name="Slide Number Placeholder 3"/>
          <p:cNvSpPr>
            <a:spLocks noGrp="1"/>
          </p:cNvSpPr>
          <p:nvPr>
            <p:ph type="sldNum" sz="quarter" idx="12"/>
          </p:nvPr>
        </p:nvSpPr>
        <p:spPr/>
        <p:txBody>
          <a:bodyPr/>
          <a:lstStyle/>
          <a:p>
            <a:pPr>
              <a:defRPr/>
            </a:pPr>
            <a:fld id="{11107EFA-0D64-4E76-8957-6FF8D0BE6232}" type="slidenum">
              <a:rPr lang="en-US"/>
              <a:pPr>
                <a:defRPr/>
              </a:pPr>
              <a:t>13</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533400"/>
            <a:ext cx="8229600" cy="1219200"/>
          </a:xfrm>
        </p:spPr>
        <p:txBody>
          <a:bodyPr>
            <a:normAutofit fontScale="90000"/>
          </a:bodyPr>
          <a:lstStyle/>
          <a:p>
            <a:pPr eaLnBrk="1" fontAlgn="auto" hangingPunct="1">
              <a:spcAft>
                <a:spcPts val="0"/>
              </a:spcAft>
              <a:defRPr/>
            </a:pPr>
            <a:r>
              <a:rPr lang="es-AR" dirty="0" smtClean="0">
                <a:solidFill>
                  <a:srgbClr val="FFC000"/>
                </a:solidFill>
              </a:rPr>
              <a:t>La Recaída tiene 2 grandes etapas</a:t>
            </a:r>
            <a:r>
              <a:rPr lang="en-US" dirty="0" smtClean="0"/>
              <a:t/>
            </a:r>
            <a:br>
              <a:rPr lang="en-US" dirty="0" smtClean="0"/>
            </a:br>
            <a:r>
              <a:rPr lang="en-US" dirty="0" smtClean="0">
                <a:solidFill>
                  <a:schemeClr val="tx2"/>
                </a:solidFill>
              </a:rPr>
              <a:t>Relapse has 2 major stages</a:t>
            </a:r>
          </a:p>
        </p:txBody>
      </p:sp>
      <p:sp>
        <p:nvSpPr>
          <p:cNvPr id="21507" name="Rectangle 3"/>
          <p:cNvSpPr>
            <a:spLocks noGrp="1" noChangeArrowheads="1"/>
          </p:cNvSpPr>
          <p:nvPr>
            <p:ph idx="1"/>
          </p:nvPr>
        </p:nvSpPr>
        <p:spPr>
          <a:xfrm>
            <a:off x="457200" y="2286000"/>
            <a:ext cx="8229600" cy="4008438"/>
          </a:xfrm>
        </p:spPr>
        <p:txBody>
          <a:bodyPr/>
          <a:lstStyle/>
          <a:p>
            <a:pPr eaLnBrk="1" hangingPunct="1">
              <a:buFontTx/>
              <a:buNone/>
            </a:pPr>
            <a:r>
              <a:rPr lang="en-US" sz="3200" b="1" dirty="0" smtClean="0">
                <a:effectLst>
                  <a:outerShdw blurRad="38100" dist="38100" dir="2700000" algn="tl">
                    <a:srgbClr val="000000">
                      <a:alpha val="43137"/>
                    </a:srgbClr>
                  </a:outerShdw>
                </a:effectLst>
              </a:rPr>
              <a:t>2.  </a:t>
            </a:r>
            <a:r>
              <a:rPr lang="es-AR" sz="3200" b="1" dirty="0" smtClean="0">
                <a:solidFill>
                  <a:srgbClr val="FFC000"/>
                </a:solidFill>
                <a:effectLst>
                  <a:outerShdw blurRad="38100" dist="38100" dir="2700000" algn="tl">
                    <a:srgbClr val="000000">
                      <a:alpha val="43137"/>
                    </a:srgbClr>
                  </a:outerShdw>
                </a:effectLst>
              </a:rPr>
              <a:t>Recaída mojada    </a:t>
            </a:r>
            <a:r>
              <a:rPr lang="en-US" sz="3200" b="1" dirty="0" smtClean="0">
                <a:effectLst>
                  <a:outerShdw blurRad="38100" dist="38100" dir="2700000" algn="tl">
                    <a:srgbClr val="000000">
                      <a:alpha val="43137"/>
                    </a:srgbClr>
                  </a:outerShdw>
                </a:effectLst>
              </a:rPr>
              <a:t>Wet Relapse</a:t>
            </a:r>
            <a:endParaRPr lang="en-US" sz="3200" dirty="0" smtClean="0">
              <a:effectLst>
                <a:outerShdw blurRad="38100" dist="38100" dir="2700000" algn="tl">
                  <a:srgbClr val="000000">
                    <a:alpha val="43137"/>
                  </a:srgbClr>
                </a:outerShdw>
              </a:effectLst>
            </a:endParaRPr>
          </a:p>
          <a:p>
            <a:pPr eaLnBrk="1" hangingPunct="1">
              <a:buNone/>
            </a:pPr>
            <a:r>
              <a:rPr lang="en-US" dirty="0" smtClean="0">
                <a:solidFill>
                  <a:srgbClr val="FFC000"/>
                </a:solidFill>
                <a:effectLst>
                  <a:outerShdw blurRad="38100" dist="38100" dir="2700000" algn="tl">
                    <a:srgbClr val="000000">
                      <a:alpha val="43137"/>
                    </a:srgbClr>
                  </a:outerShdw>
                </a:effectLst>
              </a:rPr>
              <a:t>	</a:t>
            </a:r>
            <a:r>
              <a:rPr lang="es-AR" dirty="0" smtClean="0">
                <a:solidFill>
                  <a:srgbClr val="FFC000"/>
                </a:solidFill>
                <a:effectLst>
                  <a:outerShdw blurRad="38100" dist="38100" dir="2700000" algn="tl">
                    <a:srgbClr val="000000">
                      <a:alpha val="43137"/>
                    </a:srgbClr>
                  </a:outerShdw>
                </a:effectLst>
              </a:rPr>
              <a:t> He vuelto a usar la sustancia de mi adicción-alcohol, drogas o lo que sea.</a:t>
            </a:r>
            <a:endParaRPr lang="en-US" dirty="0" smtClean="0">
              <a:solidFill>
                <a:srgbClr val="FFC000"/>
              </a:solidFill>
              <a:effectLst>
                <a:outerShdw blurRad="38100" dist="38100" dir="2700000" algn="tl">
                  <a:srgbClr val="000000">
                    <a:alpha val="43137"/>
                  </a:srgbClr>
                </a:outerShdw>
              </a:effectLst>
            </a:endParaRPr>
          </a:p>
          <a:p>
            <a:pPr eaLnBrk="1" hangingPunct="1">
              <a:buFontTx/>
              <a:buNone/>
            </a:pPr>
            <a:r>
              <a:rPr lang="en-US" dirty="0" smtClean="0">
                <a:effectLst>
                  <a:outerShdw blurRad="38100" dist="38100" dir="2700000" algn="tl">
                    <a:srgbClr val="000000">
                      <a:alpha val="43137"/>
                    </a:srgbClr>
                  </a:outerShdw>
                </a:effectLst>
              </a:rPr>
              <a:t>	I am back to using the substance of my addiction—alcohol, drugs, or whatever.</a:t>
            </a:r>
          </a:p>
          <a:p>
            <a:pPr eaLnBrk="1" hangingPunct="1">
              <a:buFontTx/>
              <a:buNone/>
            </a:pPr>
            <a:endParaRPr lang="en-US" dirty="0" smtClean="0"/>
          </a:p>
        </p:txBody>
      </p:sp>
      <p:sp>
        <p:nvSpPr>
          <p:cNvPr id="4" name="Slide Number Placeholder 3"/>
          <p:cNvSpPr>
            <a:spLocks noGrp="1"/>
          </p:cNvSpPr>
          <p:nvPr>
            <p:ph type="sldNum" sz="quarter" idx="12"/>
          </p:nvPr>
        </p:nvSpPr>
        <p:spPr/>
        <p:txBody>
          <a:bodyPr/>
          <a:lstStyle/>
          <a:p>
            <a:pPr>
              <a:defRPr/>
            </a:pPr>
            <a:fld id="{11107EFA-0D64-4E76-8957-6FF8D0BE6232}" type="slidenum">
              <a:rPr lang="en-US"/>
              <a:pPr>
                <a:defRPr/>
              </a:pPr>
              <a:t>14</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2362200"/>
          </a:xfrm>
        </p:spPr>
        <p:txBody>
          <a:bodyPr>
            <a:noAutofit/>
          </a:bodyPr>
          <a:lstStyle/>
          <a:p>
            <a:pPr eaLnBrk="1" fontAlgn="auto" hangingPunct="1">
              <a:spcAft>
                <a:spcPts val="0"/>
              </a:spcAft>
              <a:defRPr/>
            </a:pPr>
            <a:r>
              <a:rPr lang="es-AR" sz="3600" dirty="0" smtClean="0">
                <a:solidFill>
                  <a:srgbClr val="FFC000"/>
                </a:solidFill>
              </a:rPr>
              <a:t>Siete razones por las que la recuperación se convierte rápidamente en una recaída</a:t>
            </a:r>
            <a:r>
              <a:rPr lang="en-US" sz="3600" dirty="0" smtClean="0"/>
              <a:t/>
            </a:r>
            <a:br>
              <a:rPr lang="en-US" sz="3600" dirty="0" smtClean="0"/>
            </a:br>
            <a:r>
              <a:rPr lang="en-US" sz="3600" dirty="0" smtClean="0">
                <a:solidFill>
                  <a:schemeClr val="tx1"/>
                </a:solidFill>
              </a:rPr>
              <a:t>Seven reasons why recovery quickly turns into relapse</a:t>
            </a:r>
          </a:p>
        </p:txBody>
      </p:sp>
      <p:sp>
        <p:nvSpPr>
          <p:cNvPr id="22531" name="Rectangle 3"/>
          <p:cNvSpPr>
            <a:spLocks noGrp="1" noChangeArrowheads="1"/>
          </p:cNvSpPr>
          <p:nvPr>
            <p:ph idx="1"/>
          </p:nvPr>
        </p:nvSpPr>
        <p:spPr>
          <a:xfrm>
            <a:off x="457200" y="2743200"/>
            <a:ext cx="8229600" cy="3551238"/>
          </a:xfrm>
        </p:spPr>
        <p:txBody>
          <a:bodyPr/>
          <a:lstStyle/>
          <a:p>
            <a:pPr marL="457200" indent="-457200" eaLnBrk="1" hangingPunct="1">
              <a:lnSpc>
                <a:spcPct val="80000"/>
              </a:lnSpc>
              <a:spcAft>
                <a:spcPct val="55000"/>
              </a:spcAft>
              <a:buFontTx/>
              <a:buNone/>
            </a:pPr>
            <a:r>
              <a:rPr lang="en-US" sz="3200" dirty="0" smtClean="0">
                <a:effectLst>
                  <a:outerShdw blurRad="38100" dist="38100" dir="2700000" algn="tl">
                    <a:srgbClr val="000000">
                      <a:alpha val="43137"/>
                    </a:srgbClr>
                  </a:outerShdw>
                </a:effectLst>
              </a:rPr>
              <a:t>1</a:t>
            </a:r>
            <a:r>
              <a:rPr lang="en-US" sz="2400" dirty="0" smtClean="0">
                <a:effectLst>
                  <a:outerShdw blurRad="38100" dist="38100" dir="2700000" algn="tl">
                    <a:srgbClr val="000000">
                      <a:alpha val="43137"/>
                    </a:srgbClr>
                  </a:outerShdw>
                </a:effectLst>
              </a:rPr>
              <a:t>.	</a:t>
            </a:r>
            <a:r>
              <a:rPr lang="es-AR" sz="2800" dirty="0" smtClean="0">
                <a:solidFill>
                  <a:srgbClr val="FFC000"/>
                </a:solidFill>
                <a:effectLst>
                  <a:outerShdw blurRad="38100" dist="38100" dir="2700000" algn="tl">
                    <a:srgbClr val="000000">
                      <a:alpha val="43137"/>
                    </a:srgbClr>
                  </a:outerShdw>
                </a:effectLst>
              </a:rPr>
              <a:t>Estoy bien. Puedo manejar esto por mi cuenta. Me han entregado. </a:t>
            </a:r>
            <a:r>
              <a:rPr lang="es-AR" sz="2800" dirty="0" smtClean="0"/>
              <a:t/>
            </a:r>
            <a:br>
              <a:rPr lang="es-AR" sz="2800" dirty="0" smtClean="0"/>
            </a:br>
            <a:r>
              <a:rPr lang="en-US" sz="2800" dirty="0" smtClean="0">
                <a:effectLst>
                  <a:outerShdw blurRad="38100" dist="38100" dir="2700000" algn="tl">
                    <a:srgbClr val="000000">
                      <a:alpha val="43137"/>
                    </a:srgbClr>
                  </a:outerShdw>
                </a:effectLst>
              </a:rPr>
              <a:t>Magical thinking—My problems are all fixed.  I’m fine.  I can handle this on my own.  I’ve been delivered.</a:t>
            </a:r>
          </a:p>
          <a:p>
            <a:pPr marL="457200" indent="-457200" eaLnBrk="1" hangingPunct="1">
              <a:lnSpc>
                <a:spcPct val="80000"/>
              </a:lnSpc>
              <a:spcAft>
                <a:spcPct val="55000"/>
              </a:spcAft>
              <a:buFontTx/>
              <a:buNone/>
            </a:pPr>
            <a:r>
              <a:rPr lang="en-US" sz="2800" dirty="0" smtClean="0">
                <a:effectLst>
                  <a:outerShdw blurRad="38100" dist="38100" dir="2700000" algn="tl">
                    <a:srgbClr val="000000">
                      <a:alpha val="43137"/>
                    </a:srgbClr>
                  </a:outerShdw>
                </a:effectLst>
              </a:rPr>
              <a:t>2.	</a:t>
            </a:r>
            <a:r>
              <a:rPr lang="es-AR" sz="2800" dirty="0" smtClean="0">
                <a:solidFill>
                  <a:srgbClr val="FFC000"/>
                </a:solidFill>
                <a:effectLst>
                  <a:outerShdw blurRad="38100" dist="38100" dir="2700000" algn="tl">
                    <a:srgbClr val="000000">
                      <a:alpha val="43137"/>
                    </a:srgbClr>
                  </a:outerShdw>
                </a:effectLst>
              </a:rPr>
              <a:t>Abstinencia ambiental vs. cambio real en el interior </a:t>
            </a:r>
            <a:r>
              <a:rPr lang="es-AR" sz="2800" dirty="0" smtClean="0"/>
              <a:t/>
            </a:r>
            <a:br>
              <a:rPr lang="es-AR" sz="2800" dirty="0" smtClean="0"/>
            </a:br>
            <a:r>
              <a:rPr lang="en-US" sz="2800" dirty="0" smtClean="0">
                <a:effectLst>
                  <a:outerShdw blurRad="38100" dist="38100" dir="2700000" algn="tl">
                    <a:srgbClr val="000000">
                      <a:alpha val="43137"/>
                    </a:srgbClr>
                  </a:outerShdw>
                </a:effectLst>
              </a:rPr>
              <a:t>Environmental abstinence vs. real change on the inside.</a:t>
            </a:r>
          </a:p>
        </p:txBody>
      </p:sp>
      <p:sp>
        <p:nvSpPr>
          <p:cNvPr id="4" name="Slide Number Placeholder 3"/>
          <p:cNvSpPr>
            <a:spLocks noGrp="1"/>
          </p:cNvSpPr>
          <p:nvPr>
            <p:ph type="sldNum" sz="quarter" idx="12"/>
          </p:nvPr>
        </p:nvSpPr>
        <p:spPr/>
        <p:txBody>
          <a:bodyPr/>
          <a:lstStyle/>
          <a:p>
            <a:pPr>
              <a:defRPr/>
            </a:pPr>
            <a:fld id="{A525F443-1D49-43A4-8907-37C9360B4F2D}" type="slidenum">
              <a:rPr lang="en-US"/>
              <a:pPr>
                <a:defRPr/>
              </a:pPr>
              <a:t>15</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dirty="0" smtClean="0"/>
              <a:t>Course  T509.01</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additive="base">
                                        <p:cTn id="13" dur="5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457200" y="381000"/>
            <a:ext cx="8229600" cy="5913438"/>
          </a:xfrm>
        </p:spPr>
        <p:txBody>
          <a:bodyPr/>
          <a:lstStyle/>
          <a:p>
            <a:pPr marL="609600" indent="-609600" eaLnBrk="1" hangingPunct="1">
              <a:lnSpc>
                <a:spcPct val="80000"/>
              </a:lnSpc>
              <a:spcAft>
                <a:spcPct val="55000"/>
              </a:spcAft>
              <a:buFontTx/>
              <a:buNone/>
            </a:pPr>
            <a:r>
              <a:rPr lang="en-US" sz="3200" dirty="0" smtClean="0">
                <a:effectLst>
                  <a:outerShdw blurRad="38100" dist="38100" dir="2700000" algn="tl">
                    <a:srgbClr val="000000">
                      <a:alpha val="43137"/>
                    </a:srgbClr>
                  </a:outerShdw>
                </a:effectLst>
              </a:rPr>
              <a:t>3.	</a:t>
            </a:r>
            <a:r>
              <a:rPr lang="es-AR" sz="3200" dirty="0" smtClean="0">
                <a:solidFill>
                  <a:srgbClr val="FFC000"/>
                </a:solidFill>
                <a:effectLst>
                  <a:outerShdw blurRad="38100" dist="38100" dir="2700000" algn="tl">
                    <a:srgbClr val="000000">
                      <a:alpha val="43137"/>
                    </a:srgbClr>
                  </a:outerShdw>
                </a:effectLst>
              </a:rPr>
              <a:t>Mis viejos amigos siguen siendo mis amigos hoy </a:t>
            </a:r>
            <a:br>
              <a:rPr lang="es-AR" sz="3200" dirty="0" smtClean="0">
                <a:solidFill>
                  <a:srgbClr val="FFC000"/>
                </a:solidFill>
                <a:effectLst>
                  <a:outerShdw blurRad="38100" dist="38100" dir="2700000" algn="tl">
                    <a:srgbClr val="000000">
                      <a:alpha val="43137"/>
                    </a:srgbClr>
                  </a:outerShdw>
                </a:effectLst>
              </a:rPr>
            </a:br>
            <a:r>
              <a:rPr lang="en-US" sz="3200" dirty="0" smtClean="0">
                <a:effectLst>
                  <a:outerShdw blurRad="38100" dist="38100" dir="2700000" algn="tl">
                    <a:srgbClr val="000000">
                      <a:alpha val="43137"/>
                    </a:srgbClr>
                  </a:outerShdw>
                </a:effectLst>
              </a:rPr>
              <a:t>My old friends are still my friends today.</a:t>
            </a:r>
          </a:p>
          <a:p>
            <a:pPr marL="609600" indent="-609600" eaLnBrk="1" hangingPunct="1">
              <a:lnSpc>
                <a:spcPct val="80000"/>
              </a:lnSpc>
              <a:spcAft>
                <a:spcPct val="55000"/>
              </a:spcAft>
              <a:buFontTx/>
              <a:buNone/>
            </a:pPr>
            <a:r>
              <a:rPr lang="en-US" sz="3200" dirty="0" smtClean="0">
                <a:effectLst>
                  <a:outerShdw blurRad="38100" dist="38100" dir="2700000" algn="tl">
                    <a:srgbClr val="000000">
                      <a:alpha val="43137"/>
                    </a:srgbClr>
                  </a:outerShdw>
                </a:effectLst>
              </a:rPr>
              <a:t>4.	</a:t>
            </a:r>
            <a:r>
              <a:rPr lang="es-AR" sz="3200" dirty="0" smtClean="0">
                <a:solidFill>
                  <a:srgbClr val="FFC000"/>
                </a:solidFill>
                <a:effectLst>
                  <a:outerShdw blurRad="38100" dist="38100" dir="2700000" algn="tl">
                    <a:srgbClr val="000000">
                      <a:alpha val="43137"/>
                    </a:srgbClr>
                  </a:outerShdw>
                </a:effectLst>
              </a:rPr>
              <a:t>Cuando se enfrenta a nuevos problemas, todavía estoy usando mis viejas estrategias de “resolución de problemas”. </a:t>
            </a:r>
            <a:r>
              <a:rPr lang="es-AR" sz="3200" dirty="0" smtClean="0"/>
              <a:t/>
            </a:r>
            <a:br>
              <a:rPr lang="es-AR" sz="3200" dirty="0" smtClean="0"/>
            </a:br>
            <a:r>
              <a:rPr lang="en-US" sz="3200" dirty="0" smtClean="0">
                <a:effectLst>
                  <a:outerShdw blurRad="38100" dist="38100" dir="2700000" algn="tl">
                    <a:srgbClr val="000000">
                      <a:alpha val="43137"/>
                    </a:srgbClr>
                  </a:outerShdw>
                </a:effectLst>
              </a:rPr>
              <a:t>When facing new problems, I’m still using my old strategies for “problem solving.”</a:t>
            </a:r>
          </a:p>
          <a:p>
            <a:pPr marL="609600" indent="-609600" eaLnBrk="1" hangingPunct="1">
              <a:lnSpc>
                <a:spcPct val="80000"/>
              </a:lnSpc>
              <a:spcAft>
                <a:spcPct val="55000"/>
              </a:spcAft>
              <a:buFontTx/>
              <a:buNone/>
            </a:pPr>
            <a:r>
              <a:rPr lang="en-US" sz="3200" dirty="0" smtClean="0">
                <a:effectLst>
                  <a:outerShdw blurRad="38100" dist="38100" dir="2700000" algn="tl">
                    <a:srgbClr val="000000">
                      <a:alpha val="43137"/>
                    </a:srgbClr>
                  </a:outerShdw>
                </a:effectLst>
              </a:rPr>
              <a:t>5.	</a:t>
            </a:r>
            <a:r>
              <a:rPr lang="es-AR" sz="3200" dirty="0" smtClean="0">
                <a:solidFill>
                  <a:srgbClr val="FFC000"/>
                </a:solidFill>
                <a:effectLst>
                  <a:outerShdw blurRad="38100" dist="38100" dir="2700000" algn="tl">
                    <a:srgbClr val="000000">
                      <a:alpha val="43137"/>
                    </a:srgbClr>
                  </a:outerShdw>
                </a:effectLst>
              </a:rPr>
              <a:t>Fracase al querer tomar del poder de Dios y usarlo apropiadamente en mi vida diaria </a:t>
            </a:r>
            <a:r>
              <a:rPr lang="es-AR" sz="3200" dirty="0" smtClean="0"/>
              <a:t/>
            </a:r>
            <a:br>
              <a:rPr lang="es-AR" sz="3200" dirty="0" smtClean="0"/>
            </a:br>
            <a:r>
              <a:rPr lang="en-US" sz="3200" dirty="0" smtClean="0">
                <a:effectLst>
                  <a:outerShdw blurRad="38100" dist="38100" dir="2700000" algn="tl">
                    <a:srgbClr val="000000">
                      <a:alpha val="43137"/>
                    </a:srgbClr>
                  </a:outerShdw>
                </a:effectLst>
              </a:rPr>
              <a:t>I fail to take hold of God’s power and use it appropriately in my daily living.</a:t>
            </a:r>
          </a:p>
        </p:txBody>
      </p:sp>
      <p:sp>
        <p:nvSpPr>
          <p:cNvPr id="4" name="Slide Number Placeholder 3"/>
          <p:cNvSpPr>
            <a:spLocks noGrp="1"/>
          </p:cNvSpPr>
          <p:nvPr>
            <p:ph type="sldNum" sz="quarter" idx="12"/>
          </p:nvPr>
        </p:nvSpPr>
        <p:spPr/>
        <p:txBody>
          <a:bodyPr/>
          <a:lstStyle/>
          <a:p>
            <a:pPr>
              <a:defRPr/>
            </a:pPr>
            <a:fld id="{A525F443-1D49-43A4-8907-37C9360B4F2D}" type="slidenum">
              <a:rPr lang="en-US"/>
              <a:pPr>
                <a:defRPr/>
              </a:pPr>
              <a:t>16</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animEffect transition="in" filter="diamond(in)">
                                      <p:cBhvr>
                                        <p:cTn id="7" dur="1000"/>
                                        <p:tgtEl>
                                          <p:spTgt spid="2253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2531">
                                            <p:txEl>
                                              <p:pRg st="2" end="2"/>
                                            </p:txEl>
                                          </p:spTgt>
                                        </p:tgtEl>
                                        <p:attrNameLst>
                                          <p:attrName>style.visibility</p:attrName>
                                        </p:attrNameLst>
                                      </p:cBhvr>
                                      <p:to>
                                        <p:strVal val="visible"/>
                                      </p:to>
                                    </p:set>
                                    <p:animEffect transition="in" filter="diamond(in)">
                                      <p:cBhvr>
                                        <p:cTn id="12" dur="10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457200" y="381000"/>
            <a:ext cx="8229600" cy="5913438"/>
          </a:xfrm>
        </p:spPr>
        <p:txBody>
          <a:bodyPr/>
          <a:lstStyle/>
          <a:p>
            <a:pPr marL="609600" indent="-609600" eaLnBrk="1" hangingPunct="1">
              <a:lnSpc>
                <a:spcPct val="80000"/>
              </a:lnSpc>
              <a:spcAft>
                <a:spcPct val="55000"/>
              </a:spcAft>
              <a:buNone/>
            </a:pPr>
            <a:r>
              <a:rPr lang="en-US" sz="3200" dirty="0" smtClean="0">
                <a:effectLst>
                  <a:outerShdw blurRad="38100" dist="38100" dir="2700000" algn="tl">
                    <a:srgbClr val="000000">
                      <a:alpha val="43137"/>
                    </a:srgbClr>
                  </a:outerShdw>
                </a:effectLst>
              </a:rPr>
              <a:t>6.	</a:t>
            </a:r>
            <a:r>
              <a:rPr lang="es-AR" sz="3200" dirty="0" smtClean="0">
                <a:solidFill>
                  <a:srgbClr val="FFC000"/>
                </a:solidFill>
                <a:effectLst>
                  <a:outerShdw blurRad="38100" dist="38100" dir="2700000" algn="tl">
                    <a:srgbClr val="000000">
                      <a:alpha val="43137"/>
                    </a:srgbClr>
                  </a:outerShdw>
                </a:effectLst>
              </a:rPr>
              <a:t>Los problemas no resueltos de mi pasado todavía me afectan </a:t>
            </a:r>
            <a:r>
              <a:rPr lang="es-AR" sz="3200" dirty="0" smtClean="0"/>
              <a:t/>
            </a:r>
            <a:br>
              <a:rPr lang="es-AR" sz="3200" dirty="0" smtClean="0"/>
            </a:br>
            <a:r>
              <a:rPr lang="en-US" sz="3200" dirty="0" smtClean="0">
                <a:effectLst>
                  <a:outerShdw blurRad="38100" dist="38100" dir="2700000" algn="tl">
                    <a:srgbClr val="000000">
                      <a:alpha val="43137"/>
                    </a:srgbClr>
                  </a:outerShdw>
                </a:effectLst>
              </a:rPr>
              <a:t>Unresolved problems of my past are still affecting me.</a:t>
            </a:r>
          </a:p>
          <a:p>
            <a:pPr marL="609600" indent="-609600" eaLnBrk="1" hangingPunct="1">
              <a:lnSpc>
                <a:spcPct val="80000"/>
              </a:lnSpc>
              <a:spcAft>
                <a:spcPct val="55000"/>
              </a:spcAft>
              <a:buFontTx/>
              <a:buNone/>
            </a:pPr>
            <a:r>
              <a:rPr lang="en-US" sz="3200" dirty="0" smtClean="0">
                <a:effectLst>
                  <a:outerShdw blurRad="38100" dist="38100" dir="2700000" algn="tl">
                    <a:srgbClr val="000000">
                      <a:alpha val="43137"/>
                    </a:srgbClr>
                  </a:outerShdw>
                </a:effectLst>
              </a:rPr>
              <a:t>7.	</a:t>
            </a:r>
            <a:r>
              <a:rPr lang="es-AR" sz="3200" dirty="0" smtClean="0">
                <a:solidFill>
                  <a:srgbClr val="FFC000"/>
                </a:solidFill>
                <a:effectLst>
                  <a:outerShdw blurRad="38100" dist="38100" dir="2700000" algn="tl">
                    <a:srgbClr val="000000">
                      <a:alpha val="43137"/>
                    </a:srgbClr>
                  </a:outerShdw>
                </a:effectLst>
              </a:rPr>
              <a:t>Compartimentos en mi vida </a:t>
            </a:r>
            <a:r>
              <a:rPr lang="es-AR" sz="3200" dirty="0" smtClean="0"/>
              <a:t/>
            </a:r>
            <a:br>
              <a:rPr lang="es-AR" sz="3200" dirty="0" smtClean="0"/>
            </a:br>
            <a:r>
              <a:rPr lang="en-US" sz="3200" dirty="0" smtClean="0">
                <a:effectLst>
                  <a:outerShdw blurRad="38100" dist="38100" dir="2700000" algn="tl">
                    <a:srgbClr val="000000">
                      <a:alpha val="43137"/>
                    </a:srgbClr>
                  </a:outerShdw>
                </a:effectLst>
              </a:rPr>
              <a:t>Compartmentalizing my life.</a:t>
            </a:r>
          </a:p>
        </p:txBody>
      </p:sp>
      <p:sp>
        <p:nvSpPr>
          <p:cNvPr id="4" name="Slide Number Placeholder 3"/>
          <p:cNvSpPr>
            <a:spLocks noGrp="1"/>
          </p:cNvSpPr>
          <p:nvPr>
            <p:ph type="sldNum" sz="quarter" idx="12"/>
          </p:nvPr>
        </p:nvSpPr>
        <p:spPr/>
        <p:txBody>
          <a:bodyPr/>
          <a:lstStyle/>
          <a:p>
            <a:pPr>
              <a:defRPr/>
            </a:pPr>
            <a:fld id="{A525F443-1D49-43A4-8907-37C9360B4F2D}" type="slidenum">
              <a:rPr lang="en-US"/>
              <a:pPr>
                <a:defRPr/>
              </a:pPr>
              <a:t>17</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animEffect transition="in" filter="diamond(in)">
                                      <p:cBhvr>
                                        <p:cTn id="7" dur="1000"/>
                                        <p:tgtEl>
                                          <p:spTgt spid="225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0"/>
            <a:ext cx="8229600" cy="1371600"/>
          </a:xfrm>
        </p:spPr>
        <p:txBody>
          <a:bodyPr>
            <a:normAutofit fontScale="90000"/>
          </a:bodyPr>
          <a:lstStyle/>
          <a:p>
            <a:pPr eaLnBrk="1" fontAlgn="auto" hangingPunct="1">
              <a:spcAft>
                <a:spcPts val="0"/>
              </a:spcAft>
              <a:defRPr/>
            </a:pPr>
            <a:r>
              <a:rPr lang="es-AR" sz="4000" dirty="0" smtClean="0">
                <a:solidFill>
                  <a:srgbClr val="FFC000"/>
                </a:solidFill>
              </a:rPr>
              <a:t>¿Toda recaída causa el mismo daño?</a:t>
            </a:r>
            <a:r>
              <a:rPr lang="en-US" sz="4000" dirty="0" smtClean="0"/>
              <a:t/>
            </a:r>
            <a:br>
              <a:rPr lang="en-US" sz="4000" dirty="0" smtClean="0"/>
            </a:br>
            <a:r>
              <a:rPr lang="en-US" sz="4000" dirty="0" smtClean="0">
                <a:solidFill>
                  <a:schemeClr val="tx2">
                    <a:tint val="100000"/>
                    <a:satMod val="250000"/>
                  </a:schemeClr>
                </a:solidFill>
              </a:rPr>
              <a:t>Does all relapse cause the same damage?</a:t>
            </a:r>
          </a:p>
        </p:txBody>
      </p:sp>
      <p:sp>
        <p:nvSpPr>
          <p:cNvPr id="23555" name="Rectangle 3"/>
          <p:cNvSpPr>
            <a:spLocks noGrp="1" noChangeArrowheads="1"/>
          </p:cNvSpPr>
          <p:nvPr>
            <p:ph idx="1"/>
          </p:nvPr>
        </p:nvSpPr>
        <p:spPr>
          <a:xfrm>
            <a:off x="457200" y="1905000"/>
            <a:ext cx="8229600" cy="4389438"/>
          </a:xfrm>
        </p:spPr>
        <p:txBody>
          <a:bodyPr/>
          <a:lstStyle/>
          <a:p>
            <a:pPr eaLnBrk="1" hangingPunct="1">
              <a:spcAft>
                <a:spcPct val="50000"/>
              </a:spcAft>
            </a:pPr>
            <a:r>
              <a:rPr lang="es-AR" dirty="0" smtClean="0">
                <a:solidFill>
                  <a:srgbClr val="FFC000"/>
                </a:solidFill>
                <a:effectLst>
                  <a:outerShdw blurRad="38100" dist="38100" dir="2700000" algn="tl">
                    <a:srgbClr val="000000">
                      <a:alpha val="43137"/>
                    </a:srgbClr>
                  </a:outerShdw>
                </a:effectLst>
              </a:rPr>
              <a:t>La recaída puede ser pequeña.</a:t>
            </a:r>
            <a:r>
              <a:rPr lang="en-US" dirty="0" smtClean="0"/>
              <a:t/>
            </a:r>
            <a:br>
              <a:rPr lang="en-US" dirty="0" smtClean="0"/>
            </a:br>
            <a:r>
              <a:rPr lang="en-US" dirty="0" smtClean="0">
                <a:effectLst>
                  <a:outerShdw blurRad="38100" dist="38100" dir="2700000" algn="tl">
                    <a:srgbClr val="000000">
                      <a:alpha val="43137"/>
                    </a:srgbClr>
                  </a:outerShdw>
                </a:effectLst>
              </a:rPr>
              <a:t>Relapse can be small.</a:t>
            </a:r>
          </a:p>
          <a:p>
            <a:pPr eaLnBrk="1" hangingPunct="1">
              <a:spcAft>
                <a:spcPct val="50000"/>
              </a:spcAft>
            </a:pPr>
            <a:r>
              <a:rPr lang="es-AR" dirty="0" smtClean="0">
                <a:solidFill>
                  <a:srgbClr val="FFC000"/>
                </a:solidFill>
                <a:effectLst>
                  <a:outerShdw blurRad="38100" dist="38100" dir="2700000" algn="tl">
                    <a:srgbClr val="000000">
                      <a:alpha val="43137"/>
                    </a:srgbClr>
                  </a:outerShdw>
                </a:effectLst>
              </a:rPr>
              <a:t>La recaída puede ser catastrófica </a:t>
            </a:r>
            <a:r>
              <a:rPr lang="es-AR" dirty="0" smtClean="0"/>
              <a:t/>
            </a:r>
            <a:br>
              <a:rPr lang="es-AR" dirty="0" smtClean="0"/>
            </a:br>
            <a:r>
              <a:rPr lang="en-US" dirty="0" smtClean="0">
                <a:effectLst>
                  <a:outerShdw blurRad="38100" dist="38100" dir="2700000" algn="tl">
                    <a:srgbClr val="000000">
                      <a:alpha val="43137"/>
                    </a:srgbClr>
                  </a:outerShdw>
                </a:effectLst>
              </a:rPr>
              <a:t>Relapse can catastrophic.</a:t>
            </a:r>
          </a:p>
          <a:p>
            <a:pPr eaLnBrk="1" hangingPunct="1">
              <a:spcAft>
                <a:spcPct val="50000"/>
              </a:spcAft>
            </a:pPr>
            <a:r>
              <a:rPr lang="es-AR" dirty="0" smtClean="0">
                <a:solidFill>
                  <a:srgbClr val="FFC000"/>
                </a:solidFill>
                <a:effectLst>
                  <a:outerShdw blurRad="38100" dist="38100" dir="2700000" algn="tl">
                    <a:srgbClr val="000000">
                      <a:alpha val="43137"/>
                    </a:srgbClr>
                  </a:outerShdw>
                </a:effectLst>
              </a:rPr>
              <a:t>La recaída es como un edificio en llamas.</a:t>
            </a:r>
            <a:r>
              <a:rPr lang="en-US" dirty="0" smtClean="0">
                <a:solidFill>
                  <a:srgbClr val="FFC000"/>
                </a:solidFill>
                <a:effectLst>
                  <a:outerShdw blurRad="38100" dist="38100" dir="2700000" algn="tl">
                    <a:srgbClr val="000000">
                      <a:alpha val="43137"/>
                    </a:srgbClr>
                  </a:outerShdw>
                </a:effectLst>
              </a:rPr>
              <a:t/>
            </a:r>
            <a:br>
              <a:rPr lang="en-US" dirty="0" smtClean="0">
                <a:solidFill>
                  <a:srgbClr val="FFC000"/>
                </a:solidFill>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Relapse like a burning building.</a:t>
            </a:r>
          </a:p>
        </p:txBody>
      </p:sp>
      <p:sp>
        <p:nvSpPr>
          <p:cNvPr id="4" name="Slide Number Placeholder 3"/>
          <p:cNvSpPr>
            <a:spLocks noGrp="1"/>
          </p:cNvSpPr>
          <p:nvPr>
            <p:ph type="sldNum" sz="quarter" idx="12"/>
          </p:nvPr>
        </p:nvSpPr>
        <p:spPr/>
        <p:txBody>
          <a:bodyPr/>
          <a:lstStyle/>
          <a:p>
            <a:pPr>
              <a:defRPr/>
            </a:pPr>
            <a:fld id="{732F0BC2-FD92-4A3D-99BF-E68154960A46}" type="slidenum">
              <a:rPr lang="en-US"/>
              <a:pPr>
                <a:defRPr/>
              </a:pPr>
              <a:t>18</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 calcmode="lin" valueType="num">
                                      <p:cBhvr additive="base">
                                        <p:cTn id="19"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0"/>
            <a:ext cx="8229600" cy="1524000"/>
          </a:xfrm>
        </p:spPr>
        <p:txBody>
          <a:bodyPr>
            <a:normAutofit/>
          </a:bodyPr>
          <a:lstStyle/>
          <a:p>
            <a:r>
              <a:rPr lang="es-AR" sz="4000" dirty="0" smtClean="0">
                <a:solidFill>
                  <a:srgbClr val="FFC000"/>
                </a:solidFill>
              </a:rPr>
              <a:t>Capítulo 2</a:t>
            </a:r>
            <a:r>
              <a:rPr lang="en-US" sz="4000" dirty="0" smtClean="0">
                <a:solidFill>
                  <a:srgbClr val="FFC000"/>
                </a:solidFill>
              </a:rPr>
              <a:t>   </a:t>
            </a:r>
            <a:r>
              <a:rPr lang="es-AR" sz="4000" dirty="0" smtClean="0">
                <a:solidFill>
                  <a:srgbClr val="FFC000"/>
                </a:solidFill>
              </a:rPr>
              <a:t>Recaída</a:t>
            </a:r>
            <a:r>
              <a:rPr lang="en-US" sz="4000" dirty="0" smtClean="0"/>
              <a:t/>
            </a:r>
            <a:br>
              <a:rPr lang="en-US" sz="4000" dirty="0" smtClean="0"/>
            </a:br>
            <a:r>
              <a:rPr lang="en-US" sz="4000" dirty="0" smtClean="0">
                <a:solidFill>
                  <a:schemeClr val="tx1"/>
                </a:solidFill>
              </a:rPr>
              <a:t>Chapter 2   Relapse</a:t>
            </a:r>
          </a:p>
        </p:txBody>
      </p:sp>
      <p:sp>
        <p:nvSpPr>
          <p:cNvPr id="78851" name="Rectangle 3"/>
          <p:cNvSpPr>
            <a:spLocks noGrp="1" noChangeArrowheads="1"/>
          </p:cNvSpPr>
          <p:nvPr>
            <p:ph idx="1"/>
          </p:nvPr>
        </p:nvSpPr>
        <p:spPr>
          <a:xfrm>
            <a:off x="457200" y="1752600"/>
            <a:ext cx="8229600" cy="4541838"/>
          </a:xfrm>
        </p:spPr>
        <p:txBody>
          <a:bodyPr/>
          <a:lstStyle/>
          <a:p>
            <a:pPr eaLnBrk="1" hangingPunct="1"/>
            <a:r>
              <a:rPr lang="es-AR" dirty="0" smtClean="0">
                <a:solidFill>
                  <a:srgbClr val="FFC000"/>
                </a:solidFill>
                <a:effectLst>
                  <a:outerShdw blurRad="38100" dist="38100" dir="2700000" algn="tl">
                    <a:srgbClr val="000000">
                      <a:alpha val="43137"/>
                    </a:srgbClr>
                  </a:outerShdw>
                </a:effectLst>
              </a:rPr>
              <a:t>El daño de la recaída es proporcional al nivel de recuperación</a:t>
            </a:r>
            <a:endParaRPr lang="en-US" dirty="0" smtClean="0">
              <a:solidFill>
                <a:srgbClr val="FFC000"/>
              </a:solidFill>
              <a:effectLst>
                <a:outerShdw blurRad="38100" dist="38100" dir="2700000" algn="tl">
                  <a:srgbClr val="000000">
                    <a:alpha val="43137"/>
                  </a:srgbClr>
                </a:outerShdw>
              </a:effectLst>
            </a:endParaRPr>
          </a:p>
          <a:p>
            <a:pPr eaLnBrk="1" hangingPunct="1"/>
            <a:r>
              <a:rPr lang="en-US" dirty="0" smtClean="0">
                <a:effectLst>
                  <a:outerShdw blurRad="38100" dist="38100" dir="2700000" algn="tl">
                    <a:srgbClr val="000000">
                      <a:alpha val="43137"/>
                    </a:srgbClr>
                  </a:outerShdw>
                </a:effectLst>
              </a:rPr>
              <a:t>The damage of relapse is proportional to the level of recovery</a:t>
            </a:r>
          </a:p>
          <a:p>
            <a:pPr eaLnBrk="1" hangingPunct="1"/>
            <a:r>
              <a:rPr lang="es-AR" dirty="0" smtClean="0">
                <a:solidFill>
                  <a:srgbClr val="FFC000"/>
                </a:solidFill>
                <a:effectLst>
                  <a:outerShdw blurRad="38100" dist="38100" dir="2700000" algn="tl">
                    <a:srgbClr val="000000">
                      <a:alpha val="43137"/>
                    </a:srgbClr>
                  </a:outerShdw>
                </a:effectLst>
              </a:rPr>
              <a:t>La recaída es muy grave: la persona ahora se abre a un daño más profundo.</a:t>
            </a:r>
            <a:r>
              <a:rPr lang="en-US" dirty="0" smtClean="0"/>
              <a:t/>
            </a:r>
            <a:br>
              <a:rPr lang="en-US" dirty="0" smtClean="0"/>
            </a:br>
            <a:r>
              <a:rPr lang="en-US" dirty="0" smtClean="0">
                <a:effectLst>
                  <a:outerShdw blurRad="38100" dist="38100" dir="2700000" algn="tl">
                    <a:srgbClr val="000000">
                      <a:alpha val="43137"/>
                    </a:srgbClr>
                  </a:outerShdw>
                </a:effectLst>
              </a:rPr>
              <a:t>Relapse is very serious:  now opening self up to deeper damage.</a:t>
            </a:r>
          </a:p>
          <a:p>
            <a:pPr lvl="0" eaLnBrk="1" hangingPunct="1"/>
            <a:r>
              <a:rPr lang="es-AR" dirty="0" smtClean="0">
                <a:solidFill>
                  <a:srgbClr val="FFC000"/>
                </a:solidFill>
                <a:effectLst>
                  <a:outerShdw blurRad="38100" dist="38100" dir="2700000" algn="tl">
                    <a:srgbClr val="000000">
                      <a:alpha val="43137"/>
                    </a:srgbClr>
                  </a:outerShdw>
                </a:effectLst>
              </a:rPr>
              <a:t>¿Qué causa la recaída?     </a:t>
            </a:r>
            <a:r>
              <a:rPr lang="en-US" dirty="0" smtClean="0">
                <a:effectLst>
                  <a:outerShdw blurRad="38100" dist="38100" dir="2700000" algn="tl">
                    <a:srgbClr val="000000">
                      <a:alpha val="43137"/>
                    </a:srgbClr>
                  </a:outerShdw>
                </a:effectLst>
              </a:rPr>
              <a:t>What causes relapse?</a:t>
            </a:r>
          </a:p>
        </p:txBody>
      </p:sp>
      <p:sp>
        <p:nvSpPr>
          <p:cNvPr id="4" name="Slide Number Placeholder 3"/>
          <p:cNvSpPr>
            <a:spLocks noGrp="1"/>
          </p:cNvSpPr>
          <p:nvPr>
            <p:ph type="sldNum" sz="quarter" idx="12"/>
          </p:nvPr>
        </p:nvSpPr>
        <p:spPr/>
        <p:txBody>
          <a:bodyPr/>
          <a:lstStyle/>
          <a:p>
            <a:pPr>
              <a:defRPr/>
            </a:pPr>
            <a:fld id="{04807AF5-7BC8-4703-B5AD-4264D1EBC180}" type="slidenum">
              <a:rPr lang="en-US"/>
              <a:pPr>
                <a:defRPr/>
              </a:pPr>
              <a:t>19</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blinds(horizontal)">
                                      <p:cBhvr>
                                        <p:cTn id="7" dur="500"/>
                                        <p:tgtEl>
                                          <p:spTgt spid="78851">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8851">
                                            <p:txEl>
                                              <p:pRg st="1" end="1"/>
                                            </p:txEl>
                                          </p:spTgt>
                                        </p:tgtEl>
                                        <p:attrNameLst>
                                          <p:attrName>style.visibility</p:attrName>
                                        </p:attrNameLst>
                                      </p:cBhvr>
                                      <p:to>
                                        <p:strVal val="visible"/>
                                      </p:to>
                                    </p:set>
                                    <p:animEffect transition="in" filter="blinds(horizontal)">
                                      <p:cBhvr>
                                        <p:cTn id="10" dur="500"/>
                                        <p:tgtEl>
                                          <p:spTgt spid="7885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78851">
                                            <p:txEl>
                                              <p:pRg st="2" end="2"/>
                                            </p:txEl>
                                          </p:spTgt>
                                        </p:tgtEl>
                                        <p:attrNameLst>
                                          <p:attrName>style.visibility</p:attrName>
                                        </p:attrNameLst>
                                      </p:cBhvr>
                                      <p:to>
                                        <p:strVal val="visible"/>
                                      </p:to>
                                    </p:set>
                                    <p:animEffect transition="in" filter="blinds(horizontal)">
                                      <p:cBhvr>
                                        <p:cTn id="15" dur="500"/>
                                        <p:tgtEl>
                                          <p:spTgt spid="7885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78851">
                                            <p:txEl>
                                              <p:pRg st="3" end="3"/>
                                            </p:txEl>
                                          </p:spTgt>
                                        </p:tgtEl>
                                        <p:attrNameLst>
                                          <p:attrName>style.visibility</p:attrName>
                                        </p:attrNameLst>
                                      </p:cBhvr>
                                      <p:to>
                                        <p:strVal val="visible"/>
                                      </p:to>
                                    </p:set>
                                    <p:animEffect transition="in" filter="blinds(horizontal)">
                                      <p:cBhvr>
                                        <p:cTn id="20" dur="500"/>
                                        <p:tgtEl>
                                          <p:spTgt spid="788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828800"/>
          </a:xfrm>
        </p:spPr>
        <p:txBody>
          <a:bodyPr>
            <a:normAutofit/>
          </a:bodyPr>
          <a:lstStyle/>
          <a:p>
            <a:pPr>
              <a:spcBef>
                <a:spcPts val="300"/>
              </a:spcBef>
            </a:pPr>
            <a:r>
              <a:rPr lang="es-ES" sz="6600" baseline="-25000" dirty="0" smtClean="0">
                <a:solidFill>
                  <a:srgbClr val="FFC000"/>
                </a:solidFill>
              </a:rPr>
              <a:t>Ideas para la aplicación personal</a:t>
            </a:r>
            <a:r>
              <a:rPr lang="es-ES" baseline="-25000" dirty="0" smtClean="0"/>
              <a:t/>
            </a:r>
            <a:br>
              <a:rPr lang="es-ES" baseline="-25000" dirty="0" smtClean="0"/>
            </a:br>
            <a:r>
              <a:rPr lang="en-US" dirty="0" smtClean="0"/>
              <a:t>Personal application ideas</a:t>
            </a:r>
            <a:endParaRPr lang="en-US" dirty="0"/>
          </a:p>
        </p:txBody>
      </p:sp>
      <p:sp>
        <p:nvSpPr>
          <p:cNvPr id="3" name="Content Placeholder 2"/>
          <p:cNvSpPr>
            <a:spLocks noGrp="1"/>
          </p:cNvSpPr>
          <p:nvPr>
            <p:ph idx="1"/>
          </p:nvPr>
        </p:nvSpPr>
        <p:spPr/>
        <p:txBody>
          <a:bodyPr/>
          <a:lstStyle/>
          <a:p>
            <a:pPr>
              <a:buNone/>
              <a:tabLst>
                <a:tab pos="7315200" algn="r"/>
              </a:tabLst>
            </a:pPr>
            <a:r>
              <a:rPr lang="en-US" dirty="0" smtClean="0"/>
              <a:t>1	</a:t>
            </a:r>
            <a:r>
              <a:rPr lang="en-US" u="sng" dirty="0" smtClean="0"/>
              <a:t>	</a:t>
            </a:r>
          </a:p>
          <a:p>
            <a:pPr>
              <a:buNone/>
              <a:tabLst>
                <a:tab pos="7315200" algn="r"/>
              </a:tabLst>
            </a:pPr>
            <a:r>
              <a:rPr lang="en-US" dirty="0" smtClean="0"/>
              <a:t>2	</a:t>
            </a:r>
            <a:r>
              <a:rPr lang="en-US" u="sng" dirty="0" smtClean="0"/>
              <a:t>	</a:t>
            </a:r>
          </a:p>
          <a:p>
            <a:pPr>
              <a:buNone/>
              <a:tabLst>
                <a:tab pos="7315200" algn="r"/>
              </a:tabLst>
            </a:pPr>
            <a:r>
              <a:rPr lang="en-US" dirty="0" smtClean="0"/>
              <a:t>3	</a:t>
            </a:r>
            <a:r>
              <a:rPr lang="en-US" u="sng" dirty="0" smtClean="0"/>
              <a:t>	</a:t>
            </a:r>
          </a:p>
          <a:p>
            <a:pPr>
              <a:buNone/>
              <a:tabLst>
                <a:tab pos="7315200" algn="r"/>
              </a:tabLst>
            </a:pPr>
            <a:r>
              <a:rPr lang="en-US" dirty="0" smtClean="0"/>
              <a:t>4	</a:t>
            </a:r>
            <a:r>
              <a:rPr lang="en-US" u="sng" dirty="0" smtClean="0"/>
              <a:t>	</a:t>
            </a:r>
          </a:p>
          <a:p>
            <a:pPr>
              <a:buNone/>
              <a:tabLst>
                <a:tab pos="7315200" algn="r"/>
              </a:tabLst>
            </a:pPr>
            <a:r>
              <a:rPr lang="en-US" dirty="0" smtClean="0"/>
              <a:t>5	</a:t>
            </a:r>
            <a:r>
              <a:rPr lang="en-US" u="sng" dirty="0" smtClean="0"/>
              <a:t>	</a:t>
            </a:r>
          </a:p>
          <a:p>
            <a:pPr>
              <a:buNone/>
              <a:tabLst>
                <a:tab pos="7315200" algn="r"/>
              </a:tabLst>
            </a:pPr>
            <a:r>
              <a:rPr lang="en-US" dirty="0" smtClean="0"/>
              <a:t>6	</a:t>
            </a:r>
            <a:r>
              <a:rPr lang="en-US" u="sng" dirty="0" smtClean="0"/>
              <a:t>	</a:t>
            </a:r>
          </a:p>
          <a:p>
            <a:pPr>
              <a:buNone/>
              <a:tabLst>
                <a:tab pos="7315200" algn="r"/>
              </a:tabLst>
            </a:pPr>
            <a:r>
              <a:rPr lang="en-US" dirty="0" smtClean="0"/>
              <a:t>7	</a:t>
            </a:r>
            <a:r>
              <a:rPr lang="en-US" u="sng" dirty="0" smtClean="0"/>
              <a:t>	</a:t>
            </a:r>
          </a:p>
          <a:p>
            <a:pPr>
              <a:buNone/>
            </a:pPr>
            <a:endParaRPr lang="en-US" dirty="0"/>
          </a:p>
        </p:txBody>
      </p:sp>
      <p:sp>
        <p:nvSpPr>
          <p:cNvPr id="4" name="Date Placeholder 3"/>
          <p:cNvSpPr>
            <a:spLocks noGrp="1"/>
          </p:cNvSpPr>
          <p:nvPr>
            <p:ph type="dt" sz="half" idx="10"/>
          </p:nvPr>
        </p:nvSpPr>
        <p:spPr/>
        <p:txBody>
          <a:bodyPr/>
          <a:lstStyle/>
          <a:p>
            <a:pPr>
              <a:defRPr/>
            </a:pPr>
            <a:r>
              <a:rPr lang="en-US" smtClean="0"/>
              <a:t>Course  T509.01</a:t>
            </a:r>
            <a:endParaRPr lang="en-US" dirty="0"/>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Slide Number Placeholder 5"/>
          <p:cNvSpPr>
            <a:spLocks noGrp="1"/>
          </p:cNvSpPr>
          <p:nvPr>
            <p:ph type="sldNum" sz="quarter" idx="12"/>
          </p:nvPr>
        </p:nvSpPr>
        <p:spPr/>
        <p:txBody>
          <a:bodyPr/>
          <a:lstStyle/>
          <a:p>
            <a:pPr>
              <a:defRPr/>
            </a:pPr>
            <a:fld id="{474097A7-0CC8-4B37-BB74-928581C9D395}" type="slidenum">
              <a:rPr lang="en-US" smtClean="0"/>
              <a:pPr>
                <a:defRPr/>
              </a:pPr>
              <a:t>2</a:t>
            </a:fld>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4"/>
          <p:cNvSpPr>
            <a:spLocks noChangeArrowheads="1"/>
          </p:cNvSpPr>
          <p:nvPr/>
        </p:nvSpPr>
        <p:spPr bwMode="auto">
          <a:xfrm>
            <a:off x="457200" y="457200"/>
            <a:ext cx="8229600" cy="3276600"/>
          </a:xfrm>
          <a:prstGeom prst="rect">
            <a:avLst/>
          </a:prstGeom>
          <a:noFill/>
          <a:ln w="9525">
            <a:noFill/>
            <a:miter lim="800000"/>
            <a:headEnd/>
            <a:tailEnd/>
          </a:ln>
        </p:spPr>
        <p:txBody>
          <a:bodyPr anchor="ctr"/>
          <a:lstStyle/>
          <a:p>
            <a:pPr algn="ctr"/>
            <a:r>
              <a:rPr lang="es-AR" sz="4000" b="1" dirty="0" smtClean="0">
                <a:solidFill>
                  <a:srgbClr val="FFC000"/>
                </a:solidFill>
                <a:effectLst>
                  <a:outerShdw blurRad="38100" dist="38100" dir="2700000" algn="tl">
                    <a:srgbClr val="000000">
                      <a:alpha val="43137"/>
                    </a:srgbClr>
                  </a:outerShdw>
                </a:effectLst>
              </a:rPr>
              <a:t>Siete razones por las que la recuperación se convierte rápidamente en una recaída </a:t>
            </a:r>
          </a:p>
          <a:p>
            <a:pPr algn="ctr"/>
            <a:r>
              <a:rPr lang="en-US" sz="4000" b="1" dirty="0" smtClean="0">
                <a:effectLst>
                  <a:outerShdw blurRad="38100" dist="38100" dir="2700000" algn="tl">
                    <a:srgbClr val="000000">
                      <a:alpha val="43137"/>
                    </a:srgbClr>
                  </a:outerShdw>
                </a:effectLst>
              </a:rPr>
              <a:t>Seven </a:t>
            </a:r>
            <a:r>
              <a:rPr lang="en-US" sz="4000" b="1" dirty="0">
                <a:effectLst>
                  <a:outerShdw blurRad="38100" dist="38100" dir="2700000" algn="tl">
                    <a:srgbClr val="000000">
                      <a:alpha val="43137"/>
                    </a:srgbClr>
                  </a:outerShdw>
                </a:effectLst>
              </a:rPr>
              <a:t>reasons why recovery quickly turns into relapse</a:t>
            </a:r>
          </a:p>
        </p:txBody>
      </p:sp>
      <p:sp>
        <p:nvSpPr>
          <p:cNvPr id="4" name="Slide Number Placeholder 3"/>
          <p:cNvSpPr>
            <a:spLocks noGrp="1"/>
          </p:cNvSpPr>
          <p:nvPr>
            <p:ph type="sldNum" sz="quarter" idx="12"/>
          </p:nvPr>
        </p:nvSpPr>
        <p:spPr/>
        <p:txBody>
          <a:bodyPr/>
          <a:lstStyle/>
          <a:p>
            <a:pPr>
              <a:defRPr/>
            </a:pPr>
            <a:fld id="{E5DC4012-B6A4-408A-9AAF-45C906C3347A}" type="slidenum">
              <a:rPr lang="en-US"/>
              <a:pPr>
                <a:defRPr/>
              </a:pPr>
              <a:t>20</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
          <p:cNvSpPr>
            <a:spLocks noGrp="1" noChangeArrowheads="1"/>
          </p:cNvSpPr>
          <p:nvPr>
            <p:ph idx="1"/>
          </p:nvPr>
        </p:nvSpPr>
        <p:spPr>
          <a:xfrm>
            <a:off x="228600" y="228600"/>
            <a:ext cx="8229600" cy="5943600"/>
          </a:xfrm>
        </p:spPr>
        <p:txBody>
          <a:bodyPr/>
          <a:lstStyle/>
          <a:p>
            <a:pPr eaLnBrk="1" hangingPunct="1"/>
            <a:r>
              <a:rPr lang="es-AR" sz="3600" dirty="0" smtClean="0">
                <a:solidFill>
                  <a:srgbClr val="FFC000"/>
                </a:solidFill>
                <a:effectLst>
                  <a:outerShdw blurRad="38100" dist="38100" dir="2700000" algn="tl">
                    <a:srgbClr val="000000">
                      <a:alpha val="43137"/>
                    </a:srgbClr>
                  </a:outerShdw>
                </a:effectLst>
              </a:rPr>
              <a:t>Uno de los patrones más comunes en la recaída es la persona que no pudo hacer frente a cuestiones que no eran la adicción primaria. Pero esto era a menudo relacionado con la adicción.</a:t>
            </a:r>
            <a:endParaRPr lang="en-US" sz="3600" dirty="0" smtClean="0">
              <a:solidFill>
                <a:srgbClr val="FFC000"/>
              </a:solidFill>
              <a:effectLst>
                <a:outerShdw blurRad="38100" dist="38100" dir="2700000" algn="tl">
                  <a:srgbClr val="000000">
                    <a:alpha val="43137"/>
                  </a:srgbClr>
                </a:outerShdw>
              </a:effectLst>
            </a:endParaRPr>
          </a:p>
          <a:p>
            <a:pPr eaLnBrk="1" hangingPunct="1"/>
            <a:r>
              <a:rPr lang="en-US" sz="3600" dirty="0" smtClean="0">
                <a:effectLst>
                  <a:outerShdw blurRad="38100" dist="38100" dir="2700000" algn="tl">
                    <a:srgbClr val="000000">
                      <a:alpha val="43137"/>
                    </a:srgbClr>
                  </a:outerShdw>
                </a:effectLst>
              </a:rPr>
              <a:t>One of the most common patterns in relapse is the person failed to deal with issues that were not the primary addiction.  But these often were related to the addiction.</a:t>
            </a:r>
          </a:p>
        </p:txBody>
      </p:sp>
      <p:sp>
        <p:nvSpPr>
          <p:cNvPr id="3" name="Slide Number Placeholder 2"/>
          <p:cNvSpPr>
            <a:spLocks noGrp="1"/>
          </p:cNvSpPr>
          <p:nvPr>
            <p:ph type="sldNum" sz="quarter" idx="12"/>
          </p:nvPr>
        </p:nvSpPr>
        <p:spPr/>
        <p:txBody>
          <a:bodyPr/>
          <a:lstStyle/>
          <a:p>
            <a:pPr>
              <a:defRPr/>
            </a:pPr>
            <a:fld id="{8EF63041-819B-42FE-9B0E-BCB254A9EA41}" type="slidenum">
              <a:rPr lang="en-US"/>
              <a:pPr>
                <a:defRPr/>
              </a:pPr>
              <a:t>21</a:t>
            </a:fld>
            <a:endParaRPr lang="en-US"/>
          </a:p>
        </p:txBody>
      </p:sp>
      <p:sp>
        <p:nvSpPr>
          <p:cNvPr id="4" name="Footer Placeholder 3"/>
          <p:cNvSpPr>
            <a:spLocks noGrp="1"/>
          </p:cNvSpPr>
          <p:nvPr>
            <p:ph type="ftr" sz="quarter" idx="11"/>
          </p:nvPr>
        </p:nvSpPr>
        <p:spPr/>
        <p:txBody>
          <a:bodyPr/>
          <a:lstStyle/>
          <a:p>
            <a:pPr>
              <a:defRPr/>
            </a:pPr>
            <a:r>
              <a:rPr lang="en-US" smtClean="0"/>
              <a:t>iteenchallenge.org    Last Revised 03-2013</a:t>
            </a:r>
            <a:endParaRPr lang="en-US"/>
          </a:p>
        </p:txBody>
      </p:sp>
      <p:sp>
        <p:nvSpPr>
          <p:cNvPr id="5" name="Date Placeholder 4"/>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
          <p:cNvSpPr>
            <a:spLocks noGrp="1" noChangeArrowheads="1"/>
          </p:cNvSpPr>
          <p:nvPr>
            <p:ph idx="1"/>
          </p:nvPr>
        </p:nvSpPr>
        <p:spPr>
          <a:xfrm>
            <a:off x="228600" y="228600"/>
            <a:ext cx="8229600" cy="5943600"/>
          </a:xfrm>
        </p:spPr>
        <p:txBody>
          <a:bodyPr/>
          <a:lstStyle/>
          <a:p>
            <a:pPr eaLnBrk="1" hangingPunct="1"/>
            <a:endParaRPr lang="en-US" sz="3600" dirty="0" smtClean="0">
              <a:effectLst>
                <a:outerShdw blurRad="38100" dist="38100" dir="2700000" algn="tl">
                  <a:srgbClr val="000000">
                    <a:alpha val="43137"/>
                  </a:srgbClr>
                </a:outerShdw>
              </a:effectLst>
            </a:endParaRPr>
          </a:p>
          <a:p>
            <a:pPr eaLnBrk="1" hangingPunct="1"/>
            <a:r>
              <a:rPr lang="es-AR" sz="3600" dirty="0" smtClean="0">
                <a:solidFill>
                  <a:srgbClr val="FFC000"/>
                </a:solidFill>
                <a:effectLst>
                  <a:outerShdw blurRad="38100" dist="38100" dir="2700000" algn="tl">
                    <a:srgbClr val="000000">
                      <a:alpha val="43137"/>
                    </a:srgbClr>
                  </a:outerShdw>
                </a:effectLst>
              </a:rPr>
              <a:t>Podría ser incluso adicciones paralelas.</a:t>
            </a:r>
            <a:endParaRPr lang="en-US" sz="3600" dirty="0" smtClean="0">
              <a:solidFill>
                <a:srgbClr val="FFC000"/>
              </a:solidFill>
              <a:effectLst>
                <a:outerShdw blurRad="38100" dist="38100" dir="2700000" algn="tl">
                  <a:srgbClr val="000000">
                    <a:alpha val="43137"/>
                  </a:srgbClr>
                </a:outerShdw>
              </a:effectLst>
            </a:endParaRPr>
          </a:p>
          <a:p>
            <a:pPr eaLnBrk="1" hangingPunct="1"/>
            <a:r>
              <a:rPr lang="en-US" sz="3600" dirty="0" smtClean="0">
                <a:effectLst>
                  <a:outerShdw blurRad="38100" dist="38100" dir="2700000" algn="tl">
                    <a:srgbClr val="000000">
                      <a:alpha val="43137"/>
                    </a:srgbClr>
                  </a:outerShdw>
                </a:effectLst>
              </a:rPr>
              <a:t>Could even be parallel addictions.</a:t>
            </a:r>
          </a:p>
        </p:txBody>
      </p:sp>
      <p:sp>
        <p:nvSpPr>
          <p:cNvPr id="3" name="Slide Number Placeholder 2"/>
          <p:cNvSpPr>
            <a:spLocks noGrp="1"/>
          </p:cNvSpPr>
          <p:nvPr>
            <p:ph type="sldNum" sz="quarter" idx="12"/>
          </p:nvPr>
        </p:nvSpPr>
        <p:spPr/>
        <p:txBody>
          <a:bodyPr/>
          <a:lstStyle/>
          <a:p>
            <a:pPr>
              <a:defRPr/>
            </a:pPr>
            <a:fld id="{8EF63041-819B-42FE-9B0E-BCB254A9EA41}" type="slidenum">
              <a:rPr lang="en-US"/>
              <a:pPr>
                <a:defRPr/>
              </a:pPr>
              <a:t>22</a:t>
            </a:fld>
            <a:endParaRPr lang="en-US"/>
          </a:p>
        </p:txBody>
      </p:sp>
      <p:sp>
        <p:nvSpPr>
          <p:cNvPr id="4" name="Footer Placeholder 3"/>
          <p:cNvSpPr>
            <a:spLocks noGrp="1"/>
          </p:cNvSpPr>
          <p:nvPr>
            <p:ph type="ftr" sz="quarter" idx="11"/>
          </p:nvPr>
        </p:nvSpPr>
        <p:spPr/>
        <p:txBody>
          <a:bodyPr/>
          <a:lstStyle/>
          <a:p>
            <a:pPr>
              <a:defRPr/>
            </a:pPr>
            <a:r>
              <a:rPr lang="en-US" smtClean="0"/>
              <a:t>iteenchallenge.org    Last Revised 03-2013</a:t>
            </a:r>
            <a:endParaRPr lang="en-US"/>
          </a:p>
        </p:txBody>
      </p:sp>
      <p:sp>
        <p:nvSpPr>
          <p:cNvPr id="5" name="Date Placeholder 4"/>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4" name="Content Placeholder 6" descr="iceberg.jpg"/>
          <p:cNvPicPr>
            <a:picLocks noGrp="1" noChangeAspect="1"/>
          </p:cNvPicPr>
          <p:nvPr>
            <p:ph idx="1"/>
          </p:nvPr>
        </p:nvPicPr>
        <p:blipFill>
          <a:blip r:embed="rId2" cstate="print"/>
          <a:srcRect/>
          <a:stretch>
            <a:fillRect/>
          </a:stretch>
        </p:blipFill>
        <p:spPr>
          <a:xfrm>
            <a:off x="0" y="-42863"/>
            <a:ext cx="4495800" cy="6143626"/>
          </a:xfrm>
        </p:spPr>
      </p:pic>
      <p:sp>
        <p:nvSpPr>
          <p:cNvPr id="4" name="Date Placeholder 3"/>
          <p:cNvSpPr>
            <a:spLocks noGrp="1"/>
          </p:cNvSpPr>
          <p:nvPr>
            <p:ph type="dt" sz="quarter" idx="10"/>
          </p:nvPr>
        </p:nvSpPr>
        <p:spPr/>
        <p:txBody>
          <a:bodyPr/>
          <a:lstStyle/>
          <a:p>
            <a:pPr>
              <a:defRPr/>
            </a:pPr>
            <a:r>
              <a:rPr lang="en-US" smtClean="0"/>
              <a:t>Course  T509.01</a:t>
            </a:r>
            <a:endParaRPr lang="en-US" dirty="0"/>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Slide Number Placeholder 5"/>
          <p:cNvSpPr>
            <a:spLocks noGrp="1"/>
          </p:cNvSpPr>
          <p:nvPr>
            <p:ph type="sldNum" sz="quarter" idx="12"/>
          </p:nvPr>
        </p:nvSpPr>
        <p:spPr/>
        <p:txBody>
          <a:bodyPr/>
          <a:lstStyle/>
          <a:p>
            <a:pPr>
              <a:defRPr/>
            </a:pPr>
            <a:fld id="{21926280-BA0B-4EF1-AB65-7B9A55020A48}" type="slidenum">
              <a:rPr lang="en-US" smtClean="0"/>
              <a:pPr>
                <a:defRPr/>
              </a:pPr>
              <a:t>23</a:t>
            </a:fld>
            <a:endParaRPr lang="en-US" dirty="0"/>
          </a:p>
        </p:txBody>
      </p:sp>
      <p:sp>
        <p:nvSpPr>
          <p:cNvPr id="79878" name="TextBox 7"/>
          <p:cNvSpPr txBox="1">
            <a:spLocks noChangeArrowheads="1"/>
          </p:cNvSpPr>
          <p:nvPr/>
        </p:nvSpPr>
        <p:spPr bwMode="auto">
          <a:xfrm>
            <a:off x="4953000" y="762000"/>
            <a:ext cx="3505200" cy="3970318"/>
          </a:xfrm>
          <a:prstGeom prst="rect">
            <a:avLst/>
          </a:prstGeom>
          <a:noFill/>
          <a:ln w="9525">
            <a:noFill/>
            <a:miter lim="800000"/>
            <a:headEnd/>
            <a:tailEnd/>
          </a:ln>
        </p:spPr>
        <p:txBody>
          <a:bodyPr wrap="square">
            <a:spAutoFit/>
          </a:bodyPr>
          <a:lstStyle/>
          <a:p>
            <a:r>
              <a:rPr lang="es-AR" sz="2800" b="1" dirty="0" smtClean="0">
                <a:solidFill>
                  <a:srgbClr val="FFC000"/>
                </a:solidFill>
                <a:effectLst>
                  <a:outerShdw blurRad="38100" dist="38100" dir="2700000" algn="tl">
                    <a:srgbClr val="000000">
                      <a:alpha val="43137"/>
                    </a:srgbClr>
                  </a:outerShdw>
                </a:effectLst>
              </a:rPr>
              <a:t>Problemas superficiales</a:t>
            </a:r>
            <a:r>
              <a:rPr lang="es-AR" sz="2800" dirty="0" smtClean="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Surface </a:t>
            </a:r>
            <a:r>
              <a:rPr lang="en-US" sz="2800" b="1" dirty="0">
                <a:effectLst>
                  <a:outerShdw blurRad="38100" dist="38100" dir="2700000" algn="tl">
                    <a:srgbClr val="000000">
                      <a:alpha val="43137"/>
                    </a:srgbClr>
                  </a:outerShdw>
                </a:effectLst>
              </a:rPr>
              <a:t>Problems</a:t>
            </a:r>
          </a:p>
          <a:p>
            <a:endParaRPr lang="en-US" sz="2800" b="1" dirty="0">
              <a:effectLst>
                <a:outerShdw blurRad="38100" dist="38100" dir="2700000" algn="tl">
                  <a:srgbClr val="000000">
                    <a:alpha val="43137"/>
                  </a:srgbClr>
                </a:outerShdw>
              </a:effectLst>
            </a:endParaRPr>
          </a:p>
          <a:p>
            <a:endParaRPr lang="en-US" sz="2800" b="1" dirty="0">
              <a:effectLst>
                <a:outerShdw blurRad="38100" dist="38100" dir="2700000" algn="tl">
                  <a:srgbClr val="000000">
                    <a:alpha val="43137"/>
                  </a:srgbClr>
                </a:outerShdw>
              </a:effectLst>
            </a:endParaRPr>
          </a:p>
          <a:p>
            <a:endParaRPr lang="en-US" sz="2800" b="1" dirty="0">
              <a:effectLst>
                <a:outerShdw blurRad="38100" dist="38100" dir="2700000" algn="tl">
                  <a:srgbClr val="000000">
                    <a:alpha val="43137"/>
                  </a:srgbClr>
                </a:outerShdw>
              </a:effectLst>
            </a:endParaRPr>
          </a:p>
          <a:p>
            <a:endParaRPr lang="en-US" sz="2800" b="1" dirty="0">
              <a:effectLst>
                <a:outerShdw blurRad="38100" dist="38100" dir="2700000" algn="tl">
                  <a:srgbClr val="000000">
                    <a:alpha val="43137"/>
                  </a:srgbClr>
                </a:outerShdw>
              </a:effectLst>
            </a:endParaRPr>
          </a:p>
          <a:p>
            <a:r>
              <a:rPr lang="es-AR" sz="2800" b="1" dirty="0" smtClean="0">
                <a:solidFill>
                  <a:srgbClr val="FFC000"/>
                </a:solidFill>
                <a:effectLst>
                  <a:outerShdw blurRad="38100" dist="38100" dir="2700000" algn="tl">
                    <a:srgbClr val="000000">
                      <a:alpha val="43137"/>
                    </a:srgbClr>
                  </a:outerShdw>
                </a:effectLst>
              </a:rPr>
              <a:t>Problemas de raíz </a:t>
            </a:r>
            <a:r>
              <a:rPr lang="en-US" sz="2800" b="1" dirty="0" smtClean="0">
                <a:effectLst>
                  <a:outerShdw blurRad="38100" dist="38100" dir="2700000" algn="tl">
                    <a:srgbClr val="000000">
                      <a:alpha val="43137"/>
                    </a:srgbClr>
                  </a:outerShdw>
                </a:effectLst>
              </a:rPr>
              <a:t>Root </a:t>
            </a:r>
            <a:r>
              <a:rPr lang="en-US" sz="2800" b="1" dirty="0">
                <a:effectLst>
                  <a:outerShdw blurRad="38100" dist="38100" dir="2700000" algn="tl">
                    <a:srgbClr val="000000">
                      <a:alpha val="43137"/>
                    </a:srgbClr>
                  </a:outerShdw>
                </a:effectLst>
              </a:rPr>
              <a:t>Problems</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a:spLocks noGrp="1" noChangeArrowheads="1"/>
          </p:cNvSpPr>
          <p:nvPr>
            <p:ph idx="1"/>
          </p:nvPr>
        </p:nvSpPr>
        <p:spPr>
          <a:xfrm>
            <a:off x="228600" y="304800"/>
            <a:ext cx="8610600" cy="5456238"/>
          </a:xfrm>
        </p:spPr>
        <p:txBody>
          <a:bodyPr/>
          <a:lstStyle/>
          <a:p>
            <a:pPr eaLnBrk="1" hangingPunct="1"/>
            <a:r>
              <a:rPr lang="es-AR" sz="3600" dirty="0" smtClean="0">
                <a:solidFill>
                  <a:srgbClr val="FFC000"/>
                </a:solidFill>
                <a:effectLst>
                  <a:outerShdw blurRad="38100" dist="38100" dir="2700000" algn="tl">
                    <a:srgbClr val="000000">
                      <a:alpha val="43137"/>
                    </a:srgbClr>
                  </a:outerShdw>
                </a:effectLst>
              </a:rPr>
              <a:t>La importancia de hacer frente a nuestros </a:t>
            </a:r>
            <a:r>
              <a:rPr lang="es-AR" sz="3600" u="sng" dirty="0" smtClean="0">
                <a:solidFill>
                  <a:srgbClr val="FFC000"/>
                </a:solidFill>
                <a:effectLst>
                  <a:outerShdw blurRad="38100" dist="38100" dir="2700000" algn="tl">
                    <a:srgbClr val="000000">
                      <a:alpha val="43137"/>
                    </a:srgbClr>
                  </a:outerShdw>
                </a:effectLst>
              </a:rPr>
              <a:t>miedos</a:t>
            </a:r>
            <a:endParaRPr lang="en-US" sz="3600" u="sng" dirty="0" smtClean="0">
              <a:solidFill>
                <a:srgbClr val="FFC000"/>
              </a:solidFill>
              <a:effectLst>
                <a:outerShdw blurRad="38100" dist="38100" dir="2700000" algn="tl">
                  <a:srgbClr val="000000">
                    <a:alpha val="43137"/>
                  </a:srgbClr>
                </a:outerShdw>
              </a:effectLst>
            </a:endParaRPr>
          </a:p>
          <a:p>
            <a:pPr eaLnBrk="1" hangingPunct="1"/>
            <a:r>
              <a:rPr lang="en-US" sz="3600" dirty="0" smtClean="0">
                <a:effectLst>
                  <a:outerShdw blurRad="38100" dist="38100" dir="2700000" algn="tl">
                    <a:srgbClr val="000000">
                      <a:alpha val="43137"/>
                    </a:srgbClr>
                  </a:outerShdw>
                </a:effectLst>
              </a:rPr>
              <a:t>The importance of facing our </a:t>
            </a:r>
            <a:r>
              <a:rPr lang="en-US" sz="3600" u="sng" dirty="0" smtClean="0">
                <a:effectLst>
                  <a:outerShdw blurRad="38100" dist="38100" dir="2700000" algn="tl">
                    <a:srgbClr val="000000">
                      <a:alpha val="43137"/>
                    </a:srgbClr>
                  </a:outerShdw>
                </a:effectLst>
              </a:rPr>
              <a:t>fears</a:t>
            </a:r>
          </a:p>
          <a:p>
            <a:pPr eaLnBrk="1" hangingPunct="1"/>
            <a:endParaRPr lang="en-US" sz="3600" dirty="0" smtClean="0">
              <a:effectLst>
                <a:outerShdw blurRad="38100" dist="38100" dir="2700000" algn="tl">
                  <a:srgbClr val="000000">
                    <a:alpha val="43137"/>
                  </a:srgbClr>
                </a:outerShdw>
              </a:effectLst>
            </a:endParaRPr>
          </a:p>
          <a:p>
            <a:pPr eaLnBrk="1" hangingPunct="1"/>
            <a:r>
              <a:rPr lang="es-AR" sz="3600" dirty="0" smtClean="0">
                <a:solidFill>
                  <a:srgbClr val="FFC000"/>
                </a:solidFill>
                <a:effectLst>
                  <a:outerShdw blurRad="38100" dist="38100" dir="2700000" algn="tl">
                    <a:srgbClr val="000000">
                      <a:alpha val="43137"/>
                    </a:srgbClr>
                  </a:outerShdw>
                </a:effectLst>
              </a:rPr>
              <a:t>La importancia de enfrentar nuestro </a:t>
            </a:r>
            <a:r>
              <a:rPr lang="es-AR" sz="3600" u="sng" dirty="0" smtClean="0">
                <a:solidFill>
                  <a:srgbClr val="FFC000"/>
                </a:solidFill>
                <a:effectLst>
                  <a:outerShdw blurRad="38100" dist="38100" dir="2700000" algn="tl">
                    <a:srgbClr val="000000">
                      <a:alpha val="43137"/>
                    </a:srgbClr>
                  </a:outerShdw>
                </a:effectLst>
              </a:rPr>
              <a:t>dolor</a:t>
            </a:r>
            <a:endParaRPr lang="en-US" sz="3600" u="sng" dirty="0" smtClean="0">
              <a:solidFill>
                <a:srgbClr val="FFC000"/>
              </a:solidFill>
              <a:effectLst>
                <a:outerShdw blurRad="38100" dist="38100" dir="2700000" algn="tl">
                  <a:srgbClr val="000000">
                    <a:alpha val="43137"/>
                  </a:srgbClr>
                </a:outerShdw>
              </a:effectLst>
            </a:endParaRPr>
          </a:p>
          <a:p>
            <a:pPr eaLnBrk="1" hangingPunct="1"/>
            <a:r>
              <a:rPr lang="en-US" sz="3600" dirty="0" smtClean="0">
                <a:effectLst>
                  <a:outerShdw blurRad="38100" dist="38100" dir="2700000" algn="tl">
                    <a:srgbClr val="000000">
                      <a:alpha val="43137"/>
                    </a:srgbClr>
                  </a:outerShdw>
                </a:effectLst>
              </a:rPr>
              <a:t>The importance of facing our </a:t>
            </a:r>
            <a:r>
              <a:rPr lang="en-US" sz="3600" u="sng" dirty="0" smtClean="0">
                <a:effectLst>
                  <a:outerShdw blurRad="38100" dist="38100" dir="2700000" algn="tl">
                    <a:srgbClr val="000000">
                      <a:alpha val="43137"/>
                    </a:srgbClr>
                  </a:outerShdw>
                </a:effectLst>
              </a:rPr>
              <a:t>pain</a:t>
            </a:r>
          </a:p>
          <a:p>
            <a:pPr eaLnBrk="1" hangingPunct="1">
              <a:buFontTx/>
              <a:buNone/>
            </a:pPr>
            <a:endParaRPr lang="en-US" sz="3600" dirty="0" smtClean="0">
              <a:effectLst>
                <a:outerShdw blurRad="38100" dist="38100" dir="2700000" algn="tl">
                  <a:srgbClr val="000000">
                    <a:alpha val="43137"/>
                  </a:srgbClr>
                </a:outerShdw>
              </a:effectLst>
            </a:endParaRPr>
          </a:p>
          <a:p>
            <a:pPr eaLnBrk="1" hangingPunct="1">
              <a:buFontTx/>
              <a:buNone/>
            </a:pPr>
            <a:r>
              <a:rPr lang="en-US" sz="3600" dirty="0" smtClean="0">
                <a:effectLst>
                  <a:outerShdw blurRad="38100" dist="38100" dir="2700000" algn="tl">
                    <a:srgbClr val="000000">
                      <a:alpha val="43137"/>
                    </a:srgbClr>
                  </a:outerShdw>
                </a:effectLst>
              </a:rPr>
              <a:t>	</a:t>
            </a:r>
            <a:r>
              <a:rPr lang="es-AR" sz="3600" dirty="0" smtClean="0">
                <a:solidFill>
                  <a:srgbClr val="FFC000"/>
                </a:solidFill>
                <a:effectLst>
                  <a:outerShdw blurRad="38100" dist="38100" dir="2700000" algn="tl">
                    <a:srgbClr val="000000">
                      <a:alpha val="43137"/>
                    </a:srgbClr>
                  </a:outerShdw>
                </a:effectLst>
              </a:rPr>
              <a:t>El mito de la lepra    </a:t>
            </a:r>
            <a:r>
              <a:rPr lang="en-US" sz="3600" dirty="0" smtClean="0">
                <a:effectLst>
                  <a:outerShdw blurRad="38100" dist="38100" dir="2700000" algn="tl">
                    <a:srgbClr val="000000">
                      <a:alpha val="43137"/>
                    </a:srgbClr>
                  </a:outerShdw>
                </a:effectLst>
              </a:rPr>
              <a:t>The myth of leprosy </a:t>
            </a:r>
          </a:p>
          <a:p>
            <a:pPr marL="338138" lvl="1" indent="19050" eaLnBrk="1" hangingPunct="1">
              <a:buFontTx/>
              <a:buNone/>
            </a:pPr>
            <a:r>
              <a:rPr lang="es-AR" sz="3600" dirty="0" smtClean="0">
                <a:solidFill>
                  <a:srgbClr val="FFC000"/>
                </a:solidFill>
                <a:effectLst>
                  <a:outerShdw blurRad="38100" dist="38100" dir="2700000" algn="tl">
                    <a:srgbClr val="000000">
                      <a:alpha val="43137"/>
                    </a:srgbClr>
                  </a:outerShdw>
                </a:effectLst>
              </a:rPr>
              <a:t>La verdad de la Lepra </a:t>
            </a:r>
            <a:r>
              <a:rPr lang="en-US" sz="3600" dirty="0" smtClean="0">
                <a:effectLst>
                  <a:outerShdw blurRad="38100" dist="38100" dir="2700000" algn="tl">
                    <a:srgbClr val="000000">
                      <a:alpha val="43137"/>
                    </a:srgbClr>
                  </a:outerShdw>
                </a:effectLst>
              </a:rPr>
              <a:t>The truth of leprosy</a:t>
            </a:r>
            <a:r>
              <a:rPr lang="en-US" dirty="0" smtClean="0"/>
              <a:t/>
            </a:r>
            <a:br>
              <a:rPr lang="en-US" dirty="0" smtClean="0"/>
            </a:br>
            <a:endParaRPr lang="en-US" dirty="0" smtClean="0"/>
          </a:p>
        </p:txBody>
      </p:sp>
      <p:sp>
        <p:nvSpPr>
          <p:cNvPr id="3" name="Slide Number Placeholder 2"/>
          <p:cNvSpPr>
            <a:spLocks noGrp="1"/>
          </p:cNvSpPr>
          <p:nvPr>
            <p:ph type="sldNum" sz="quarter" idx="12"/>
          </p:nvPr>
        </p:nvSpPr>
        <p:spPr/>
        <p:txBody>
          <a:bodyPr/>
          <a:lstStyle/>
          <a:p>
            <a:pPr>
              <a:defRPr/>
            </a:pPr>
            <a:fld id="{3EE51210-9F9A-430B-8F84-318179872DA1}" type="slidenum">
              <a:rPr lang="en-US"/>
              <a:pPr>
                <a:defRPr/>
              </a:pPr>
              <a:t>24</a:t>
            </a:fld>
            <a:endParaRPr lang="en-US"/>
          </a:p>
        </p:txBody>
      </p:sp>
      <p:sp>
        <p:nvSpPr>
          <p:cNvPr id="4" name="Footer Placeholder 3"/>
          <p:cNvSpPr>
            <a:spLocks noGrp="1"/>
          </p:cNvSpPr>
          <p:nvPr>
            <p:ph type="ftr" sz="quarter" idx="11"/>
          </p:nvPr>
        </p:nvSpPr>
        <p:spPr/>
        <p:txBody>
          <a:bodyPr/>
          <a:lstStyle/>
          <a:p>
            <a:pPr>
              <a:defRPr/>
            </a:pPr>
            <a:r>
              <a:rPr lang="en-US" smtClean="0"/>
              <a:t>iteenchallenge.org    Last Revised 03-2013</a:t>
            </a:r>
            <a:endParaRPr lang="en-US"/>
          </a:p>
        </p:txBody>
      </p:sp>
      <p:sp>
        <p:nvSpPr>
          <p:cNvPr id="5" name="Date Placeholder 4"/>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82946">
                                            <p:txEl>
                                              <p:pRg st="0" end="0"/>
                                            </p:txEl>
                                          </p:spTgt>
                                        </p:tgtEl>
                                        <p:attrNameLst>
                                          <p:attrName>style.visibility</p:attrName>
                                        </p:attrNameLst>
                                      </p:cBhvr>
                                      <p:to>
                                        <p:strVal val="visible"/>
                                      </p:to>
                                    </p:set>
                                    <p:anim calcmode="lin" valueType="num">
                                      <p:cBhvr additive="base">
                                        <p:cTn id="7" dur="500" fill="hold"/>
                                        <p:tgtEl>
                                          <p:spTgt spid="829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294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2946">
                                            <p:txEl>
                                              <p:pRg st="1" end="1"/>
                                            </p:txEl>
                                          </p:spTgt>
                                        </p:tgtEl>
                                        <p:attrNameLst>
                                          <p:attrName>style.visibility</p:attrName>
                                        </p:attrNameLst>
                                      </p:cBhvr>
                                      <p:to>
                                        <p:strVal val="visible"/>
                                      </p:to>
                                    </p:set>
                                    <p:anim calcmode="lin" valueType="num">
                                      <p:cBhvr additive="base">
                                        <p:cTn id="11" dur="500" fill="hold"/>
                                        <p:tgtEl>
                                          <p:spTgt spid="8294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29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2946">
                                            <p:txEl>
                                              <p:pRg st="3" end="3"/>
                                            </p:txEl>
                                          </p:spTgt>
                                        </p:tgtEl>
                                        <p:attrNameLst>
                                          <p:attrName>style.visibility</p:attrName>
                                        </p:attrNameLst>
                                      </p:cBhvr>
                                      <p:to>
                                        <p:strVal val="visible"/>
                                      </p:to>
                                    </p:set>
                                    <p:anim calcmode="lin" valueType="num">
                                      <p:cBhvr additive="base">
                                        <p:cTn id="17" dur="500" fill="hold"/>
                                        <p:tgtEl>
                                          <p:spTgt spid="82946">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2946">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2946">
                                            <p:txEl>
                                              <p:pRg st="4" end="4"/>
                                            </p:txEl>
                                          </p:spTgt>
                                        </p:tgtEl>
                                        <p:attrNameLst>
                                          <p:attrName>style.visibility</p:attrName>
                                        </p:attrNameLst>
                                      </p:cBhvr>
                                      <p:to>
                                        <p:strVal val="visible"/>
                                      </p:to>
                                    </p:set>
                                    <p:anim calcmode="lin" valueType="num">
                                      <p:cBhvr additive="base">
                                        <p:cTn id="21" dur="500" fill="hold"/>
                                        <p:tgtEl>
                                          <p:spTgt spid="82946">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294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82946">
                                            <p:txEl>
                                              <p:pRg st="6" end="6"/>
                                            </p:txEl>
                                          </p:spTgt>
                                        </p:tgtEl>
                                        <p:attrNameLst>
                                          <p:attrName>style.visibility</p:attrName>
                                        </p:attrNameLst>
                                      </p:cBhvr>
                                      <p:to>
                                        <p:strVal val="visible"/>
                                      </p:to>
                                    </p:set>
                                    <p:anim calcmode="lin" valueType="num">
                                      <p:cBhvr additive="base">
                                        <p:cTn id="27" dur="500" fill="hold"/>
                                        <p:tgtEl>
                                          <p:spTgt spid="82946">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294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82946">
                                            <p:txEl>
                                              <p:pRg st="7" end="7"/>
                                            </p:txEl>
                                          </p:spTgt>
                                        </p:tgtEl>
                                        <p:attrNameLst>
                                          <p:attrName>style.visibility</p:attrName>
                                        </p:attrNameLst>
                                      </p:cBhvr>
                                      <p:to>
                                        <p:strVal val="visible"/>
                                      </p:to>
                                    </p:set>
                                    <p:anim calcmode="lin" valueType="num">
                                      <p:cBhvr additive="base">
                                        <p:cTn id="33" dur="500" fill="hold"/>
                                        <p:tgtEl>
                                          <p:spTgt spid="82946">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8294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524000"/>
          </a:xfrm>
        </p:spPr>
        <p:txBody>
          <a:bodyPr>
            <a:noAutofit/>
          </a:bodyPr>
          <a:lstStyle/>
          <a:p>
            <a:pPr algn="ctr"/>
            <a:r>
              <a:rPr lang="es-AR" sz="3600" dirty="0" smtClean="0">
                <a:solidFill>
                  <a:srgbClr val="FFC000"/>
                </a:solidFill>
              </a:rPr>
              <a:t>Escala de conciencia a la recaída rápida</a:t>
            </a:r>
            <a:r>
              <a:rPr lang="en-US" sz="3600" dirty="0" smtClean="0">
                <a:solidFill>
                  <a:srgbClr val="FFC000"/>
                </a:solidFill>
              </a:rPr>
              <a:t/>
            </a:r>
            <a:br>
              <a:rPr lang="en-US" sz="3600" dirty="0" smtClean="0">
                <a:solidFill>
                  <a:srgbClr val="FFC000"/>
                </a:solidFill>
              </a:rPr>
            </a:br>
            <a:r>
              <a:rPr lang="en-US" sz="3600" dirty="0" smtClean="0"/>
              <a:t>Faster Relapse Awareness Scale</a:t>
            </a:r>
            <a:endParaRPr lang="en-US" sz="3600" dirty="0"/>
          </a:p>
        </p:txBody>
      </p:sp>
      <p:sp>
        <p:nvSpPr>
          <p:cNvPr id="4" name="Date Placeholder 3"/>
          <p:cNvSpPr>
            <a:spLocks noGrp="1"/>
          </p:cNvSpPr>
          <p:nvPr>
            <p:ph type="dt" sz="half" idx="10"/>
          </p:nvPr>
        </p:nvSpPr>
        <p:spPr/>
        <p:txBody>
          <a:bodyPr/>
          <a:lstStyle/>
          <a:p>
            <a:pPr>
              <a:defRPr/>
            </a:pPr>
            <a:r>
              <a:rPr lang="en-US" smtClean="0"/>
              <a:t>Course  T509.01</a:t>
            </a:r>
            <a:endParaRPr lang="en-US" dirty="0"/>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Slide Number Placeholder 5"/>
          <p:cNvSpPr>
            <a:spLocks noGrp="1"/>
          </p:cNvSpPr>
          <p:nvPr>
            <p:ph type="sldNum" sz="quarter" idx="12"/>
          </p:nvPr>
        </p:nvSpPr>
        <p:spPr/>
        <p:txBody>
          <a:bodyPr/>
          <a:lstStyle/>
          <a:p>
            <a:pPr>
              <a:defRPr/>
            </a:pPr>
            <a:fld id="{474097A7-0CC8-4B37-BB74-928581C9D395}" type="slidenum">
              <a:rPr lang="en-US" smtClean="0"/>
              <a:pPr>
                <a:defRPr/>
              </a:pPr>
              <a:t>25</a:t>
            </a:fld>
            <a:endParaRPr lang="en-US" dirty="0"/>
          </a:p>
        </p:txBody>
      </p:sp>
      <p:graphicFrame>
        <p:nvGraphicFramePr>
          <p:cNvPr id="9" name="Content Placeholder 8"/>
          <p:cNvGraphicFramePr>
            <a:graphicFrameLocks noGrp="1"/>
          </p:cNvGraphicFramePr>
          <p:nvPr>
            <p:ph idx="1"/>
          </p:nvPr>
        </p:nvGraphicFramePr>
        <p:xfrm>
          <a:off x="2362200" y="1371598"/>
          <a:ext cx="6324600" cy="4800602"/>
        </p:xfrm>
        <a:graphic>
          <a:graphicData uri="http://schemas.openxmlformats.org/drawingml/2006/table">
            <a:tbl>
              <a:tblPr firstRow="1" bandRow="1">
                <a:tableStyleId>{2D5ABB26-0587-4C30-8999-92F81FD0307C}</a:tableStyleId>
              </a:tblPr>
              <a:tblGrid>
                <a:gridCol w="2108200"/>
                <a:gridCol w="2108200"/>
                <a:gridCol w="2108200"/>
              </a:tblGrid>
              <a:tr h="678346">
                <a:tc>
                  <a:txBody>
                    <a:bodyPr/>
                    <a:lstStyle/>
                    <a:p>
                      <a:pPr marL="0" marR="0">
                        <a:spcBef>
                          <a:spcPts val="0"/>
                        </a:spcBef>
                        <a:spcAft>
                          <a:spcPts val="0"/>
                        </a:spcAft>
                      </a:pPr>
                      <a:endParaRPr lang="en-US" sz="2000" dirty="0">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300"/>
                        </a:spcBef>
                        <a:spcAft>
                          <a:spcPts val="300"/>
                        </a:spcAft>
                      </a:pPr>
                      <a:r>
                        <a:rPr lang="es-AR" sz="2000" b="1"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rPr>
                        <a:t>Recuperación</a:t>
                      </a:r>
                      <a:r>
                        <a:rPr lang="es-AR" sz="2000"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rPr>
                        <a:t> </a:t>
                      </a:r>
                      <a:r>
                        <a:rPr lang="es-AR" sz="2000" dirty="0" smtClean="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rPr>
                        <a:t>   </a:t>
                      </a:r>
                      <a:endParaRPr lang="en-US" sz="2000"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300"/>
                        </a:spcBef>
                        <a:spcAft>
                          <a:spcPts val="300"/>
                        </a:spcAft>
                      </a:pPr>
                      <a:r>
                        <a:rPr lang="en-US" sz="2000" b="1" dirty="0">
                          <a:effectLst>
                            <a:outerShdw blurRad="38100" dist="38100" dir="2700000" algn="tl">
                              <a:srgbClr val="000000">
                                <a:alpha val="43137"/>
                              </a:srgbClr>
                            </a:outerShdw>
                          </a:effectLst>
                          <a:latin typeface="Arial" pitchFamily="34" charset="0"/>
                          <a:ea typeface="Times New Roman"/>
                          <a:cs typeface="Arial" pitchFamily="34" charset="0"/>
                        </a:rPr>
                        <a:t>Recovery</a:t>
                      </a:r>
                      <a:endParaRPr lang="en-US" sz="2000" dirty="0">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0526">
                <a:tc>
                  <a:txBody>
                    <a:bodyPr/>
                    <a:lstStyle/>
                    <a:p>
                      <a:pPr marL="0" marR="0">
                        <a:spcBef>
                          <a:spcPts val="0"/>
                        </a:spcBef>
                        <a:spcAft>
                          <a:spcPts val="0"/>
                        </a:spcAft>
                      </a:pPr>
                      <a:r>
                        <a:rPr lang="es-AR" sz="2000" b="1"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rPr>
                        <a:t>Paso 1    </a:t>
                      </a:r>
                      <a:r>
                        <a:rPr lang="es-AR" sz="2000" b="1" dirty="0" err="1">
                          <a:effectLst>
                            <a:outerShdw blurRad="38100" dist="38100" dir="2700000" algn="tl">
                              <a:srgbClr val="000000">
                                <a:alpha val="43137"/>
                              </a:srgbClr>
                            </a:outerShdw>
                          </a:effectLst>
                          <a:latin typeface="Arial" pitchFamily="34" charset="0"/>
                          <a:ea typeface="Times New Roman"/>
                          <a:cs typeface="Arial" pitchFamily="34" charset="0"/>
                        </a:rPr>
                        <a:t>Step</a:t>
                      </a:r>
                      <a:r>
                        <a:rPr lang="es-AR" sz="2000" b="1" dirty="0">
                          <a:effectLst>
                            <a:outerShdw blurRad="38100" dist="38100" dir="2700000" algn="tl">
                              <a:srgbClr val="000000">
                                <a:alpha val="43137"/>
                              </a:srgbClr>
                            </a:outerShdw>
                          </a:effectLst>
                          <a:latin typeface="Arial" pitchFamily="34" charset="0"/>
                          <a:ea typeface="Times New Roman"/>
                          <a:cs typeface="Arial" pitchFamily="34" charset="0"/>
                        </a:rPr>
                        <a:t> 1</a:t>
                      </a:r>
                      <a:endParaRPr lang="en-US" sz="2000" dirty="0">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300"/>
                        </a:spcBef>
                        <a:spcAft>
                          <a:spcPts val="300"/>
                        </a:spcAft>
                      </a:pPr>
                      <a:r>
                        <a:rPr lang="es-AR" sz="2000" b="1">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rPr>
                        <a:t>Olvídese de Prioridades</a:t>
                      </a:r>
                      <a:endParaRPr lang="en-US" sz="200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300"/>
                        </a:spcBef>
                        <a:spcAft>
                          <a:spcPts val="300"/>
                        </a:spcAft>
                      </a:pPr>
                      <a:r>
                        <a:rPr lang="en-US" sz="2000" b="1">
                          <a:effectLst>
                            <a:outerShdw blurRad="38100" dist="38100" dir="2700000" algn="tl">
                              <a:srgbClr val="000000">
                                <a:alpha val="43137"/>
                              </a:srgbClr>
                            </a:outerShdw>
                          </a:effectLst>
                          <a:latin typeface="Arial" pitchFamily="34" charset="0"/>
                          <a:ea typeface="Times New Roman"/>
                          <a:cs typeface="Arial" pitchFamily="34" charset="0"/>
                        </a:rPr>
                        <a:t>Forget Priorities</a:t>
                      </a:r>
                      <a:endParaRPr lang="en-US" sz="2000">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8346">
                <a:tc>
                  <a:txBody>
                    <a:bodyPr/>
                    <a:lstStyle/>
                    <a:p>
                      <a:pPr marL="0" marR="0">
                        <a:spcBef>
                          <a:spcPts val="0"/>
                        </a:spcBef>
                        <a:spcAft>
                          <a:spcPts val="0"/>
                        </a:spcAft>
                      </a:pPr>
                      <a:r>
                        <a:rPr lang="es-AR" sz="2000" b="1"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rPr>
                        <a:t>Paso 2</a:t>
                      </a:r>
                      <a:r>
                        <a:rPr lang="es-AR" sz="2000" b="1" dirty="0">
                          <a:effectLst>
                            <a:outerShdw blurRad="38100" dist="38100" dir="2700000" algn="tl">
                              <a:srgbClr val="000000">
                                <a:alpha val="43137"/>
                              </a:srgbClr>
                            </a:outerShdw>
                          </a:effectLst>
                          <a:latin typeface="Arial" pitchFamily="34" charset="0"/>
                          <a:ea typeface="Times New Roman"/>
                          <a:cs typeface="Arial" pitchFamily="34" charset="0"/>
                        </a:rPr>
                        <a:t>    </a:t>
                      </a:r>
                      <a:r>
                        <a:rPr lang="es-AR" sz="2000" b="1" dirty="0" err="1">
                          <a:effectLst>
                            <a:outerShdw blurRad="38100" dist="38100" dir="2700000" algn="tl">
                              <a:srgbClr val="000000">
                                <a:alpha val="43137"/>
                              </a:srgbClr>
                            </a:outerShdw>
                          </a:effectLst>
                          <a:latin typeface="Arial" pitchFamily="34" charset="0"/>
                          <a:ea typeface="Times New Roman"/>
                          <a:cs typeface="Arial" pitchFamily="34" charset="0"/>
                        </a:rPr>
                        <a:t>Step</a:t>
                      </a:r>
                      <a:r>
                        <a:rPr lang="es-AR" sz="2000" b="1" dirty="0">
                          <a:effectLst>
                            <a:outerShdw blurRad="38100" dist="38100" dir="2700000" algn="tl">
                              <a:srgbClr val="000000">
                                <a:alpha val="43137"/>
                              </a:srgbClr>
                            </a:outerShdw>
                          </a:effectLst>
                          <a:latin typeface="Arial" pitchFamily="34" charset="0"/>
                          <a:ea typeface="Times New Roman"/>
                          <a:cs typeface="Arial" pitchFamily="34" charset="0"/>
                        </a:rPr>
                        <a:t> 2</a:t>
                      </a:r>
                      <a:endParaRPr lang="en-US" sz="2000" dirty="0">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300"/>
                        </a:spcBef>
                        <a:spcAft>
                          <a:spcPts val="300"/>
                        </a:spcAft>
                      </a:pPr>
                      <a:r>
                        <a:rPr lang="es-AR" sz="2000" b="1">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rPr>
                        <a:t>Ansiedad     </a:t>
                      </a:r>
                      <a:endParaRPr lang="en-US" sz="200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300"/>
                        </a:spcBef>
                        <a:spcAft>
                          <a:spcPts val="300"/>
                        </a:spcAft>
                      </a:pPr>
                      <a:r>
                        <a:rPr lang="en-US" sz="2000" b="1">
                          <a:effectLst>
                            <a:outerShdw blurRad="38100" dist="38100" dir="2700000" algn="tl">
                              <a:srgbClr val="000000">
                                <a:alpha val="43137"/>
                              </a:srgbClr>
                            </a:outerShdw>
                          </a:effectLst>
                          <a:latin typeface="Arial" pitchFamily="34" charset="0"/>
                          <a:ea typeface="Times New Roman"/>
                          <a:cs typeface="Arial" pitchFamily="34" charset="0"/>
                        </a:rPr>
                        <a:t>Anxiety</a:t>
                      </a:r>
                      <a:endParaRPr lang="en-US" sz="2000">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8346">
                <a:tc>
                  <a:txBody>
                    <a:bodyPr/>
                    <a:lstStyle/>
                    <a:p>
                      <a:pPr marL="0" marR="0">
                        <a:spcBef>
                          <a:spcPts val="0"/>
                        </a:spcBef>
                        <a:spcAft>
                          <a:spcPts val="0"/>
                        </a:spcAft>
                      </a:pPr>
                      <a:r>
                        <a:rPr lang="es-AR" sz="2000" b="1"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rPr>
                        <a:t>Paso 3</a:t>
                      </a:r>
                      <a:r>
                        <a:rPr lang="es-AR" sz="2000" b="1" dirty="0">
                          <a:effectLst>
                            <a:outerShdw blurRad="38100" dist="38100" dir="2700000" algn="tl">
                              <a:srgbClr val="000000">
                                <a:alpha val="43137"/>
                              </a:srgbClr>
                            </a:outerShdw>
                          </a:effectLst>
                          <a:latin typeface="Arial" pitchFamily="34" charset="0"/>
                          <a:ea typeface="Times New Roman"/>
                          <a:cs typeface="Arial" pitchFamily="34" charset="0"/>
                        </a:rPr>
                        <a:t>    </a:t>
                      </a:r>
                      <a:r>
                        <a:rPr lang="es-AR" sz="2000" b="1" dirty="0" err="1">
                          <a:effectLst>
                            <a:outerShdw blurRad="38100" dist="38100" dir="2700000" algn="tl">
                              <a:srgbClr val="000000">
                                <a:alpha val="43137"/>
                              </a:srgbClr>
                            </a:outerShdw>
                          </a:effectLst>
                          <a:latin typeface="Arial" pitchFamily="34" charset="0"/>
                          <a:ea typeface="Times New Roman"/>
                          <a:cs typeface="Arial" pitchFamily="34" charset="0"/>
                        </a:rPr>
                        <a:t>Step</a:t>
                      </a:r>
                      <a:r>
                        <a:rPr lang="es-AR" sz="2000" b="1" dirty="0">
                          <a:effectLst>
                            <a:outerShdw blurRad="38100" dist="38100" dir="2700000" algn="tl">
                              <a:srgbClr val="000000">
                                <a:alpha val="43137"/>
                              </a:srgbClr>
                            </a:outerShdw>
                          </a:effectLst>
                          <a:latin typeface="Arial" pitchFamily="34" charset="0"/>
                          <a:ea typeface="Times New Roman"/>
                          <a:cs typeface="Arial" pitchFamily="34" charset="0"/>
                        </a:rPr>
                        <a:t> 3</a:t>
                      </a:r>
                      <a:endParaRPr lang="en-US" sz="2000" dirty="0">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300"/>
                        </a:spcBef>
                        <a:spcAft>
                          <a:spcPts val="300"/>
                        </a:spcAft>
                      </a:pPr>
                      <a:r>
                        <a:rPr lang="es-AR" sz="2000" b="1">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rPr>
                        <a:t>Acelerando     </a:t>
                      </a:r>
                      <a:endParaRPr lang="en-US" sz="200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300"/>
                        </a:spcBef>
                        <a:spcAft>
                          <a:spcPts val="300"/>
                        </a:spcAft>
                      </a:pPr>
                      <a:r>
                        <a:rPr lang="en-US" sz="2000" b="1">
                          <a:effectLst>
                            <a:outerShdw blurRad="38100" dist="38100" dir="2700000" algn="tl">
                              <a:srgbClr val="000000">
                                <a:alpha val="43137"/>
                              </a:srgbClr>
                            </a:outerShdw>
                          </a:effectLst>
                          <a:latin typeface="Arial" pitchFamily="34" charset="0"/>
                          <a:ea typeface="Times New Roman"/>
                          <a:cs typeface="Arial" pitchFamily="34" charset="0"/>
                        </a:rPr>
                        <a:t>Speeding Up</a:t>
                      </a:r>
                      <a:endParaRPr lang="en-US" sz="2000">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8346">
                <a:tc>
                  <a:txBody>
                    <a:bodyPr/>
                    <a:lstStyle/>
                    <a:p>
                      <a:pPr marL="0" marR="0">
                        <a:spcBef>
                          <a:spcPts val="0"/>
                        </a:spcBef>
                        <a:spcAft>
                          <a:spcPts val="0"/>
                        </a:spcAft>
                      </a:pPr>
                      <a:r>
                        <a:rPr lang="es-AR" sz="2000" b="1"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rPr>
                        <a:t>Paso 4</a:t>
                      </a:r>
                      <a:r>
                        <a:rPr lang="es-AR" sz="2000" b="1" dirty="0">
                          <a:effectLst>
                            <a:outerShdw blurRad="38100" dist="38100" dir="2700000" algn="tl">
                              <a:srgbClr val="000000">
                                <a:alpha val="43137"/>
                              </a:srgbClr>
                            </a:outerShdw>
                          </a:effectLst>
                          <a:latin typeface="Arial" pitchFamily="34" charset="0"/>
                          <a:ea typeface="Times New Roman"/>
                          <a:cs typeface="Arial" pitchFamily="34" charset="0"/>
                        </a:rPr>
                        <a:t>    </a:t>
                      </a:r>
                      <a:r>
                        <a:rPr lang="es-AR" sz="2000" b="1" dirty="0" err="1">
                          <a:effectLst>
                            <a:outerShdw blurRad="38100" dist="38100" dir="2700000" algn="tl">
                              <a:srgbClr val="000000">
                                <a:alpha val="43137"/>
                              </a:srgbClr>
                            </a:outerShdw>
                          </a:effectLst>
                          <a:latin typeface="Arial" pitchFamily="34" charset="0"/>
                          <a:ea typeface="Times New Roman"/>
                          <a:cs typeface="Arial" pitchFamily="34" charset="0"/>
                        </a:rPr>
                        <a:t>Step</a:t>
                      </a:r>
                      <a:r>
                        <a:rPr lang="es-AR" sz="2000" b="1" dirty="0">
                          <a:effectLst>
                            <a:outerShdw blurRad="38100" dist="38100" dir="2700000" algn="tl">
                              <a:srgbClr val="000000">
                                <a:alpha val="43137"/>
                              </a:srgbClr>
                            </a:outerShdw>
                          </a:effectLst>
                          <a:latin typeface="Arial" pitchFamily="34" charset="0"/>
                          <a:ea typeface="Times New Roman"/>
                          <a:cs typeface="Arial" pitchFamily="34" charset="0"/>
                        </a:rPr>
                        <a:t> 4</a:t>
                      </a:r>
                      <a:endParaRPr lang="en-US" sz="2000" dirty="0">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300"/>
                        </a:spcBef>
                        <a:spcAft>
                          <a:spcPts val="300"/>
                        </a:spcAft>
                      </a:pPr>
                      <a:r>
                        <a:rPr lang="es-AR" sz="2000" b="1">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rPr>
                        <a:t>Marcado      </a:t>
                      </a:r>
                      <a:endParaRPr lang="en-US" sz="200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300"/>
                        </a:spcBef>
                        <a:spcAft>
                          <a:spcPts val="300"/>
                        </a:spcAft>
                      </a:pPr>
                      <a:r>
                        <a:rPr lang="en-US" sz="2000" b="1">
                          <a:effectLst>
                            <a:outerShdw blurRad="38100" dist="38100" dir="2700000" algn="tl">
                              <a:srgbClr val="000000">
                                <a:alpha val="43137"/>
                              </a:srgbClr>
                            </a:outerShdw>
                          </a:effectLst>
                          <a:latin typeface="Arial" pitchFamily="34" charset="0"/>
                          <a:ea typeface="Times New Roman"/>
                          <a:cs typeface="Arial" pitchFamily="34" charset="0"/>
                        </a:rPr>
                        <a:t>Ticked off</a:t>
                      </a:r>
                      <a:endParaRPr lang="en-US" sz="2000">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8346">
                <a:tc>
                  <a:txBody>
                    <a:bodyPr/>
                    <a:lstStyle/>
                    <a:p>
                      <a:pPr marL="0" marR="0">
                        <a:spcBef>
                          <a:spcPts val="0"/>
                        </a:spcBef>
                        <a:spcAft>
                          <a:spcPts val="0"/>
                        </a:spcAft>
                      </a:pPr>
                      <a:r>
                        <a:rPr lang="es-AR" sz="2000" b="1"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rPr>
                        <a:t>Paso 5</a:t>
                      </a:r>
                      <a:r>
                        <a:rPr lang="es-AR" sz="2000" b="1" dirty="0">
                          <a:effectLst>
                            <a:outerShdw blurRad="38100" dist="38100" dir="2700000" algn="tl">
                              <a:srgbClr val="000000">
                                <a:alpha val="43137"/>
                              </a:srgbClr>
                            </a:outerShdw>
                          </a:effectLst>
                          <a:latin typeface="Arial" pitchFamily="34" charset="0"/>
                          <a:ea typeface="Times New Roman"/>
                          <a:cs typeface="Arial" pitchFamily="34" charset="0"/>
                        </a:rPr>
                        <a:t>    </a:t>
                      </a:r>
                      <a:r>
                        <a:rPr lang="es-AR" sz="2000" b="1" dirty="0" err="1">
                          <a:effectLst>
                            <a:outerShdw blurRad="38100" dist="38100" dir="2700000" algn="tl">
                              <a:srgbClr val="000000">
                                <a:alpha val="43137"/>
                              </a:srgbClr>
                            </a:outerShdw>
                          </a:effectLst>
                          <a:latin typeface="Arial" pitchFamily="34" charset="0"/>
                          <a:ea typeface="Times New Roman"/>
                          <a:cs typeface="Arial" pitchFamily="34" charset="0"/>
                        </a:rPr>
                        <a:t>Step</a:t>
                      </a:r>
                      <a:r>
                        <a:rPr lang="es-AR" sz="2000" b="1" dirty="0">
                          <a:effectLst>
                            <a:outerShdw blurRad="38100" dist="38100" dir="2700000" algn="tl">
                              <a:srgbClr val="000000">
                                <a:alpha val="43137"/>
                              </a:srgbClr>
                            </a:outerShdw>
                          </a:effectLst>
                          <a:latin typeface="Arial" pitchFamily="34" charset="0"/>
                          <a:ea typeface="Times New Roman"/>
                          <a:cs typeface="Arial" pitchFamily="34" charset="0"/>
                        </a:rPr>
                        <a:t> 5</a:t>
                      </a:r>
                      <a:endParaRPr lang="en-US" sz="2000" dirty="0">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300"/>
                        </a:spcBef>
                        <a:spcAft>
                          <a:spcPts val="300"/>
                        </a:spcAft>
                      </a:pPr>
                      <a:r>
                        <a:rPr lang="es-AR" sz="2000" b="1">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rPr>
                        <a:t>Exhausto     </a:t>
                      </a:r>
                      <a:endParaRPr lang="en-US" sz="200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300"/>
                        </a:spcBef>
                        <a:spcAft>
                          <a:spcPts val="300"/>
                        </a:spcAft>
                      </a:pPr>
                      <a:r>
                        <a:rPr lang="en-US" sz="2000" b="1">
                          <a:effectLst>
                            <a:outerShdw blurRad="38100" dist="38100" dir="2700000" algn="tl">
                              <a:srgbClr val="000000">
                                <a:alpha val="43137"/>
                              </a:srgbClr>
                            </a:outerShdw>
                          </a:effectLst>
                          <a:latin typeface="Arial" pitchFamily="34" charset="0"/>
                          <a:ea typeface="Times New Roman"/>
                          <a:cs typeface="Arial" pitchFamily="34" charset="0"/>
                        </a:rPr>
                        <a:t>Exhausted</a:t>
                      </a:r>
                      <a:endParaRPr lang="en-US" sz="2000">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8346">
                <a:tc>
                  <a:txBody>
                    <a:bodyPr/>
                    <a:lstStyle/>
                    <a:p>
                      <a:pPr marL="0" marR="0">
                        <a:spcBef>
                          <a:spcPts val="0"/>
                        </a:spcBef>
                        <a:spcAft>
                          <a:spcPts val="0"/>
                        </a:spcAft>
                      </a:pPr>
                      <a:endParaRPr lang="en-US" sz="2000" dirty="0">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300"/>
                        </a:spcBef>
                        <a:spcAft>
                          <a:spcPts val="300"/>
                        </a:spcAft>
                      </a:pPr>
                      <a:r>
                        <a:rPr lang="es-AR" sz="2000" b="1"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rPr>
                        <a:t>Recaída  </a:t>
                      </a:r>
                      <a:r>
                        <a:rPr lang="es-AR" sz="2000" b="1" dirty="0" smtClean="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rPr>
                        <a:t> </a:t>
                      </a:r>
                      <a:endParaRPr lang="en-US" sz="2000" dirty="0">
                        <a:solidFill>
                          <a:srgbClr val="FFC000"/>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300"/>
                        </a:spcBef>
                        <a:spcAft>
                          <a:spcPts val="300"/>
                        </a:spcAft>
                      </a:pPr>
                      <a:r>
                        <a:rPr lang="es-AR" sz="2000" b="1" dirty="0" err="1">
                          <a:effectLst>
                            <a:outerShdw blurRad="38100" dist="38100" dir="2700000" algn="tl">
                              <a:srgbClr val="000000">
                                <a:alpha val="43137"/>
                              </a:srgbClr>
                            </a:outerShdw>
                          </a:effectLst>
                          <a:latin typeface="Arial" pitchFamily="34" charset="0"/>
                          <a:ea typeface="Times New Roman"/>
                          <a:cs typeface="Arial" pitchFamily="34" charset="0"/>
                        </a:rPr>
                        <a:t>Relapse</a:t>
                      </a:r>
                      <a:endParaRPr lang="en-US" sz="2000" dirty="0">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nvGraphicFramePr>
        <p:xfrm>
          <a:off x="228600" y="2103118"/>
          <a:ext cx="1981200" cy="4046480"/>
        </p:xfrm>
        <a:graphic>
          <a:graphicData uri="http://schemas.openxmlformats.org/drawingml/2006/table">
            <a:tbl>
              <a:tblPr firstRow="1" bandRow="1">
                <a:tableStyleId>{2D5ABB26-0587-4C30-8999-92F81FD0307C}</a:tableStyleId>
              </a:tblPr>
              <a:tblGrid>
                <a:gridCol w="1981200"/>
              </a:tblGrid>
              <a:tr h="1325882">
                <a:tc>
                  <a:txBody>
                    <a:bodyPr/>
                    <a:lstStyle/>
                    <a:p>
                      <a:endParaRPr lang="en-US" dirty="0">
                        <a:effectLst>
                          <a:outerShdw blurRad="38100" dist="38100" dir="2700000" algn="tl">
                            <a:srgbClr val="000000">
                              <a:alpha val="43137"/>
                            </a:srgbClr>
                          </a:outerShdw>
                        </a:effectLst>
                        <a:latin typeface="Arial" pitchFamily="34" charset="0"/>
                        <a:cs typeface="Arial" pitchFamily="34" charset="0"/>
                      </a:endParaRPr>
                    </a:p>
                  </a:txBody>
                  <a:tcPr>
                    <a:lnT w="12700" cap="flat" cmpd="sng" algn="ctr">
                      <a:solidFill>
                        <a:schemeClr val="tx1"/>
                      </a:solidFill>
                      <a:prstDash val="solid"/>
                      <a:round/>
                      <a:headEnd type="none" w="med" len="med"/>
                      <a:tailEnd type="none" w="med" len="med"/>
                    </a:lnT>
                  </a:tcPr>
                </a:tc>
              </a:tr>
              <a:tr h="761909">
                <a:tc>
                  <a:txBody>
                    <a:bodyPr/>
                    <a:lstStyle/>
                    <a:p>
                      <a:pPr algn="ctr"/>
                      <a:r>
                        <a:rPr lang="es-AR" sz="1800" b="1"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Recaída</a:t>
                      </a:r>
                      <a:r>
                        <a:rPr lang="en-US" sz="1800" b="0" kern="1200" baseline="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 </a:t>
                      </a:r>
                      <a:r>
                        <a:rPr lang="es-AR" sz="1800" b="1"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seca</a:t>
                      </a:r>
                    </a:p>
                    <a:p>
                      <a:pPr algn="ctr"/>
                      <a:r>
                        <a:rPr lang="es-AR" sz="1800" b="1" kern="1200" dirty="0" err="1" smtClean="0">
                          <a:solidFill>
                            <a:schemeClr val="tx1"/>
                          </a:solidFill>
                          <a:effectLst>
                            <a:outerShdw blurRad="38100" dist="38100" dir="2700000" algn="tl">
                              <a:srgbClr val="000000">
                                <a:alpha val="43137"/>
                              </a:srgbClr>
                            </a:outerShdw>
                          </a:effectLst>
                          <a:latin typeface="Arial" pitchFamily="34" charset="0"/>
                          <a:ea typeface="+mn-ea"/>
                          <a:cs typeface="Arial" pitchFamily="34" charset="0"/>
                        </a:rPr>
                        <a:t>Dry</a:t>
                      </a:r>
                      <a:r>
                        <a:rPr lang="es-AR" sz="1800" b="1" kern="1200" dirty="0" smtClean="0">
                          <a:solidFill>
                            <a:schemeClr val="tx1"/>
                          </a:solidFill>
                          <a:effectLst>
                            <a:outerShdw blurRad="38100" dist="38100" dir="2700000" algn="tl">
                              <a:srgbClr val="000000">
                                <a:alpha val="43137"/>
                              </a:srgbClr>
                            </a:outerShdw>
                          </a:effectLst>
                          <a:latin typeface="Arial" pitchFamily="34" charset="0"/>
                          <a:ea typeface="+mn-ea"/>
                          <a:cs typeface="Arial" pitchFamily="34" charset="0"/>
                        </a:rPr>
                        <a:t> </a:t>
                      </a:r>
                      <a:r>
                        <a:rPr lang="es-AR" sz="1800" b="1" kern="1200" dirty="0" err="1" smtClean="0">
                          <a:solidFill>
                            <a:schemeClr val="tx1"/>
                          </a:solidFill>
                          <a:effectLst>
                            <a:outerShdw blurRad="38100" dist="38100" dir="2700000" algn="tl">
                              <a:srgbClr val="000000">
                                <a:alpha val="43137"/>
                              </a:srgbClr>
                            </a:outerShdw>
                          </a:effectLst>
                          <a:latin typeface="Arial" pitchFamily="34" charset="0"/>
                          <a:ea typeface="+mn-ea"/>
                          <a:cs typeface="Arial" pitchFamily="34" charset="0"/>
                        </a:rPr>
                        <a:t>relapse</a:t>
                      </a:r>
                      <a:endParaRPr lang="en-US" sz="1800" kern="1200" dirty="0" smtClean="0">
                        <a:solidFill>
                          <a:schemeClr val="tx1"/>
                        </a:solidFill>
                        <a:effectLst>
                          <a:outerShdw blurRad="38100" dist="38100" dir="2700000" algn="tl">
                            <a:srgbClr val="000000">
                              <a:alpha val="43137"/>
                            </a:srgbClr>
                          </a:outerShdw>
                        </a:effectLst>
                        <a:latin typeface="Arial" pitchFamily="34" charset="0"/>
                        <a:ea typeface="+mn-ea"/>
                        <a:cs typeface="Arial" pitchFamily="34" charset="0"/>
                      </a:endParaRPr>
                    </a:p>
                  </a:txBody>
                  <a:tcPr anchor="ctr"/>
                </a:tc>
              </a:tr>
              <a:tr h="1318609">
                <a:tc>
                  <a:txBody>
                    <a:bodyPr/>
                    <a:lstStyle/>
                    <a:p>
                      <a:endParaRPr lang="en-US" dirty="0">
                        <a:effectLst>
                          <a:outerShdw blurRad="38100" dist="38100" dir="2700000" algn="tl">
                            <a:srgbClr val="000000">
                              <a:alpha val="43137"/>
                            </a:srgbClr>
                          </a:outerShdw>
                        </a:effectLst>
                        <a:latin typeface="Arial" pitchFamily="34" charset="0"/>
                        <a:cs typeface="Arial" pitchFamily="34" charset="0"/>
                      </a:endParaRPr>
                    </a:p>
                  </a:txBody>
                  <a:tcPr>
                    <a:lnB w="12700" cap="flat" cmpd="sng" algn="ctr">
                      <a:solidFill>
                        <a:schemeClr val="tx1"/>
                      </a:solidFill>
                      <a:prstDash val="solid"/>
                      <a:round/>
                      <a:headEnd type="none" w="med" len="med"/>
                      <a:tailEnd type="none" w="med" len="med"/>
                    </a:lnB>
                  </a:tcPr>
                </a:tc>
              </a:tr>
              <a:tr h="609600">
                <a:tc>
                  <a:txBody>
                    <a:bodyPr/>
                    <a:lstStyle/>
                    <a:p>
                      <a:pPr algn="ctr"/>
                      <a:r>
                        <a:rPr lang="es-AR" sz="1800" b="1"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Recaída</a:t>
                      </a:r>
                      <a:r>
                        <a:rPr lang="en-US" sz="1800" b="0" kern="1200" baseline="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 m</a:t>
                      </a:r>
                      <a:r>
                        <a:rPr lang="es-AR" sz="1800" b="1"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ojada</a:t>
                      </a:r>
                    </a:p>
                    <a:p>
                      <a:pPr algn="ctr"/>
                      <a:r>
                        <a:rPr lang="es-AR" sz="1800" b="1" kern="1200" dirty="0" err="1" smtClean="0">
                          <a:solidFill>
                            <a:schemeClr val="tx1"/>
                          </a:solidFill>
                          <a:effectLst>
                            <a:outerShdw blurRad="38100" dist="38100" dir="2700000" algn="tl">
                              <a:srgbClr val="000000">
                                <a:alpha val="43137"/>
                              </a:srgbClr>
                            </a:outerShdw>
                          </a:effectLst>
                          <a:latin typeface="Arial" pitchFamily="34" charset="0"/>
                          <a:ea typeface="+mn-ea"/>
                          <a:cs typeface="Arial" pitchFamily="34" charset="0"/>
                        </a:rPr>
                        <a:t>Wet</a:t>
                      </a:r>
                      <a:r>
                        <a:rPr lang="es-AR" sz="1800" b="1" kern="1200" dirty="0" smtClean="0">
                          <a:solidFill>
                            <a:schemeClr val="tx1"/>
                          </a:solidFill>
                          <a:effectLst>
                            <a:outerShdw blurRad="38100" dist="38100" dir="2700000" algn="tl">
                              <a:srgbClr val="000000">
                                <a:alpha val="43137"/>
                              </a:srgbClr>
                            </a:outerShdw>
                          </a:effectLst>
                          <a:latin typeface="Arial" pitchFamily="34" charset="0"/>
                          <a:ea typeface="+mn-ea"/>
                          <a:cs typeface="Arial" pitchFamily="34" charset="0"/>
                        </a:rPr>
                        <a:t> </a:t>
                      </a:r>
                      <a:r>
                        <a:rPr lang="es-AR" sz="1800" b="1" kern="1200" dirty="0" err="1" smtClean="0">
                          <a:solidFill>
                            <a:schemeClr val="tx1"/>
                          </a:solidFill>
                          <a:effectLst>
                            <a:outerShdw blurRad="38100" dist="38100" dir="2700000" algn="tl">
                              <a:srgbClr val="000000">
                                <a:alpha val="43137"/>
                              </a:srgbClr>
                            </a:outerShdw>
                          </a:effectLst>
                          <a:latin typeface="Arial" pitchFamily="34" charset="0"/>
                          <a:ea typeface="+mn-ea"/>
                          <a:cs typeface="Arial" pitchFamily="34" charset="0"/>
                        </a:rPr>
                        <a:t>relapse</a:t>
                      </a:r>
                      <a:endParaRPr lang="en-US" dirty="0">
                        <a:effectLst>
                          <a:outerShdw blurRad="38100" dist="38100" dir="2700000" algn="tl">
                            <a:srgbClr val="000000">
                              <a:alpha val="43137"/>
                            </a:srgbClr>
                          </a:outerShdw>
                        </a:effectLst>
                        <a:latin typeface="Arial" pitchFamily="34" charset="0"/>
                        <a:cs typeface="Arial"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4" name="Down Arrow 13"/>
          <p:cNvSpPr/>
          <p:nvPr/>
        </p:nvSpPr>
        <p:spPr>
          <a:xfrm>
            <a:off x="914400" y="4267200"/>
            <a:ext cx="484632" cy="1219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Up Arrow 14"/>
          <p:cNvSpPr/>
          <p:nvPr/>
        </p:nvSpPr>
        <p:spPr>
          <a:xfrm>
            <a:off x="914400" y="2133600"/>
            <a:ext cx="484632" cy="1371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334000" y="6172200"/>
            <a:ext cx="2552302" cy="230832"/>
          </a:xfrm>
          <a:prstGeom prst="rect">
            <a:avLst/>
          </a:prstGeom>
          <a:noFill/>
        </p:spPr>
        <p:txBody>
          <a:bodyPr wrap="square" rtlCol="0">
            <a:spAutoFit/>
          </a:bodyPr>
          <a:lstStyle/>
          <a:p>
            <a:pPr algn="ctr"/>
            <a:r>
              <a:rPr lang="es-AR" sz="900" dirty="0" smtClean="0"/>
              <a:t>© </a:t>
            </a:r>
            <a:r>
              <a:rPr lang="es-AR" sz="900" dirty="0" err="1" smtClean="0"/>
              <a:t>Genesis</a:t>
            </a:r>
            <a:r>
              <a:rPr lang="es-AR" sz="900" dirty="0" smtClean="0"/>
              <a:t> </a:t>
            </a:r>
            <a:r>
              <a:rPr lang="es-AR" sz="900" dirty="0" err="1" smtClean="0"/>
              <a:t>Process</a:t>
            </a:r>
            <a:r>
              <a:rPr lang="es-AR" sz="900" dirty="0" smtClean="0"/>
              <a:t> – </a:t>
            </a:r>
            <a:r>
              <a:rPr lang="es-AR" sz="900" dirty="0" err="1" smtClean="0"/>
              <a:t>Dye</a:t>
            </a:r>
            <a:r>
              <a:rPr lang="es-AR" sz="900" dirty="0" smtClean="0"/>
              <a:t>/</a:t>
            </a:r>
            <a:r>
              <a:rPr lang="es-AR" sz="900" dirty="0" err="1" smtClean="0"/>
              <a:t>Fancher</a:t>
            </a:r>
            <a:endParaRPr lang="en-US" sz="900" dirty="0"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685800"/>
            <a:ext cx="8229600" cy="1143000"/>
          </a:xfrm>
        </p:spPr>
        <p:txBody>
          <a:bodyPr>
            <a:normAutofit fontScale="90000"/>
          </a:bodyPr>
          <a:lstStyle/>
          <a:p>
            <a:pPr algn="ctr"/>
            <a:r>
              <a:rPr lang="es-AR" sz="4000" dirty="0" smtClean="0">
                <a:solidFill>
                  <a:srgbClr val="FFC000"/>
                </a:solidFill>
              </a:rPr>
              <a:t>Una mirada más profunda a la recaída</a:t>
            </a:r>
            <a:r>
              <a:rPr lang="en-US" dirty="0" smtClean="0"/>
              <a:t/>
            </a:r>
            <a:br>
              <a:rPr lang="en-US" dirty="0" smtClean="0"/>
            </a:br>
            <a:r>
              <a:rPr lang="es-AR" dirty="0" smtClean="0"/>
              <a:t> </a:t>
            </a:r>
            <a:r>
              <a:rPr lang="en-US" dirty="0" smtClean="0">
                <a:solidFill>
                  <a:schemeClr val="tx2">
                    <a:tint val="100000"/>
                    <a:satMod val="250000"/>
                  </a:schemeClr>
                </a:solidFill>
              </a:rPr>
              <a:t>A closer look at relapse</a:t>
            </a:r>
          </a:p>
        </p:txBody>
      </p:sp>
      <p:sp>
        <p:nvSpPr>
          <p:cNvPr id="84995" name="Rectangle 3"/>
          <p:cNvSpPr>
            <a:spLocks noGrp="1" noChangeArrowheads="1"/>
          </p:cNvSpPr>
          <p:nvPr>
            <p:ph idx="1"/>
          </p:nvPr>
        </p:nvSpPr>
        <p:spPr>
          <a:xfrm>
            <a:off x="457200" y="2514600"/>
            <a:ext cx="8229600" cy="3048000"/>
          </a:xfrm>
        </p:spPr>
        <p:txBody>
          <a:bodyPr/>
          <a:lstStyle/>
          <a:p>
            <a:pPr eaLnBrk="1" hangingPunct="1">
              <a:spcAft>
                <a:spcPts val="1500"/>
              </a:spcAft>
            </a:pPr>
            <a:r>
              <a:rPr lang="es-AR" dirty="0" smtClean="0">
                <a:solidFill>
                  <a:srgbClr val="FFC000"/>
                </a:solidFill>
                <a:effectLst>
                  <a:outerShdw blurRad="38100" dist="38100" dir="2700000" algn="tl">
                    <a:srgbClr val="000000">
                      <a:alpha val="43137"/>
                    </a:srgbClr>
                  </a:outerShdw>
                </a:effectLst>
              </a:rPr>
              <a:t>Una persona debe tener recuperación experimentada, en cierto grado para tener  otra  recaída.</a:t>
            </a:r>
            <a:r>
              <a:rPr lang="en-US" dirty="0" smtClean="0"/>
              <a:t/>
            </a:r>
            <a:br>
              <a:rPr lang="en-US" dirty="0" smtClean="0"/>
            </a:br>
            <a:r>
              <a:rPr lang="en-US" dirty="0" smtClean="0">
                <a:effectLst>
                  <a:outerShdw blurRad="38100" dist="38100" dir="2700000" algn="tl">
                    <a:srgbClr val="000000">
                      <a:alpha val="43137"/>
                    </a:srgbClr>
                  </a:outerShdw>
                </a:effectLst>
              </a:rPr>
              <a:t>A person must have experienced recovery to some degree to be able to relapse.</a:t>
            </a:r>
          </a:p>
        </p:txBody>
      </p:sp>
      <p:sp>
        <p:nvSpPr>
          <p:cNvPr id="4" name="Slide Number Placeholder 3"/>
          <p:cNvSpPr>
            <a:spLocks noGrp="1"/>
          </p:cNvSpPr>
          <p:nvPr>
            <p:ph type="sldNum" sz="quarter" idx="12"/>
          </p:nvPr>
        </p:nvSpPr>
        <p:spPr/>
        <p:txBody>
          <a:bodyPr/>
          <a:lstStyle/>
          <a:p>
            <a:pPr>
              <a:defRPr/>
            </a:pPr>
            <a:fld id="{1F132381-67AB-49A7-A101-FE34E48D25F0}" type="slidenum">
              <a:rPr lang="en-US"/>
              <a:pPr>
                <a:defRPr/>
              </a:pPr>
              <a:t>26</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idx="1"/>
          </p:nvPr>
        </p:nvSpPr>
        <p:spPr>
          <a:xfrm>
            <a:off x="457200" y="1219200"/>
            <a:ext cx="8229600" cy="4343400"/>
          </a:xfrm>
        </p:spPr>
        <p:txBody>
          <a:bodyPr/>
          <a:lstStyle/>
          <a:p>
            <a:pPr eaLnBrk="1" hangingPunct="1"/>
            <a:r>
              <a:rPr lang="es-AR" sz="4000" dirty="0" smtClean="0">
                <a:solidFill>
                  <a:srgbClr val="FFC000"/>
                </a:solidFill>
                <a:effectLst>
                  <a:outerShdw blurRad="38100" dist="38100" dir="2700000" algn="tl">
                    <a:srgbClr val="000000">
                      <a:alpha val="43137"/>
                    </a:srgbClr>
                  </a:outerShdw>
                </a:effectLst>
              </a:rPr>
              <a:t>Tres dimensiones de recaída</a:t>
            </a:r>
            <a:endParaRPr lang="en-US" sz="4000" dirty="0" smtClean="0">
              <a:solidFill>
                <a:srgbClr val="FFC000"/>
              </a:solidFill>
              <a:effectLst>
                <a:outerShdw blurRad="38100" dist="38100" dir="2700000" algn="tl">
                  <a:srgbClr val="000000">
                    <a:alpha val="43137"/>
                  </a:srgbClr>
                </a:outerShdw>
              </a:effectLst>
            </a:endParaRPr>
          </a:p>
          <a:p>
            <a:pPr eaLnBrk="1" hangingPunct="1"/>
            <a:r>
              <a:rPr lang="en-US" sz="4000" dirty="0" smtClean="0">
                <a:effectLst>
                  <a:outerShdw blurRad="38100" dist="38100" dir="2700000" algn="tl">
                    <a:srgbClr val="000000">
                      <a:alpha val="43137"/>
                    </a:srgbClr>
                  </a:outerShdw>
                </a:effectLst>
              </a:rPr>
              <a:t>Three dimensions of relapse</a:t>
            </a:r>
            <a:br>
              <a:rPr lang="en-US" sz="4000" dirty="0" smtClean="0">
                <a:effectLst>
                  <a:outerShdw blurRad="38100" dist="38100" dir="2700000" algn="tl">
                    <a:srgbClr val="000000">
                      <a:alpha val="43137"/>
                    </a:srgbClr>
                  </a:outerShdw>
                </a:effectLst>
              </a:rPr>
            </a:br>
            <a:endParaRPr lang="en-US" sz="2000" dirty="0" smtClean="0">
              <a:effectLst>
                <a:outerShdw blurRad="38100" dist="38100" dir="2700000" algn="tl">
                  <a:srgbClr val="000000">
                    <a:alpha val="43137"/>
                  </a:srgbClr>
                </a:outerShdw>
              </a:effectLst>
            </a:endParaRPr>
          </a:p>
          <a:p>
            <a:pPr eaLnBrk="1" hangingPunct="1">
              <a:buFontTx/>
              <a:buNone/>
              <a:tabLst>
                <a:tab pos="914400" algn="l"/>
                <a:tab pos="3206750" algn="l"/>
              </a:tabLst>
            </a:pPr>
            <a:r>
              <a:rPr lang="en-US" sz="3600" dirty="0" smtClean="0">
                <a:effectLst>
                  <a:outerShdw blurRad="38100" dist="38100" dir="2700000" algn="tl">
                    <a:srgbClr val="000000">
                      <a:alpha val="43137"/>
                    </a:srgbClr>
                  </a:outerShdw>
                </a:effectLst>
              </a:rPr>
              <a:t>	1.	</a:t>
            </a:r>
            <a:r>
              <a:rPr lang="es-AR" sz="3600" dirty="0" smtClean="0"/>
              <a:t> </a:t>
            </a:r>
            <a:r>
              <a:rPr lang="es-AR" sz="3600" dirty="0" smtClean="0">
                <a:solidFill>
                  <a:srgbClr val="FFC000"/>
                </a:solidFill>
                <a:effectLst>
                  <a:outerShdw blurRad="38100" dist="38100" dir="2700000" algn="tl">
                    <a:srgbClr val="000000">
                      <a:alpha val="43137"/>
                    </a:srgbClr>
                  </a:outerShdw>
                </a:effectLst>
              </a:rPr>
              <a:t>Físico</a:t>
            </a:r>
            <a:r>
              <a:rPr lang="es-AR" sz="3600" dirty="0" smtClean="0"/>
              <a:t> 	</a:t>
            </a:r>
            <a:r>
              <a:rPr lang="en-US" sz="3600" dirty="0" smtClean="0">
                <a:effectLst>
                  <a:outerShdw blurRad="38100" dist="38100" dir="2700000" algn="tl">
                    <a:srgbClr val="000000">
                      <a:alpha val="43137"/>
                    </a:srgbClr>
                  </a:outerShdw>
                </a:effectLst>
              </a:rPr>
              <a:t>Physical</a:t>
            </a:r>
          </a:p>
          <a:p>
            <a:pPr eaLnBrk="1" hangingPunct="1">
              <a:buFontTx/>
              <a:buNone/>
              <a:tabLst>
                <a:tab pos="914400" algn="l"/>
                <a:tab pos="3206750" algn="l"/>
              </a:tabLst>
            </a:pPr>
            <a:r>
              <a:rPr lang="en-US" sz="3600" dirty="0" smtClean="0">
                <a:effectLst>
                  <a:outerShdw blurRad="38100" dist="38100" dir="2700000" algn="tl">
                    <a:srgbClr val="000000">
                      <a:alpha val="43137"/>
                    </a:srgbClr>
                  </a:outerShdw>
                </a:effectLst>
              </a:rPr>
              <a:t>	2.	 </a:t>
            </a:r>
            <a:r>
              <a:rPr lang="en-US" sz="3600" dirty="0" smtClean="0">
                <a:solidFill>
                  <a:srgbClr val="FFC000"/>
                </a:solidFill>
                <a:effectLst>
                  <a:outerShdw blurRad="38100" dist="38100" dir="2700000" algn="tl">
                    <a:srgbClr val="000000">
                      <a:alpha val="43137"/>
                    </a:srgbClr>
                  </a:outerShdw>
                </a:effectLst>
              </a:rPr>
              <a:t>Mental</a:t>
            </a:r>
            <a:r>
              <a:rPr lang="en-US" sz="3600" dirty="0" smtClean="0">
                <a:effectLst>
                  <a:outerShdw blurRad="38100" dist="38100" dir="2700000" algn="tl">
                    <a:srgbClr val="000000">
                      <a:alpha val="43137"/>
                    </a:srgbClr>
                  </a:outerShdw>
                </a:effectLst>
              </a:rPr>
              <a:t> 	Mental</a:t>
            </a:r>
          </a:p>
          <a:p>
            <a:pPr eaLnBrk="1" hangingPunct="1">
              <a:buFontTx/>
              <a:buNone/>
              <a:tabLst>
                <a:tab pos="914400" algn="l"/>
                <a:tab pos="3206750" algn="l"/>
              </a:tabLst>
            </a:pPr>
            <a:r>
              <a:rPr lang="en-US" sz="3600" dirty="0" smtClean="0">
                <a:effectLst>
                  <a:outerShdw blurRad="38100" dist="38100" dir="2700000" algn="tl">
                    <a:srgbClr val="000000">
                      <a:alpha val="43137"/>
                    </a:srgbClr>
                  </a:outerShdw>
                </a:effectLst>
              </a:rPr>
              <a:t>	3.	</a:t>
            </a:r>
            <a:r>
              <a:rPr lang="es-AR" sz="3600" dirty="0" smtClean="0"/>
              <a:t> </a:t>
            </a:r>
            <a:r>
              <a:rPr lang="es-AR" sz="3600" dirty="0" smtClean="0">
                <a:solidFill>
                  <a:srgbClr val="FFC000"/>
                </a:solidFill>
                <a:effectLst>
                  <a:outerShdw blurRad="38100" dist="38100" dir="2700000" algn="tl">
                    <a:srgbClr val="000000">
                      <a:alpha val="43137"/>
                    </a:srgbClr>
                  </a:outerShdw>
                </a:effectLst>
              </a:rPr>
              <a:t>Espiritual</a:t>
            </a:r>
            <a:r>
              <a:rPr lang="es-AR" sz="3600" dirty="0" smtClean="0"/>
              <a:t> </a:t>
            </a:r>
            <a:r>
              <a:rPr lang="en-US" sz="3600" dirty="0" smtClean="0">
                <a:effectLst>
                  <a:outerShdw blurRad="38100" dist="38100" dir="2700000" algn="tl">
                    <a:srgbClr val="000000">
                      <a:alpha val="43137"/>
                    </a:srgbClr>
                  </a:outerShdw>
                </a:effectLst>
              </a:rPr>
              <a:t>	Spiritual</a:t>
            </a:r>
          </a:p>
        </p:txBody>
      </p:sp>
      <p:sp>
        <p:nvSpPr>
          <p:cNvPr id="4" name="Slide Number Placeholder 3"/>
          <p:cNvSpPr>
            <a:spLocks noGrp="1"/>
          </p:cNvSpPr>
          <p:nvPr>
            <p:ph type="sldNum" sz="quarter" idx="12"/>
          </p:nvPr>
        </p:nvSpPr>
        <p:spPr/>
        <p:txBody>
          <a:bodyPr/>
          <a:lstStyle/>
          <a:p>
            <a:pPr>
              <a:defRPr/>
            </a:pPr>
            <a:fld id="{1F132381-67AB-49A7-A101-FE34E48D25F0}" type="slidenum">
              <a:rPr lang="en-US"/>
              <a:pPr>
                <a:defRPr/>
              </a:pPr>
              <a:t>27</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3"/>
          <p:cNvSpPr>
            <a:spLocks noGrp="1" noChangeArrowheads="1"/>
          </p:cNvSpPr>
          <p:nvPr>
            <p:ph idx="1"/>
          </p:nvPr>
        </p:nvSpPr>
        <p:spPr>
          <a:xfrm>
            <a:off x="457200" y="1219200"/>
            <a:ext cx="8229600" cy="5075238"/>
          </a:xfrm>
        </p:spPr>
        <p:txBody>
          <a:bodyPr/>
          <a:lstStyle/>
          <a:p>
            <a:pPr eaLnBrk="1" hangingPunct="1">
              <a:buFontTx/>
              <a:buNone/>
            </a:pPr>
            <a:r>
              <a:rPr lang="es-AR" sz="4800" b="1" dirty="0" smtClean="0">
                <a:solidFill>
                  <a:srgbClr val="FFC000"/>
                </a:solidFill>
                <a:effectLst>
                  <a:outerShdw blurRad="38100" dist="38100" dir="2700000" algn="tl">
                    <a:srgbClr val="000000">
                      <a:alpha val="43137"/>
                    </a:srgbClr>
                  </a:outerShdw>
                </a:effectLst>
              </a:rPr>
              <a:t>¿Cuáles son los factores desencadenantes?</a:t>
            </a:r>
          </a:p>
          <a:p>
            <a:pPr eaLnBrk="1" hangingPunct="1">
              <a:buFontTx/>
              <a:buNone/>
            </a:pPr>
            <a:r>
              <a:rPr lang="en-US" sz="4800" b="1" dirty="0" smtClean="0">
                <a:effectLst>
                  <a:outerShdw blurRad="38100" dist="38100" dir="2700000" algn="tl">
                    <a:srgbClr val="000000">
                      <a:alpha val="43137"/>
                    </a:srgbClr>
                  </a:outerShdw>
                </a:effectLst>
              </a:rPr>
              <a:t>What are your triggers?</a:t>
            </a:r>
          </a:p>
        </p:txBody>
      </p:sp>
      <p:sp>
        <p:nvSpPr>
          <p:cNvPr id="4" name="Slide Number Placeholder 3"/>
          <p:cNvSpPr>
            <a:spLocks noGrp="1"/>
          </p:cNvSpPr>
          <p:nvPr>
            <p:ph type="sldNum" sz="quarter" idx="12"/>
          </p:nvPr>
        </p:nvSpPr>
        <p:spPr/>
        <p:txBody>
          <a:bodyPr/>
          <a:lstStyle/>
          <a:p>
            <a:pPr>
              <a:defRPr/>
            </a:pPr>
            <a:fld id="{497FEFF2-7DF2-41AB-8D91-1984B831DE5D}" type="slidenum">
              <a:rPr lang="en-US"/>
              <a:pPr>
                <a:defRPr/>
              </a:pPr>
              <a:t>28</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idx="1"/>
          </p:nvPr>
        </p:nvSpPr>
        <p:spPr>
          <a:xfrm>
            <a:off x="457200" y="533400"/>
            <a:ext cx="8229600" cy="4114800"/>
          </a:xfrm>
        </p:spPr>
        <p:txBody>
          <a:bodyPr/>
          <a:lstStyle/>
          <a:p>
            <a:pPr eaLnBrk="1" hangingPunct="1"/>
            <a:r>
              <a:rPr lang="es-AR" sz="3200" dirty="0" smtClean="0">
                <a:solidFill>
                  <a:srgbClr val="FFC000"/>
                </a:solidFill>
                <a:effectLst>
                  <a:outerShdw blurRad="38100" dist="38100" dir="2700000" algn="tl">
                    <a:srgbClr val="000000">
                      <a:alpha val="43137"/>
                    </a:srgbClr>
                  </a:outerShdw>
                </a:effectLst>
              </a:rPr>
              <a:t>“Recaída no comienza con la primera copa. Recaída comienza cuando una persona reactiva patrones de negación, aislamiento, estrés elevado, y alteraciones del juicio.” </a:t>
            </a:r>
            <a:br>
              <a:rPr lang="es-AR" sz="3200" dirty="0" smtClean="0">
                <a:solidFill>
                  <a:srgbClr val="FFC000"/>
                </a:solidFill>
                <a:effectLst>
                  <a:outerShdw blurRad="38100" dist="38100" dir="2700000" algn="tl">
                    <a:srgbClr val="000000">
                      <a:alpha val="43137"/>
                    </a:srgbClr>
                  </a:outerShdw>
                </a:effectLst>
              </a:rPr>
            </a:br>
            <a:r>
              <a:rPr lang="es-AR" sz="1600" dirty="0" smtClean="0"/>
              <a:t>– Cita de </a:t>
            </a:r>
            <a:r>
              <a:rPr lang="es-AR" sz="1600" i="1" dirty="0" smtClean="0"/>
              <a:t>Consejería para la prevención recaída</a:t>
            </a:r>
            <a:r>
              <a:rPr lang="es-AR" sz="1600" dirty="0" smtClean="0"/>
              <a:t> por </a:t>
            </a:r>
            <a:r>
              <a:rPr lang="es-AR" sz="1600" dirty="0" err="1" smtClean="0"/>
              <a:t>Terence</a:t>
            </a:r>
            <a:r>
              <a:rPr lang="es-AR" sz="1600" dirty="0" smtClean="0"/>
              <a:t> </a:t>
            </a:r>
            <a:r>
              <a:rPr lang="es-AR" sz="1600" dirty="0" err="1" smtClean="0"/>
              <a:t>T</a:t>
            </a:r>
            <a:r>
              <a:rPr lang="es-AR" sz="1600" dirty="0" smtClean="0"/>
              <a:t>. </a:t>
            </a:r>
            <a:r>
              <a:rPr lang="es-AR" sz="1600" dirty="0" err="1" smtClean="0"/>
              <a:t>Gorski</a:t>
            </a:r>
            <a:r>
              <a:rPr lang="es-AR" sz="1600" dirty="0" smtClean="0"/>
              <a:t> y </a:t>
            </a:r>
            <a:r>
              <a:rPr lang="es-AR" sz="1600" dirty="0" err="1" smtClean="0"/>
              <a:t>Merlene</a:t>
            </a:r>
            <a:r>
              <a:rPr lang="es-AR" sz="1600" dirty="0" smtClean="0"/>
              <a:t> Miller </a:t>
            </a:r>
          </a:p>
          <a:p>
            <a:pPr eaLnBrk="1" hangingPunct="1"/>
            <a:r>
              <a:rPr lang="es-AR" sz="1600" dirty="0" smtClean="0"/>
              <a:t/>
            </a:r>
            <a:br>
              <a:rPr lang="es-AR" sz="1600" dirty="0" smtClean="0"/>
            </a:br>
            <a:r>
              <a:rPr lang="en-US" sz="2800" dirty="0" smtClean="0">
                <a:effectLst>
                  <a:outerShdw blurRad="38100" dist="38100" dir="2700000" algn="tl">
                    <a:srgbClr val="000000">
                      <a:alpha val="43137"/>
                    </a:srgbClr>
                  </a:outerShdw>
                </a:effectLst>
              </a:rPr>
              <a:t>“</a:t>
            </a:r>
            <a:r>
              <a:rPr lang="en-US" sz="3200" dirty="0" smtClean="0">
                <a:effectLst>
                  <a:outerShdw blurRad="38100" dist="38100" dir="2700000" algn="tl">
                    <a:srgbClr val="000000">
                      <a:alpha val="43137"/>
                    </a:srgbClr>
                  </a:outerShdw>
                </a:effectLst>
              </a:rPr>
              <a:t>Relapse does not begin with the first drink.  Relapse begins when a person reactivates patterns of denial, isolation, elevated stress, and impaired judgment.”  </a:t>
            </a:r>
          </a:p>
          <a:p>
            <a:pPr eaLnBrk="1" hangingPunct="1">
              <a:buFontTx/>
              <a:buNone/>
            </a:pPr>
            <a:r>
              <a:rPr lang="en-US" sz="2000" dirty="0" smtClean="0">
                <a:effectLst>
                  <a:outerShdw blurRad="38100" dist="38100" dir="2700000" algn="tl">
                    <a:srgbClr val="000000">
                      <a:alpha val="43137"/>
                    </a:srgbClr>
                  </a:outerShdw>
                </a:effectLst>
              </a:rPr>
              <a:t>	</a:t>
            </a:r>
            <a:r>
              <a:rPr lang="en-US" sz="1600" dirty="0" smtClean="0">
                <a:effectLst>
                  <a:outerShdw blurRad="38100" dist="38100" dir="2700000" algn="tl">
                    <a:srgbClr val="000000">
                      <a:alpha val="43137"/>
                    </a:srgbClr>
                  </a:outerShdw>
                </a:effectLst>
              </a:rPr>
              <a:t>--quote from </a:t>
            </a:r>
            <a:r>
              <a:rPr lang="en-US" sz="1600" i="1" dirty="0" smtClean="0">
                <a:effectLst>
                  <a:outerShdw blurRad="38100" dist="38100" dir="2700000" algn="tl">
                    <a:srgbClr val="000000">
                      <a:alpha val="43137"/>
                    </a:srgbClr>
                  </a:outerShdw>
                </a:effectLst>
              </a:rPr>
              <a:t>Counseling for Relapse Prevention</a:t>
            </a:r>
            <a:r>
              <a:rPr lang="en-US" sz="1600" dirty="0" smtClean="0">
                <a:effectLst>
                  <a:outerShdw blurRad="38100" dist="38100" dir="2700000" algn="tl">
                    <a:srgbClr val="000000">
                      <a:alpha val="43137"/>
                    </a:srgbClr>
                  </a:outerShdw>
                </a:effectLst>
              </a:rPr>
              <a:t> by Terence T. </a:t>
            </a:r>
            <a:r>
              <a:rPr lang="en-US" sz="1600" dirty="0" err="1" smtClean="0">
                <a:effectLst>
                  <a:outerShdw blurRad="38100" dist="38100" dir="2700000" algn="tl">
                    <a:srgbClr val="000000">
                      <a:alpha val="43137"/>
                    </a:srgbClr>
                  </a:outerShdw>
                </a:effectLst>
              </a:rPr>
              <a:t>Gorski</a:t>
            </a:r>
            <a:r>
              <a:rPr lang="en-US" sz="1600" dirty="0" smtClean="0">
                <a:effectLst>
                  <a:outerShdw blurRad="38100" dist="38100" dir="2700000" algn="tl">
                    <a:srgbClr val="000000">
                      <a:alpha val="43137"/>
                    </a:srgbClr>
                  </a:outerShdw>
                </a:effectLst>
              </a:rPr>
              <a:t> &amp; </a:t>
            </a:r>
            <a:r>
              <a:rPr lang="en-US" sz="1600" dirty="0" err="1" smtClean="0">
                <a:effectLst>
                  <a:outerShdw blurRad="38100" dist="38100" dir="2700000" algn="tl">
                    <a:srgbClr val="000000">
                      <a:alpha val="43137"/>
                    </a:srgbClr>
                  </a:outerShdw>
                </a:effectLst>
              </a:rPr>
              <a:t>Merlene</a:t>
            </a:r>
            <a:r>
              <a:rPr lang="en-US" sz="1600" dirty="0" smtClean="0">
                <a:effectLst>
                  <a:outerShdw blurRad="38100" dist="38100" dir="2700000" algn="tl">
                    <a:srgbClr val="000000">
                      <a:alpha val="43137"/>
                    </a:srgbClr>
                  </a:outerShdw>
                </a:effectLst>
              </a:rPr>
              <a:t> Miller </a:t>
            </a:r>
          </a:p>
        </p:txBody>
      </p:sp>
      <p:sp>
        <p:nvSpPr>
          <p:cNvPr id="4" name="Slide Number Placeholder 3"/>
          <p:cNvSpPr>
            <a:spLocks noGrp="1"/>
          </p:cNvSpPr>
          <p:nvPr>
            <p:ph type="sldNum" sz="quarter" idx="12"/>
          </p:nvPr>
        </p:nvSpPr>
        <p:spPr/>
        <p:txBody>
          <a:bodyPr/>
          <a:lstStyle/>
          <a:p>
            <a:pPr>
              <a:defRPr/>
            </a:pPr>
            <a:fld id="{B96990D2-6681-4F2F-AA17-FB581B8B08E9}" type="slidenum">
              <a:rPr lang="en-US"/>
              <a:pPr>
                <a:defRPr/>
              </a:pPr>
              <a:t>29</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3962400"/>
          </a:xfrm>
        </p:spPr>
        <p:txBody>
          <a:bodyPr/>
          <a:lstStyle/>
          <a:p>
            <a:pPr>
              <a:spcAft>
                <a:spcPts val="2000"/>
              </a:spcAft>
            </a:pPr>
            <a:r>
              <a:rPr lang="es-AR" dirty="0" smtClean="0">
                <a:solidFill>
                  <a:srgbClr val="FFC000"/>
                </a:solidFill>
              </a:rPr>
              <a:t>Capítulo 1</a:t>
            </a:r>
            <a:r>
              <a:rPr lang="en-US" dirty="0" smtClean="0">
                <a:solidFill>
                  <a:srgbClr val="FFC000"/>
                </a:solidFill>
              </a:rPr>
              <a:t/>
            </a:r>
            <a:br>
              <a:rPr lang="en-US" dirty="0" smtClean="0">
                <a:solidFill>
                  <a:srgbClr val="FFC000"/>
                </a:solidFill>
              </a:rPr>
            </a:br>
            <a:r>
              <a:rPr lang="es-AR" dirty="0" smtClean="0">
                <a:solidFill>
                  <a:srgbClr val="FFC000"/>
                </a:solidFill>
              </a:rPr>
              <a:t>Introducción a la recaída</a:t>
            </a:r>
            <a:r>
              <a:rPr lang="en-US" dirty="0" smtClean="0"/>
              <a:t/>
            </a:r>
            <a:br>
              <a:rPr lang="en-US" dirty="0" smtClean="0"/>
            </a:br>
            <a:r>
              <a:rPr lang="en-US" dirty="0" smtClean="0">
                <a:solidFill>
                  <a:schemeClr val="tx1"/>
                </a:solidFill>
              </a:rPr>
              <a:t>Chapter 1</a:t>
            </a:r>
            <a:br>
              <a:rPr lang="en-US" dirty="0" smtClean="0">
                <a:solidFill>
                  <a:schemeClr val="tx1"/>
                </a:solidFill>
              </a:rPr>
            </a:br>
            <a:r>
              <a:rPr lang="en-US" dirty="0" smtClean="0">
                <a:solidFill>
                  <a:schemeClr val="tx1"/>
                </a:solidFill>
              </a:rPr>
              <a:t>Introduction to Relapse</a:t>
            </a:r>
            <a:endParaRPr lang="en-US" dirty="0"/>
          </a:p>
        </p:txBody>
      </p:sp>
      <p:sp>
        <p:nvSpPr>
          <p:cNvPr id="4" name="Date Placeholder 3"/>
          <p:cNvSpPr>
            <a:spLocks noGrp="1"/>
          </p:cNvSpPr>
          <p:nvPr>
            <p:ph type="dt" sz="quarter" idx="10"/>
          </p:nvPr>
        </p:nvSpPr>
        <p:spPr/>
        <p:txBody>
          <a:bodyPr/>
          <a:lstStyle/>
          <a:p>
            <a:pPr>
              <a:defRPr/>
            </a:pPr>
            <a:r>
              <a:rPr lang="en-US" smtClean="0"/>
              <a:t>Course  T509.01</a:t>
            </a:r>
            <a:endParaRPr lang="en-US" dirty="0"/>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Slide Number Placeholder 5"/>
          <p:cNvSpPr>
            <a:spLocks noGrp="1"/>
          </p:cNvSpPr>
          <p:nvPr>
            <p:ph type="sldNum" sz="quarter" idx="12"/>
          </p:nvPr>
        </p:nvSpPr>
        <p:spPr/>
        <p:txBody>
          <a:bodyPr/>
          <a:lstStyle/>
          <a:p>
            <a:pPr>
              <a:defRPr/>
            </a:pPr>
            <a:fld id="{A1E3319B-6B6A-482F-ABE8-59305AB3FB26}" type="slidenum">
              <a:rPr lang="en-US" smtClean="0"/>
              <a:pPr>
                <a:defRPr/>
              </a:pPr>
              <a:t>3</a:t>
            </a:fld>
            <a:endParaRPr lang="en-US"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normAutofit fontScale="90000"/>
          </a:bodyPr>
          <a:lstStyle/>
          <a:p>
            <a:pPr algn="ctr" eaLnBrk="1" fontAlgn="auto" hangingPunct="1">
              <a:spcAft>
                <a:spcPts val="0"/>
              </a:spcAft>
              <a:defRPr/>
            </a:pPr>
            <a:r>
              <a:rPr lang="es-AR" sz="4000" dirty="0" smtClean="0">
                <a:solidFill>
                  <a:srgbClr val="FFC000"/>
                </a:solidFill>
              </a:rPr>
              <a:t>37 síntomas de la recaída </a:t>
            </a:r>
            <a:r>
              <a:rPr lang="es-AR" sz="3600" dirty="0" smtClean="0"/>
              <a:t/>
            </a:r>
            <a:br>
              <a:rPr lang="es-AR" sz="3600" dirty="0" smtClean="0"/>
            </a:br>
            <a:r>
              <a:rPr lang="en-US" sz="4000" dirty="0" smtClean="0">
                <a:solidFill>
                  <a:schemeClr val="tx2">
                    <a:tint val="100000"/>
                    <a:satMod val="250000"/>
                  </a:schemeClr>
                </a:solidFill>
              </a:rPr>
              <a:t>37 Symptoms of relapse </a:t>
            </a:r>
            <a:br>
              <a:rPr lang="en-US" sz="4000" dirty="0" smtClean="0">
                <a:solidFill>
                  <a:schemeClr val="tx2">
                    <a:tint val="100000"/>
                    <a:satMod val="250000"/>
                  </a:schemeClr>
                </a:solidFill>
              </a:rPr>
            </a:br>
            <a:r>
              <a:rPr lang="en-US" sz="2000" dirty="0" smtClean="0">
                <a:solidFill>
                  <a:schemeClr val="tx2">
                    <a:tint val="100000"/>
                    <a:satMod val="250000"/>
                  </a:schemeClr>
                </a:solidFill>
              </a:rPr>
              <a:t>from </a:t>
            </a:r>
            <a:r>
              <a:rPr lang="en-US" sz="2000" i="1" dirty="0" smtClean="0">
                <a:solidFill>
                  <a:schemeClr val="tx2">
                    <a:tint val="100000"/>
                    <a:satMod val="250000"/>
                  </a:schemeClr>
                </a:solidFill>
              </a:rPr>
              <a:t>Counseling for Relapse Prevention</a:t>
            </a:r>
            <a:r>
              <a:rPr lang="en-US" sz="2000" dirty="0" smtClean="0">
                <a:solidFill>
                  <a:schemeClr val="tx2">
                    <a:tint val="100000"/>
                    <a:satMod val="250000"/>
                  </a:schemeClr>
                </a:solidFill>
              </a:rPr>
              <a:t>  by Terence T. </a:t>
            </a:r>
            <a:r>
              <a:rPr lang="en-US" sz="2000" dirty="0" err="1" smtClean="0">
                <a:solidFill>
                  <a:schemeClr val="tx2">
                    <a:tint val="100000"/>
                    <a:satMod val="250000"/>
                  </a:schemeClr>
                </a:solidFill>
              </a:rPr>
              <a:t>Gorski</a:t>
            </a:r>
            <a:r>
              <a:rPr lang="en-US" sz="2000" dirty="0" smtClean="0">
                <a:solidFill>
                  <a:schemeClr val="tx2">
                    <a:tint val="100000"/>
                    <a:satMod val="250000"/>
                  </a:schemeClr>
                </a:solidFill>
              </a:rPr>
              <a:t> &amp; </a:t>
            </a:r>
            <a:r>
              <a:rPr lang="en-US" sz="2000" dirty="0" err="1" smtClean="0">
                <a:solidFill>
                  <a:schemeClr val="tx2">
                    <a:tint val="100000"/>
                    <a:satMod val="250000"/>
                  </a:schemeClr>
                </a:solidFill>
              </a:rPr>
              <a:t>Merlene</a:t>
            </a:r>
            <a:r>
              <a:rPr lang="en-US" sz="2000" dirty="0" smtClean="0">
                <a:solidFill>
                  <a:schemeClr val="tx2">
                    <a:tint val="100000"/>
                    <a:satMod val="250000"/>
                  </a:schemeClr>
                </a:solidFill>
              </a:rPr>
              <a:t> Miller</a:t>
            </a:r>
          </a:p>
        </p:txBody>
      </p:sp>
      <p:graphicFrame>
        <p:nvGraphicFramePr>
          <p:cNvPr id="68768" name="Group 160"/>
          <p:cNvGraphicFramePr>
            <a:graphicFrameLocks noGrp="1"/>
          </p:cNvGraphicFramePr>
          <p:nvPr>
            <p:ph type="tbl" idx="1"/>
          </p:nvPr>
        </p:nvGraphicFramePr>
        <p:xfrm>
          <a:off x="457200" y="1524000"/>
          <a:ext cx="8305800" cy="4355449"/>
        </p:xfrm>
        <a:graphic>
          <a:graphicData uri="http://schemas.openxmlformats.org/drawingml/2006/table">
            <a:tbl>
              <a:tblPr/>
              <a:tblGrid>
                <a:gridCol w="461433"/>
                <a:gridCol w="3691467"/>
                <a:gridCol w="538339"/>
                <a:gridCol w="3614561"/>
              </a:tblGrid>
              <a:tr h="11452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AR" sz="2800" b="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Síntomas de recaída</a:t>
                      </a:r>
                      <a:r>
                        <a:rPr lang="es-AR" sz="1800" b="1" kern="1200" dirty="0" smtClean="0">
                          <a:solidFill>
                            <a:schemeClr val="tx1"/>
                          </a:solidFill>
                          <a:latin typeface="+mn-lt"/>
                          <a:ea typeface="+mn-ea"/>
                          <a:cs typeface="+mn-cs"/>
                        </a:rPr>
                        <a:t/>
                      </a:r>
                      <a:br>
                        <a:rPr lang="es-AR" sz="1800" b="1" kern="1200" dirty="0" smtClean="0">
                          <a:solidFill>
                            <a:schemeClr val="tx1"/>
                          </a:solidFill>
                          <a:latin typeface="+mn-lt"/>
                          <a:ea typeface="+mn-ea"/>
                          <a:cs typeface="+mn-cs"/>
                        </a:rPr>
                      </a:b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rPr>
                        <a:t>Relapse Symptom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AR" sz="1900" b="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Estrategias de recuperación</a:t>
                      </a:r>
                      <a:r>
                        <a:rPr lang="es-AR" sz="1900" b="0" kern="1200" dirty="0" smtClean="0">
                          <a:solidFill>
                            <a:srgbClr val="FFC000"/>
                          </a:solidFill>
                          <a:effectLst>
                            <a:outerShdw blurRad="38100" dist="38100" dir="2700000" algn="tl">
                              <a:srgbClr val="000000">
                                <a:alpha val="43137"/>
                              </a:srgbClr>
                            </a:outerShdw>
                          </a:effectLst>
                          <a:latin typeface="+mn-lt"/>
                          <a:ea typeface="+mn-ea"/>
                          <a:cs typeface="+mn-cs"/>
                        </a:rPr>
                        <a:t/>
                      </a:r>
                      <a:br>
                        <a:rPr lang="es-AR" sz="1900" b="0" kern="1200" dirty="0" smtClean="0">
                          <a:solidFill>
                            <a:srgbClr val="FFC000"/>
                          </a:solidFill>
                          <a:effectLst>
                            <a:outerShdw blurRad="38100" dist="38100" dir="2700000" algn="tl">
                              <a:srgbClr val="000000">
                                <a:alpha val="43137"/>
                              </a:srgbClr>
                            </a:outerShdw>
                          </a:effectLst>
                          <a:latin typeface="+mn-lt"/>
                          <a:ea typeface="+mn-ea"/>
                          <a:cs typeface="+mn-cs"/>
                        </a:rPr>
                      </a:b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rPr>
                        <a:t>Recovery Strategies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09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AR" sz="28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Aprehensión sobre bienestar</a:t>
                      </a:r>
                      <a:r>
                        <a:rPr lang="es-AR" sz="1800" kern="1200" dirty="0" smtClean="0">
                          <a:solidFill>
                            <a:schemeClr val="tx1"/>
                          </a:solidFill>
                          <a:latin typeface="+mn-lt"/>
                          <a:ea typeface="+mn-ea"/>
                          <a:cs typeface="+mn-cs"/>
                        </a:rPr>
                        <a:t/>
                      </a:r>
                      <a:br>
                        <a:rPr lang="es-AR" sz="1800" kern="1200" dirty="0" smtClean="0">
                          <a:solidFill>
                            <a:schemeClr val="tx1"/>
                          </a:solidFill>
                          <a:latin typeface="+mn-lt"/>
                          <a:ea typeface="+mn-ea"/>
                          <a:cs typeface="+mn-cs"/>
                        </a:rPr>
                      </a:b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rPr>
                        <a:t>Apprehension about well being </a:t>
                      </a:r>
                      <a:r>
                        <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rPr>
                        <a:t>(Feeling inadequate about myself)</a:t>
                      </a: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461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AR" sz="28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Negación</a:t>
                      </a:r>
                      <a:r>
                        <a:rPr lang="es-AR" sz="2800" kern="1200" dirty="0" smtClean="0">
                          <a:solidFill>
                            <a:schemeClr val="tx1"/>
                          </a:solidFill>
                          <a:latin typeface="+mn-lt"/>
                          <a:ea typeface="+mn-ea"/>
                          <a:cs typeface="+mn-cs"/>
                        </a:rPr>
                        <a:t>      </a:t>
                      </a: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rPr>
                        <a:t>Denial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Slide Number Placeholder 3"/>
          <p:cNvSpPr>
            <a:spLocks noGrp="1"/>
          </p:cNvSpPr>
          <p:nvPr>
            <p:ph type="sldNum" sz="quarter" idx="12"/>
          </p:nvPr>
        </p:nvSpPr>
        <p:spPr/>
        <p:txBody>
          <a:bodyPr/>
          <a:lstStyle/>
          <a:p>
            <a:pPr>
              <a:defRPr/>
            </a:pPr>
            <a:fld id="{297886DC-0812-4056-B13E-316B73B5705A}" type="slidenum">
              <a:rPr lang="en-US" smtClean="0"/>
              <a:pPr>
                <a:defRPr/>
              </a:pPr>
              <a:t>30</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normAutofit fontScale="90000"/>
          </a:bodyPr>
          <a:lstStyle/>
          <a:p>
            <a:pPr algn="ctr" eaLnBrk="1" fontAlgn="auto" hangingPunct="1">
              <a:spcAft>
                <a:spcPts val="0"/>
              </a:spcAft>
              <a:defRPr/>
            </a:pPr>
            <a:r>
              <a:rPr lang="es-AR" sz="4000" dirty="0" smtClean="0">
                <a:solidFill>
                  <a:srgbClr val="FFC000"/>
                </a:solidFill>
              </a:rPr>
              <a:t>37 síntomas de la recaída </a:t>
            </a:r>
            <a:r>
              <a:rPr lang="es-AR" sz="3600" dirty="0" smtClean="0"/>
              <a:t/>
            </a:r>
            <a:br>
              <a:rPr lang="es-AR" sz="3600" dirty="0" smtClean="0"/>
            </a:br>
            <a:r>
              <a:rPr lang="en-US" sz="4000" dirty="0" smtClean="0">
                <a:solidFill>
                  <a:schemeClr val="tx2">
                    <a:tint val="100000"/>
                    <a:satMod val="250000"/>
                  </a:schemeClr>
                </a:solidFill>
              </a:rPr>
              <a:t>37 Symptoms of relapse </a:t>
            </a:r>
            <a:br>
              <a:rPr lang="en-US" sz="4000" dirty="0" smtClean="0">
                <a:solidFill>
                  <a:schemeClr val="tx2">
                    <a:tint val="100000"/>
                    <a:satMod val="250000"/>
                  </a:schemeClr>
                </a:solidFill>
              </a:rPr>
            </a:br>
            <a:endParaRPr lang="en-US" sz="2000" dirty="0" smtClean="0">
              <a:solidFill>
                <a:schemeClr val="tx2">
                  <a:tint val="100000"/>
                  <a:satMod val="250000"/>
                </a:schemeClr>
              </a:solidFill>
            </a:endParaRPr>
          </a:p>
        </p:txBody>
      </p:sp>
      <p:graphicFrame>
        <p:nvGraphicFramePr>
          <p:cNvPr id="68768" name="Group 160"/>
          <p:cNvGraphicFramePr>
            <a:graphicFrameLocks noGrp="1"/>
          </p:cNvGraphicFramePr>
          <p:nvPr>
            <p:ph type="tbl" idx="1"/>
          </p:nvPr>
        </p:nvGraphicFramePr>
        <p:xfrm>
          <a:off x="457200" y="1371600"/>
          <a:ext cx="8305800" cy="4587240"/>
        </p:xfrm>
        <a:graphic>
          <a:graphicData uri="http://schemas.openxmlformats.org/drawingml/2006/table">
            <a:tbl>
              <a:tblPr/>
              <a:tblGrid>
                <a:gridCol w="461433"/>
                <a:gridCol w="3958167"/>
                <a:gridCol w="533400"/>
                <a:gridCol w="3352800"/>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AR" sz="1800" b="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Síntomas de recaída</a:t>
                      </a:r>
                      <a:r>
                        <a:rPr lang="es-AR" sz="1800" b="1" kern="1200" dirty="0" smtClean="0">
                          <a:solidFill>
                            <a:schemeClr val="tx1"/>
                          </a:solidFill>
                          <a:latin typeface="+mn-lt"/>
                          <a:ea typeface="+mn-ea"/>
                          <a:cs typeface="+mn-cs"/>
                        </a:rPr>
                        <a:t/>
                      </a:r>
                      <a:br>
                        <a:rPr lang="es-AR" sz="1800" b="1" kern="1200" dirty="0" smtClean="0">
                          <a:solidFill>
                            <a:schemeClr val="tx1"/>
                          </a:solidFill>
                          <a:latin typeface="+mn-lt"/>
                          <a:ea typeface="+mn-ea"/>
                          <a:cs typeface="+mn-cs"/>
                        </a:rPr>
                      </a:br>
                      <a:r>
                        <a:rPr kumimoji="0" lang="en-US"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rPr>
                        <a:t>Relapse Symptom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rgbClr val="FFC000"/>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AR" sz="1800" b="1"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Estrategias de recuperación</a:t>
                      </a:r>
                      <a:r>
                        <a:rPr lang="es-AR" sz="1800" b="1" kern="1200" dirty="0" smtClean="0">
                          <a:solidFill>
                            <a:srgbClr val="FFC000"/>
                          </a:solidFill>
                          <a:effectLst>
                            <a:outerShdw blurRad="38100" dist="38100" dir="2700000" algn="tl">
                              <a:srgbClr val="000000">
                                <a:alpha val="43137"/>
                              </a:srgbClr>
                            </a:outerShdw>
                          </a:effectLst>
                          <a:latin typeface="+mn-lt"/>
                          <a:ea typeface="+mn-ea"/>
                          <a:cs typeface="+mn-cs"/>
                        </a:rPr>
                        <a:t/>
                      </a:r>
                      <a:br>
                        <a:rPr lang="es-AR" sz="1800" b="1" kern="1200" dirty="0" smtClean="0">
                          <a:solidFill>
                            <a:srgbClr val="FFC000"/>
                          </a:solidFill>
                          <a:effectLst>
                            <a:outerShdw blurRad="38100" dist="38100" dir="2700000" algn="tl">
                              <a:srgbClr val="000000">
                                <a:alpha val="43137"/>
                              </a:srgbClr>
                            </a:outerShdw>
                          </a:effectLst>
                          <a:latin typeface="+mn-lt"/>
                          <a:ea typeface="+mn-ea"/>
                          <a:cs typeface="+mn-cs"/>
                        </a:rPr>
                      </a:br>
                      <a:r>
                        <a:rPr kumimoji="0" lang="en-US"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rPr>
                        <a:t>Recovery Strategies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461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AR" sz="28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Compromiso inflexible a la sobriedad</a:t>
                      </a:r>
                      <a:br>
                        <a:rPr lang="es-AR" sz="28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b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rPr>
                        <a:t>Adamant commitment to sobriety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794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AR" sz="28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Intentos compulsivos de imponer sobriedad en los</a:t>
                      </a:r>
                      <a:r>
                        <a:rPr lang="es-AR" sz="2800" kern="1200" baseline="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 </a:t>
                      </a:r>
                      <a:r>
                        <a:rPr lang="es-AR" sz="28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demás</a:t>
                      </a:r>
                      <a:r>
                        <a:rPr lang="es-AR" sz="2800" kern="1200" dirty="0" smtClean="0">
                          <a:solidFill>
                            <a:schemeClr val="tx1"/>
                          </a:solidFill>
                          <a:latin typeface="Arial" pitchFamily="34" charset="0"/>
                          <a:ea typeface="+mn-ea"/>
                          <a:cs typeface="Arial" pitchFamily="34" charset="0"/>
                        </a:rPr>
                        <a:t/>
                      </a:r>
                      <a:br>
                        <a:rPr lang="es-AR" sz="2800" kern="1200" dirty="0" smtClean="0">
                          <a:solidFill>
                            <a:schemeClr val="tx1"/>
                          </a:solidFill>
                          <a:latin typeface="Arial" pitchFamily="34" charset="0"/>
                          <a:ea typeface="+mn-ea"/>
                          <a:cs typeface="Arial" pitchFamily="34" charset="0"/>
                        </a:rPr>
                      </a:br>
                      <a:r>
                        <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rPr>
                        <a:t>Compulsive attempts to impose sobriety on others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Slide Number Placeholder 3"/>
          <p:cNvSpPr>
            <a:spLocks noGrp="1"/>
          </p:cNvSpPr>
          <p:nvPr>
            <p:ph type="sldNum" sz="quarter" idx="12"/>
          </p:nvPr>
        </p:nvSpPr>
        <p:spPr/>
        <p:txBody>
          <a:bodyPr/>
          <a:lstStyle/>
          <a:p>
            <a:pPr>
              <a:defRPr/>
            </a:pPr>
            <a:fld id="{297886DC-0812-4056-B13E-316B73B5705A}" type="slidenum">
              <a:rPr lang="en-US" smtClean="0"/>
              <a:pPr>
                <a:defRPr/>
              </a:pPr>
              <a:t>31</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4"/>
          <p:cNvSpPr>
            <a:spLocks noChangeArrowheads="1"/>
          </p:cNvSpPr>
          <p:nvPr/>
        </p:nvSpPr>
        <p:spPr bwMode="auto">
          <a:xfrm>
            <a:off x="457200" y="457200"/>
            <a:ext cx="8229600" cy="1143000"/>
          </a:xfrm>
          <a:prstGeom prst="rect">
            <a:avLst/>
          </a:prstGeom>
          <a:noFill/>
          <a:ln w="9525">
            <a:noFill/>
            <a:miter lim="800000"/>
            <a:headEnd/>
            <a:tailEnd/>
          </a:ln>
        </p:spPr>
        <p:txBody>
          <a:bodyPr anchor="ctr"/>
          <a:lstStyle/>
          <a:p>
            <a:pPr algn="ctr"/>
            <a:r>
              <a:rPr lang="es-AR" sz="4400" dirty="0" smtClean="0">
                <a:solidFill>
                  <a:srgbClr val="FFC000"/>
                </a:solidFill>
                <a:effectLst>
                  <a:outerShdw blurRad="38100" dist="38100" dir="2700000" algn="tl">
                    <a:srgbClr val="000000">
                      <a:alpha val="43137"/>
                    </a:srgbClr>
                  </a:outerShdw>
                </a:effectLst>
              </a:rPr>
              <a:t>37 síntomas de la recaída </a:t>
            </a:r>
            <a:br>
              <a:rPr lang="es-AR" sz="4400" dirty="0" smtClean="0">
                <a:solidFill>
                  <a:srgbClr val="FFC000"/>
                </a:solidFill>
                <a:effectLst>
                  <a:outerShdw blurRad="38100" dist="38100" dir="2700000" algn="tl">
                    <a:srgbClr val="000000">
                      <a:alpha val="43137"/>
                    </a:srgbClr>
                  </a:outerShdw>
                </a:effectLst>
              </a:rPr>
            </a:br>
            <a:r>
              <a:rPr lang="en-US" sz="4400" dirty="0" smtClean="0">
                <a:solidFill>
                  <a:schemeClr val="tx2"/>
                </a:solidFill>
                <a:effectLst>
                  <a:outerShdw blurRad="38100" dist="38100" dir="2700000" algn="tl">
                    <a:srgbClr val="000000">
                      <a:alpha val="43137"/>
                    </a:srgbClr>
                  </a:outerShdw>
                </a:effectLst>
              </a:rPr>
              <a:t>37 </a:t>
            </a:r>
            <a:r>
              <a:rPr lang="en-US" sz="4400" dirty="0">
                <a:solidFill>
                  <a:schemeClr val="tx2"/>
                </a:solidFill>
                <a:effectLst>
                  <a:outerShdw blurRad="38100" dist="38100" dir="2700000" algn="tl">
                    <a:srgbClr val="000000">
                      <a:alpha val="43137"/>
                    </a:srgbClr>
                  </a:outerShdw>
                </a:effectLst>
              </a:rPr>
              <a:t>Symptoms of Relapse</a:t>
            </a:r>
            <a:r>
              <a:rPr lang="en-US" sz="4400" dirty="0">
                <a:solidFill>
                  <a:schemeClr val="tx2"/>
                </a:solidFill>
              </a:rPr>
              <a:t/>
            </a:r>
            <a:br>
              <a:rPr lang="en-US" sz="4400" dirty="0">
                <a:solidFill>
                  <a:schemeClr val="tx2"/>
                </a:solidFill>
              </a:rPr>
            </a:br>
            <a:endParaRPr lang="en-US" sz="2400" dirty="0">
              <a:solidFill>
                <a:schemeClr val="tx2"/>
              </a:solidFill>
            </a:endParaRPr>
          </a:p>
        </p:txBody>
      </p:sp>
      <p:graphicFrame>
        <p:nvGraphicFramePr>
          <p:cNvPr id="70692" name="Group 36"/>
          <p:cNvGraphicFramePr>
            <a:graphicFrameLocks noGrp="1"/>
          </p:cNvGraphicFramePr>
          <p:nvPr/>
        </p:nvGraphicFramePr>
        <p:xfrm>
          <a:off x="457200" y="1804416"/>
          <a:ext cx="8229600" cy="4139184"/>
        </p:xfrm>
        <a:graphic>
          <a:graphicData uri="http://schemas.openxmlformats.org/drawingml/2006/table">
            <a:tbl>
              <a:tblPr/>
              <a:tblGrid>
                <a:gridCol w="457200"/>
                <a:gridCol w="3657600"/>
                <a:gridCol w="533400"/>
                <a:gridCol w="3581400"/>
              </a:tblGrid>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AR" sz="1800" b="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Síntomas de recaída</a:t>
                      </a:r>
                      <a:r>
                        <a:rPr lang="es-AR" sz="1800" b="1" kern="1200" dirty="0" smtClean="0">
                          <a:solidFill>
                            <a:schemeClr val="tx1"/>
                          </a:solidFill>
                          <a:latin typeface="+mn-lt"/>
                          <a:ea typeface="+mn-ea"/>
                          <a:cs typeface="+mn-cs"/>
                        </a:rPr>
                        <a:t/>
                      </a:r>
                      <a:br>
                        <a:rPr lang="es-AR" sz="1800" b="1" kern="1200" dirty="0" smtClean="0">
                          <a:solidFill>
                            <a:schemeClr val="tx1"/>
                          </a:solidFill>
                          <a:latin typeface="+mn-lt"/>
                          <a:ea typeface="+mn-ea"/>
                          <a:cs typeface="+mn-cs"/>
                        </a:rPr>
                      </a:br>
                      <a:r>
                        <a:rPr kumimoji="0" lang="en-US"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rPr>
                        <a:t>Relapse Symptom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rgbClr val="FFC000"/>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AR" sz="1800" b="1"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Estrategias de recuperación</a:t>
                      </a:r>
                      <a:r>
                        <a:rPr lang="es-AR" sz="1800" b="1" kern="1200" dirty="0" smtClean="0">
                          <a:solidFill>
                            <a:srgbClr val="FFC000"/>
                          </a:solidFill>
                          <a:effectLst>
                            <a:outerShdw blurRad="38100" dist="38100" dir="2700000" algn="tl">
                              <a:srgbClr val="000000">
                                <a:alpha val="43137"/>
                              </a:srgbClr>
                            </a:outerShdw>
                          </a:effectLst>
                          <a:latin typeface="+mn-lt"/>
                          <a:ea typeface="+mn-ea"/>
                          <a:cs typeface="+mn-cs"/>
                        </a:rPr>
                        <a:t/>
                      </a:r>
                      <a:br>
                        <a:rPr lang="es-AR" sz="1800" b="1" kern="1200" dirty="0" smtClean="0">
                          <a:solidFill>
                            <a:srgbClr val="FFC000"/>
                          </a:solidFill>
                          <a:effectLst>
                            <a:outerShdw blurRad="38100" dist="38100" dir="2700000" algn="tl">
                              <a:srgbClr val="000000">
                                <a:alpha val="43137"/>
                              </a:srgbClr>
                            </a:outerShdw>
                          </a:effectLst>
                          <a:latin typeface="+mn-lt"/>
                          <a:ea typeface="+mn-ea"/>
                          <a:cs typeface="+mn-cs"/>
                        </a:rPr>
                      </a:br>
                      <a:r>
                        <a:rPr kumimoji="0" lang="en-US"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rPr>
                        <a:t>Recovery Strategies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54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AR" sz="28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Actitud defensiva</a:t>
                      </a:r>
                      <a:r>
                        <a:rPr lang="es-AR" sz="1800" kern="1200" dirty="0" smtClean="0">
                          <a:solidFill>
                            <a:schemeClr val="tx1"/>
                          </a:solidFill>
                          <a:latin typeface="Arial" pitchFamily="34" charset="0"/>
                          <a:ea typeface="+mn-ea"/>
                          <a:cs typeface="Arial" pitchFamily="34" charset="0"/>
                        </a:rPr>
                        <a:t/>
                      </a:r>
                      <a:br>
                        <a:rPr lang="es-AR" sz="1800" kern="1200" dirty="0" smtClean="0">
                          <a:solidFill>
                            <a:schemeClr val="tx1"/>
                          </a:solidFill>
                          <a:latin typeface="Arial" pitchFamily="34" charset="0"/>
                          <a:ea typeface="+mn-ea"/>
                          <a:cs typeface="Arial" pitchFamily="34" charset="0"/>
                        </a:rPr>
                      </a:b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Defensiveness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AR" sz="28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Comportamiento compulsivo </a:t>
                      </a: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Compulsive behavior</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Slide Number Placeholder 3"/>
          <p:cNvSpPr>
            <a:spLocks noGrp="1"/>
          </p:cNvSpPr>
          <p:nvPr>
            <p:ph type="sldNum" sz="quarter" idx="12"/>
          </p:nvPr>
        </p:nvSpPr>
        <p:spPr/>
        <p:txBody>
          <a:bodyPr/>
          <a:lstStyle/>
          <a:p>
            <a:pPr>
              <a:defRPr/>
            </a:pPr>
            <a:fld id="{B1778A28-72AE-458F-AAE2-786C1FFB1D7A}" type="slidenum">
              <a:rPr lang="en-US"/>
              <a:pPr>
                <a:defRPr/>
              </a:pPr>
              <a:t>32</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4"/>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r>
              <a:rPr lang="en-US" sz="4400">
                <a:solidFill>
                  <a:schemeClr val="tx2"/>
                </a:solidFill>
              </a:rPr>
              <a:t>37 Symptoms of Relapse</a:t>
            </a:r>
          </a:p>
        </p:txBody>
      </p:sp>
      <p:graphicFrame>
        <p:nvGraphicFramePr>
          <p:cNvPr id="71717" name="Group 37"/>
          <p:cNvGraphicFramePr>
            <a:graphicFrameLocks noGrp="1"/>
          </p:cNvGraphicFramePr>
          <p:nvPr/>
        </p:nvGraphicFramePr>
        <p:xfrm>
          <a:off x="457200" y="1447800"/>
          <a:ext cx="8229600" cy="5059680"/>
        </p:xfrm>
        <a:graphic>
          <a:graphicData uri="http://schemas.openxmlformats.org/drawingml/2006/table">
            <a:tbl>
              <a:tblPr/>
              <a:tblGrid>
                <a:gridCol w="457200"/>
                <a:gridCol w="3657600"/>
                <a:gridCol w="533400"/>
                <a:gridCol w="3581400"/>
              </a:tblGrid>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Relapse Symptom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Recovery Strategies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Impulsive behavior</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Tendencies toward loneliness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Tunnel vision</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Slide Number Placeholder 3"/>
          <p:cNvSpPr>
            <a:spLocks noGrp="1"/>
          </p:cNvSpPr>
          <p:nvPr>
            <p:ph type="sldNum" sz="quarter" idx="12"/>
          </p:nvPr>
        </p:nvSpPr>
        <p:spPr/>
        <p:txBody>
          <a:bodyPr/>
          <a:lstStyle/>
          <a:p>
            <a:pPr>
              <a:defRPr/>
            </a:pPr>
            <a:fld id="{734F42D3-8856-45DD-9D97-D5897CDD4892}" type="slidenum">
              <a:rPr lang="en-US"/>
              <a:pPr>
                <a:defRPr/>
              </a:pPr>
              <a:t>33</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4"/>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r>
              <a:rPr lang="en-US" sz="4400">
                <a:solidFill>
                  <a:schemeClr val="tx2"/>
                </a:solidFill>
              </a:rPr>
              <a:t>37 Symptoms of Relapse</a:t>
            </a:r>
          </a:p>
        </p:txBody>
      </p:sp>
      <p:graphicFrame>
        <p:nvGraphicFramePr>
          <p:cNvPr id="72743" name="Group 39"/>
          <p:cNvGraphicFramePr>
            <a:graphicFrameLocks noGrp="1"/>
          </p:cNvGraphicFramePr>
          <p:nvPr/>
        </p:nvGraphicFramePr>
        <p:xfrm>
          <a:off x="457200" y="1600200"/>
          <a:ext cx="8229600" cy="5059680"/>
        </p:xfrm>
        <a:graphic>
          <a:graphicData uri="http://schemas.openxmlformats.org/drawingml/2006/table">
            <a:tbl>
              <a:tblPr/>
              <a:tblGrid>
                <a:gridCol w="609600"/>
                <a:gridCol w="3505200"/>
                <a:gridCol w="685800"/>
                <a:gridCol w="3429000"/>
              </a:tblGrid>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Relapse Symptom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Recovery Strategies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Minor depression</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Loss of constructive planning</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Plans begin to fail</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Slide Number Placeholder 3"/>
          <p:cNvSpPr>
            <a:spLocks noGrp="1"/>
          </p:cNvSpPr>
          <p:nvPr>
            <p:ph type="sldNum" sz="quarter" idx="12"/>
          </p:nvPr>
        </p:nvSpPr>
        <p:spPr/>
        <p:txBody>
          <a:bodyPr/>
          <a:lstStyle/>
          <a:p>
            <a:pPr>
              <a:defRPr/>
            </a:pPr>
            <a:fld id="{AFB0D7F1-2C99-47F7-863D-B655F876E35A}" type="slidenum">
              <a:rPr lang="en-US"/>
              <a:pPr>
                <a:defRPr/>
              </a:pPr>
              <a:t>34</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4"/>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r>
              <a:rPr lang="en-US" sz="4400">
                <a:solidFill>
                  <a:schemeClr val="tx2"/>
                </a:solidFill>
              </a:rPr>
              <a:t>37 Symptoms of Relapse</a:t>
            </a:r>
          </a:p>
        </p:txBody>
      </p:sp>
      <p:graphicFrame>
        <p:nvGraphicFramePr>
          <p:cNvPr id="73767" name="Group 39"/>
          <p:cNvGraphicFramePr>
            <a:graphicFrameLocks noGrp="1"/>
          </p:cNvGraphicFramePr>
          <p:nvPr/>
        </p:nvGraphicFramePr>
        <p:xfrm>
          <a:off x="457200" y="1600200"/>
          <a:ext cx="8229600" cy="4888992"/>
        </p:xfrm>
        <a:graphic>
          <a:graphicData uri="http://schemas.openxmlformats.org/drawingml/2006/table">
            <a:tbl>
              <a:tblPr/>
              <a:tblGrid>
                <a:gridCol w="609600"/>
                <a:gridCol w="3505200"/>
                <a:gridCol w="685800"/>
                <a:gridCol w="3429000"/>
              </a:tblGrid>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Relapse Symptom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Recovery Strategies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Idle daydreaming &amp; wishful thinking</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Feeling that nothing can be solved</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Immature wish to be happy</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Slide Number Placeholder 3"/>
          <p:cNvSpPr>
            <a:spLocks noGrp="1"/>
          </p:cNvSpPr>
          <p:nvPr>
            <p:ph type="sldNum" sz="quarter" idx="12"/>
          </p:nvPr>
        </p:nvSpPr>
        <p:spPr/>
        <p:txBody>
          <a:bodyPr/>
          <a:lstStyle/>
          <a:p>
            <a:pPr>
              <a:defRPr/>
            </a:pPr>
            <a:fld id="{18328745-745F-4F43-80DF-CC61078401E6}" type="slidenum">
              <a:rPr lang="en-US"/>
              <a:pPr>
                <a:defRPr/>
              </a:pPr>
              <a:t>35</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4"/>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r>
              <a:rPr lang="en-US" sz="4400">
                <a:solidFill>
                  <a:schemeClr val="tx2"/>
                </a:solidFill>
              </a:rPr>
              <a:t>37 Symptoms of Relapse</a:t>
            </a:r>
          </a:p>
        </p:txBody>
      </p:sp>
      <p:graphicFrame>
        <p:nvGraphicFramePr>
          <p:cNvPr id="74794" name="Group 42"/>
          <p:cNvGraphicFramePr>
            <a:graphicFrameLocks noGrp="1"/>
          </p:cNvGraphicFramePr>
          <p:nvPr/>
        </p:nvGraphicFramePr>
        <p:xfrm>
          <a:off x="457200" y="1600200"/>
          <a:ext cx="8229600" cy="4974336"/>
        </p:xfrm>
        <a:graphic>
          <a:graphicData uri="http://schemas.openxmlformats.org/drawingml/2006/table">
            <a:tbl>
              <a:tblPr/>
              <a:tblGrid>
                <a:gridCol w="609600"/>
                <a:gridCol w="3505200"/>
                <a:gridCol w="685800"/>
                <a:gridCol w="3429000"/>
              </a:tblGrid>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Relapse Symptom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Recovery Strategies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28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Feelings of powerlessness &amp;</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helplessness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29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Self-pity</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30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Thoughts of social drinking</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Slide Number Placeholder 3"/>
          <p:cNvSpPr>
            <a:spLocks noGrp="1"/>
          </p:cNvSpPr>
          <p:nvPr>
            <p:ph type="sldNum" sz="quarter" idx="12"/>
          </p:nvPr>
        </p:nvSpPr>
        <p:spPr/>
        <p:txBody>
          <a:bodyPr/>
          <a:lstStyle/>
          <a:p>
            <a:pPr>
              <a:defRPr/>
            </a:pPr>
            <a:fld id="{8CEE8658-2655-4F88-BA65-C58B45EFB3F7}" type="slidenum">
              <a:rPr lang="en-US"/>
              <a:pPr>
                <a:defRPr/>
              </a:pPr>
              <a:t>36</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4"/>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r>
              <a:rPr lang="en-US" sz="4400">
                <a:solidFill>
                  <a:schemeClr val="tx2"/>
                </a:solidFill>
              </a:rPr>
              <a:t>37 Symptoms of Relapse</a:t>
            </a:r>
          </a:p>
        </p:txBody>
      </p:sp>
      <p:graphicFrame>
        <p:nvGraphicFramePr>
          <p:cNvPr id="75811" name="Group 35"/>
          <p:cNvGraphicFramePr>
            <a:graphicFrameLocks noGrp="1"/>
          </p:cNvGraphicFramePr>
          <p:nvPr/>
        </p:nvGraphicFramePr>
        <p:xfrm>
          <a:off x="457200" y="1371600"/>
          <a:ext cx="8229600" cy="4974336"/>
        </p:xfrm>
        <a:graphic>
          <a:graphicData uri="http://schemas.openxmlformats.org/drawingml/2006/table">
            <a:tbl>
              <a:tblPr/>
              <a:tblGrid>
                <a:gridCol w="609600"/>
                <a:gridCol w="3505200"/>
                <a:gridCol w="685800"/>
                <a:gridCol w="3429000"/>
              </a:tblGrid>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Relapse Symptom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Recovery Strategies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31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Conscious lying</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32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Complete loss of self-confidence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33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Unreasonable resentments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Slide Number Placeholder 3"/>
          <p:cNvSpPr>
            <a:spLocks noGrp="1"/>
          </p:cNvSpPr>
          <p:nvPr>
            <p:ph type="sldNum" sz="quarter" idx="12"/>
          </p:nvPr>
        </p:nvSpPr>
        <p:spPr/>
        <p:txBody>
          <a:bodyPr/>
          <a:lstStyle/>
          <a:p>
            <a:pPr>
              <a:defRPr/>
            </a:pPr>
            <a:fld id="{B2939B6A-A1D9-445A-8BD9-5D5E217707D9}" type="slidenum">
              <a:rPr lang="en-US"/>
              <a:pPr>
                <a:defRPr/>
              </a:pPr>
              <a:t>37</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4"/>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r>
              <a:rPr lang="es-AR" sz="4000" dirty="0" smtClean="0">
                <a:solidFill>
                  <a:srgbClr val="FFC000"/>
                </a:solidFill>
                <a:effectLst>
                  <a:outerShdw blurRad="38100" dist="38100" dir="2700000" algn="tl">
                    <a:srgbClr val="000000">
                      <a:alpha val="43137"/>
                    </a:srgbClr>
                  </a:outerShdw>
                </a:effectLst>
              </a:rPr>
              <a:t>37 síntomas de la recaída </a:t>
            </a:r>
            <a:br>
              <a:rPr lang="es-AR" sz="4000" dirty="0" smtClean="0">
                <a:solidFill>
                  <a:srgbClr val="FFC000"/>
                </a:solidFill>
                <a:effectLst>
                  <a:outerShdw blurRad="38100" dist="38100" dir="2700000" algn="tl">
                    <a:srgbClr val="000000">
                      <a:alpha val="43137"/>
                    </a:srgbClr>
                  </a:outerShdw>
                </a:effectLst>
              </a:rPr>
            </a:br>
            <a:r>
              <a:rPr lang="en-US" sz="4000" dirty="0" smtClean="0">
                <a:solidFill>
                  <a:schemeClr val="tx2"/>
                </a:solidFill>
                <a:effectLst>
                  <a:outerShdw blurRad="38100" dist="38100" dir="2700000" algn="tl">
                    <a:srgbClr val="000000">
                      <a:alpha val="43137"/>
                    </a:srgbClr>
                  </a:outerShdw>
                </a:effectLst>
              </a:rPr>
              <a:t>37 Symptoms of Relapse</a:t>
            </a:r>
            <a:endParaRPr lang="en-US" sz="4000" dirty="0">
              <a:solidFill>
                <a:schemeClr val="tx2"/>
              </a:solidFill>
            </a:endParaRPr>
          </a:p>
        </p:txBody>
      </p:sp>
      <p:graphicFrame>
        <p:nvGraphicFramePr>
          <p:cNvPr id="76840" name="Group 40"/>
          <p:cNvGraphicFramePr>
            <a:graphicFrameLocks noGrp="1"/>
          </p:cNvGraphicFramePr>
          <p:nvPr/>
        </p:nvGraphicFramePr>
        <p:xfrm>
          <a:off x="457200" y="1764792"/>
          <a:ext cx="8229600" cy="4242816"/>
        </p:xfrm>
        <a:graphic>
          <a:graphicData uri="http://schemas.openxmlformats.org/drawingml/2006/table">
            <a:tbl>
              <a:tblPr/>
              <a:tblGrid>
                <a:gridCol w="609600"/>
                <a:gridCol w="4191000"/>
                <a:gridCol w="685800"/>
                <a:gridCol w="2743200"/>
              </a:tblGrid>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AR" sz="1800" b="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Síntomas de recaída</a:t>
                      </a:r>
                      <a:r>
                        <a:rPr lang="es-AR" sz="1800" b="1" kern="1200" dirty="0" smtClean="0">
                          <a:solidFill>
                            <a:schemeClr val="tx1"/>
                          </a:solidFill>
                          <a:latin typeface="+mn-lt"/>
                          <a:ea typeface="+mn-ea"/>
                          <a:cs typeface="+mn-cs"/>
                        </a:rPr>
                        <a:t/>
                      </a:r>
                      <a:br>
                        <a:rPr lang="es-AR" sz="1800" b="1" kern="1200" dirty="0" smtClean="0">
                          <a:solidFill>
                            <a:schemeClr val="tx1"/>
                          </a:solidFill>
                          <a:latin typeface="+mn-lt"/>
                          <a:ea typeface="+mn-ea"/>
                          <a:cs typeface="+mn-cs"/>
                        </a:rPr>
                      </a:br>
                      <a:r>
                        <a:rPr kumimoji="0" lang="en-US"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rPr>
                        <a:t>Relapse Symptom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rgbClr val="FFC000"/>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AR" sz="1800" b="1"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Estrategias de recuperación</a:t>
                      </a:r>
                      <a:r>
                        <a:rPr lang="es-AR" sz="1800" b="1" kern="1200" dirty="0" smtClean="0">
                          <a:solidFill>
                            <a:srgbClr val="FFC000"/>
                          </a:solidFill>
                          <a:effectLst>
                            <a:outerShdw blurRad="38100" dist="38100" dir="2700000" algn="tl">
                              <a:srgbClr val="000000">
                                <a:alpha val="43137"/>
                              </a:srgbClr>
                            </a:outerShdw>
                          </a:effectLst>
                          <a:latin typeface="+mn-lt"/>
                          <a:ea typeface="+mn-ea"/>
                          <a:cs typeface="+mn-cs"/>
                        </a:rPr>
                        <a:t/>
                      </a:r>
                      <a:br>
                        <a:rPr lang="es-AR" sz="1800" b="1" kern="1200" dirty="0" smtClean="0">
                          <a:solidFill>
                            <a:srgbClr val="FFC000"/>
                          </a:solidFill>
                          <a:effectLst>
                            <a:outerShdw blurRad="38100" dist="38100" dir="2700000" algn="tl">
                              <a:srgbClr val="000000">
                                <a:alpha val="43137"/>
                              </a:srgbClr>
                            </a:outerShdw>
                          </a:effectLst>
                          <a:latin typeface="+mn-lt"/>
                          <a:ea typeface="+mn-ea"/>
                          <a:cs typeface="+mn-cs"/>
                        </a:rPr>
                      </a:br>
                      <a:r>
                        <a:rPr kumimoji="0" lang="en-US"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rPr>
                        <a:t>Recovery Strategies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rPr>
                        <a:t>34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AR" sz="24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La interrupción de todo tratamiento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rPr>
                        <a:t>Discontinuing all treatment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rPr>
                        <a:t>35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s-AR" sz="24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Soledad aplastante,  </a:t>
                      </a:r>
                      <a:endParaRPr lang="en-US" sz="24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endParaRPr>
                    </a:p>
                    <a:p>
                      <a:r>
                        <a:rPr lang="es-AR" sz="24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frustración, enojo y tensión</a:t>
                      </a:r>
                      <a:endParaRPr lang="en-US" sz="24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rPr>
                        <a:t>Overwhelming loneliness, frustration, anger, &amp; tension</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rPr>
                        <a:t>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Slide Number Placeholder 3"/>
          <p:cNvSpPr>
            <a:spLocks noGrp="1"/>
          </p:cNvSpPr>
          <p:nvPr>
            <p:ph type="sldNum" sz="quarter" idx="12"/>
          </p:nvPr>
        </p:nvSpPr>
        <p:spPr/>
        <p:txBody>
          <a:bodyPr/>
          <a:lstStyle/>
          <a:p>
            <a:pPr>
              <a:defRPr/>
            </a:pPr>
            <a:fld id="{7C425B25-004B-4DAE-ABBC-784E62A97C09}" type="slidenum">
              <a:rPr lang="en-US"/>
              <a:pPr>
                <a:defRPr/>
              </a:pPr>
              <a:t>38</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4"/>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r>
              <a:rPr lang="es-AR" sz="4000" dirty="0" smtClean="0">
                <a:solidFill>
                  <a:srgbClr val="FFC000"/>
                </a:solidFill>
                <a:effectLst>
                  <a:outerShdw blurRad="38100" dist="38100" dir="2700000" algn="tl">
                    <a:srgbClr val="000000">
                      <a:alpha val="43137"/>
                    </a:srgbClr>
                  </a:outerShdw>
                </a:effectLst>
              </a:rPr>
              <a:t>37 síntomas de la recaída </a:t>
            </a:r>
            <a:br>
              <a:rPr lang="es-AR" sz="4000" dirty="0" smtClean="0">
                <a:solidFill>
                  <a:srgbClr val="FFC000"/>
                </a:solidFill>
                <a:effectLst>
                  <a:outerShdw blurRad="38100" dist="38100" dir="2700000" algn="tl">
                    <a:srgbClr val="000000">
                      <a:alpha val="43137"/>
                    </a:srgbClr>
                  </a:outerShdw>
                </a:effectLst>
              </a:rPr>
            </a:br>
            <a:r>
              <a:rPr lang="en-US" sz="4000" dirty="0" smtClean="0">
                <a:solidFill>
                  <a:schemeClr val="tx2"/>
                </a:solidFill>
                <a:effectLst>
                  <a:outerShdw blurRad="38100" dist="38100" dir="2700000" algn="tl">
                    <a:srgbClr val="000000">
                      <a:alpha val="43137"/>
                    </a:srgbClr>
                  </a:outerShdw>
                </a:effectLst>
              </a:rPr>
              <a:t>37 Symptoms of Relapse</a:t>
            </a:r>
            <a:endParaRPr lang="en-US" sz="4000" dirty="0">
              <a:solidFill>
                <a:schemeClr val="tx2"/>
              </a:solidFill>
            </a:endParaRPr>
          </a:p>
        </p:txBody>
      </p:sp>
      <p:graphicFrame>
        <p:nvGraphicFramePr>
          <p:cNvPr id="76840" name="Group 40"/>
          <p:cNvGraphicFramePr>
            <a:graphicFrameLocks noGrp="1"/>
          </p:cNvGraphicFramePr>
          <p:nvPr/>
        </p:nvGraphicFramePr>
        <p:xfrm>
          <a:off x="457200" y="1764792"/>
          <a:ext cx="8229600" cy="4169664"/>
        </p:xfrm>
        <a:graphic>
          <a:graphicData uri="http://schemas.openxmlformats.org/drawingml/2006/table">
            <a:tbl>
              <a:tblPr/>
              <a:tblGrid>
                <a:gridCol w="609600"/>
                <a:gridCol w="4191000"/>
                <a:gridCol w="685800"/>
                <a:gridCol w="2743200"/>
              </a:tblGrid>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AR" sz="1800" b="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Síntomas de recaída</a:t>
                      </a:r>
                      <a:r>
                        <a:rPr lang="es-AR" sz="1800" b="1" kern="1200" dirty="0" smtClean="0">
                          <a:solidFill>
                            <a:schemeClr val="tx1"/>
                          </a:solidFill>
                          <a:latin typeface="Arial" pitchFamily="34" charset="0"/>
                          <a:ea typeface="+mn-ea"/>
                          <a:cs typeface="Arial" pitchFamily="34" charset="0"/>
                        </a:rPr>
                        <a:t/>
                      </a:r>
                      <a:br>
                        <a:rPr lang="es-AR" sz="1800" b="1" kern="1200" dirty="0" smtClean="0">
                          <a:solidFill>
                            <a:schemeClr val="tx1"/>
                          </a:solidFill>
                          <a:latin typeface="Arial" pitchFamily="34" charset="0"/>
                          <a:ea typeface="+mn-ea"/>
                          <a:cs typeface="Arial" pitchFamily="34" charset="0"/>
                        </a:rPr>
                      </a:br>
                      <a:r>
                        <a:rPr kumimoji="0" lang="en-US"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Relapse Symptom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rgbClr val="FFC000"/>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AR" sz="1800" b="1"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Estrategias de recuperación</a:t>
                      </a:r>
                      <a:r>
                        <a:rPr lang="es-AR" sz="1800" b="1" kern="1200" dirty="0" smtClean="0">
                          <a:solidFill>
                            <a:srgbClr val="FFC000"/>
                          </a:solidFill>
                          <a:effectLst>
                            <a:outerShdw blurRad="38100" dist="38100" dir="2700000" algn="tl">
                              <a:srgbClr val="000000">
                                <a:alpha val="43137"/>
                              </a:srgbClr>
                            </a:outerShdw>
                          </a:effectLst>
                          <a:latin typeface="+mn-lt"/>
                          <a:ea typeface="+mn-ea"/>
                          <a:cs typeface="+mn-cs"/>
                        </a:rPr>
                        <a:t/>
                      </a:r>
                      <a:br>
                        <a:rPr lang="es-AR" sz="1800" b="1" kern="1200" dirty="0" smtClean="0">
                          <a:solidFill>
                            <a:srgbClr val="FFC000"/>
                          </a:solidFill>
                          <a:effectLst>
                            <a:outerShdw blurRad="38100" dist="38100" dir="2700000" algn="tl">
                              <a:srgbClr val="000000">
                                <a:alpha val="43137"/>
                              </a:srgbClr>
                            </a:outerShdw>
                          </a:effectLst>
                          <a:latin typeface="+mn-lt"/>
                          <a:ea typeface="+mn-ea"/>
                          <a:cs typeface="+mn-cs"/>
                        </a:rPr>
                      </a:br>
                      <a:r>
                        <a:rPr kumimoji="0" lang="en-US"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rPr>
                        <a:t>Recovery Strategies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rPr>
                        <a:t>36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AR" sz="28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Inicio de bebida controlada </a:t>
                      </a:r>
                      <a:r>
                        <a:rPr lang="es-AR" sz="1800" kern="1200" dirty="0" smtClean="0">
                          <a:solidFill>
                            <a:schemeClr val="tx1"/>
                          </a:solidFill>
                          <a:latin typeface="Arial" pitchFamily="34" charset="0"/>
                          <a:ea typeface="+mn-ea"/>
                          <a:cs typeface="Arial" pitchFamily="34" charset="0"/>
                        </a:rPr>
                        <a:t/>
                      </a:r>
                      <a:br>
                        <a:rPr lang="es-AR" sz="1800" kern="1200" dirty="0" smtClean="0">
                          <a:solidFill>
                            <a:schemeClr val="tx1"/>
                          </a:solidFill>
                          <a:latin typeface="Arial" pitchFamily="34" charset="0"/>
                          <a:ea typeface="+mn-ea"/>
                          <a:cs typeface="Arial" pitchFamily="34" charset="0"/>
                        </a:rPr>
                      </a:b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Start of controlled drinking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36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37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AR" sz="28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La pérdida de control </a:t>
                      </a:r>
                      <a:r>
                        <a:rPr lang="es-AR" sz="1800" kern="1200" dirty="0" smtClean="0">
                          <a:solidFill>
                            <a:schemeClr val="tx1"/>
                          </a:solidFill>
                          <a:latin typeface="Arial" pitchFamily="34" charset="0"/>
                          <a:ea typeface="+mn-ea"/>
                          <a:cs typeface="Arial" pitchFamily="34" charset="0"/>
                        </a:rPr>
                        <a:t/>
                      </a:r>
                      <a:br>
                        <a:rPr lang="es-AR" sz="1800" kern="1200" dirty="0" smtClean="0">
                          <a:solidFill>
                            <a:schemeClr val="tx1"/>
                          </a:solidFill>
                          <a:latin typeface="Arial" pitchFamily="34" charset="0"/>
                          <a:ea typeface="+mn-ea"/>
                          <a:cs typeface="Arial" pitchFamily="34" charset="0"/>
                        </a:rPr>
                      </a:b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Loss of control</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Slide Number Placeholder 3"/>
          <p:cNvSpPr>
            <a:spLocks noGrp="1"/>
          </p:cNvSpPr>
          <p:nvPr>
            <p:ph type="sldNum" sz="quarter" idx="12"/>
          </p:nvPr>
        </p:nvSpPr>
        <p:spPr/>
        <p:txBody>
          <a:bodyPr/>
          <a:lstStyle/>
          <a:p>
            <a:pPr>
              <a:defRPr/>
            </a:pPr>
            <a:fld id="{7C425B25-004B-4DAE-ABBC-784E62A97C09}" type="slidenum">
              <a:rPr lang="en-US"/>
              <a:pPr>
                <a:defRPr/>
              </a:pPr>
              <a:t>39</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381000" y="304800"/>
            <a:ext cx="8229600" cy="5761038"/>
          </a:xfrm>
        </p:spPr>
        <p:txBody>
          <a:bodyPr/>
          <a:lstStyle/>
          <a:p>
            <a:pPr marL="0" indent="0" eaLnBrk="1" hangingPunct="1">
              <a:buFontTx/>
              <a:buNone/>
            </a:pPr>
            <a:r>
              <a:rPr lang="es-AR" sz="4000" b="1" dirty="0" smtClean="0">
                <a:solidFill>
                  <a:srgbClr val="FFC000"/>
                </a:solidFill>
                <a:effectLst>
                  <a:outerShdw blurRad="38100" dist="38100" dir="2700000" algn="tl">
                    <a:srgbClr val="000000">
                      <a:alpha val="43137"/>
                    </a:srgbClr>
                  </a:outerShdw>
                </a:effectLst>
              </a:rPr>
              <a:t>La recaída y la recuperación son como tratar de armar un rompecabezas</a:t>
            </a:r>
            <a:endParaRPr lang="en-US" sz="4000" b="1" dirty="0" smtClean="0">
              <a:solidFill>
                <a:srgbClr val="FFC000"/>
              </a:solidFill>
              <a:effectLst>
                <a:outerShdw blurRad="38100" dist="38100" dir="2700000" algn="tl">
                  <a:srgbClr val="000000">
                    <a:alpha val="43137"/>
                  </a:srgbClr>
                </a:outerShdw>
              </a:effectLst>
            </a:endParaRPr>
          </a:p>
          <a:p>
            <a:pPr marL="0" indent="0" eaLnBrk="1" hangingPunct="1">
              <a:buFontTx/>
              <a:buNone/>
            </a:pPr>
            <a:r>
              <a:rPr lang="en-US" sz="3600" b="1" dirty="0" smtClean="0">
                <a:effectLst>
                  <a:outerShdw blurRad="38100" dist="38100" dir="2700000" algn="tl">
                    <a:srgbClr val="000000">
                      <a:alpha val="43137"/>
                    </a:srgbClr>
                  </a:outerShdw>
                </a:effectLst>
              </a:rPr>
              <a:t>Relapse and recovery are </a:t>
            </a:r>
            <a:br>
              <a:rPr lang="en-US" sz="3600" b="1" dirty="0" smtClean="0">
                <a:effectLst>
                  <a:outerShdw blurRad="38100" dist="38100" dir="2700000" algn="tl">
                    <a:srgbClr val="000000">
                      <a:alpha val="43137"/>
                    </a:srgbClr>
                  </a:outerShdw>
                </a:effectLst>
              </a:rPr>
            </a:br>
            <a:r>
              <a:rPr lang="en-US" sz="3600" b="1" dirty="0" smtClean="0">
                <a:effectLst>
                  <a:outerShdw blurRad="38100" dist="38100" dir="2700000" algn="tl">
                    <a:srgbClr val="000000">
                      <a:alpha val="43137"/>
                    </a:srgbClr>
                  </a:outerShdw>
                </a:effectLst>
              </a:rPr>
              <a:t>like trying to put a puzzle </a:t>
            </a:r>
            <a:br>
              <a:rPr lang="en-US" sz="3600" b="1" dirty="0" smtClean="0">
                <a:effectLst>
                  <a:outerShdw blurRad="38100" dist="38100" dir="2700000" algn="tl">
                    <a:srgbClr val="000000">
                      <a:alpha val="43137"/>
                    </a:srgbClr>
                  </a:outerShdw>
                </a:effectLst>
              </a:rPr>
            </a:br>
            <a:r>
              <a:rPr lang="en-US" sz="3600" b="1" dirty="0" smtClean="0">
                <a:effectLst>
                  <a:outerShdw blurRad="38100" dist="38100" dir="2700000" algn="tl">
                    <a:srgbClr val="000000">
                      <a:alpha val="43137"/>
                    </a:srgbClr>
                  </a:outerShdw>
                </a:effectLst>
              </a:rPr>
              <a:t>together</a:t>
            </a:r>
          </a:p>
          <a:p>
            <a:pPr eaLnBrk="1" hangingPunct="1">
              <a:buNone/>
            </a:pPr>
            <a:r>
              <a:rPr lang="en-US" dirty="0" smtClean="0">
                <a:effectLst>
                  <a:outerShdw blurRad="38100" dist="38100" dir="2700000" algn="tl">
                    <a:srgbClr val="000000">
                      <a:alpha val="43137"/>
                    </a:srgbClr>
                  </a:outerShdw>
                </a:effectLst>
              </a:rPr>
              <a:t>&gt;</a:t>
            </a:r>
            <a:r>
              <a:rPr lang="es-AR" dirty="0" smtClean="0">
                <a:effectLst>
                  <a:outerShdw blurRad="38100" dist="38100" dir="2700000" algn="tl">
                    <a:srgbClr val="000000">
                      <a:alpha val="43137"/>
                    </a:srgbClr>
                  </a:outerShdw>
                </a:effectLst>
              </a:rPr>
              <a:t> </a:t>
            </a:r>
            <a:r>
              <a:rPr lang="es-AR" dirty="0" smtClean="0">
                <a:solidFill>
                  <a:srgbClr val="FFC000"/>
                </a:solidFill>
                <a:effectLst>
                  <a:outerShdw blurRad="38100" dist="38100" dir="2700000" algn="tl">
                    <a:srgbClr val="000000">
                      <a:alpha val="43137"/>
                    </a:srgbClr>
                  </a:outerShdw>
                </a:effectLst>
              </a:rPr>
              <a:t>Se complica</a:t>
            </a:r>
            <a:endParaRPr lang="en-US" dirty="0" smtClean="0">
              <a:solidFill>
                <a:srgbClr val="FFC000"/>
              </a:solidFill>
              <a:effectLst>
                <a:outerShdw blurRad="38100" dist="38100" dir="2700000" algn="tl">
                  <a:srgbClr val="000000">
                    <a:alpha val="43137"/>
                  </a:srgbClr>
                </a:outerShdw>
              </a:effectLst>
            </a:endParaRPr>
          </a:p>
          <a:p>
            <a:pPr eaLnBrk="1" hangingPunct="1">
              <a:buFontTx/>
              <a:buNone/>
            </a:pPr>
            <a:r>
              <a:rPr lang="en-US" dirty="0" smtClean="0">
                <a:effectLst>
                  <a:outerShdw blurRad="38100" dist="38100" dir="2700000" algn="tl">
                    <a:srgbClr val="000000">
                      <a:alpha val="43137"/>
                    </a:srgbClr>
                  </a:outerShdw>
                </a:effectLst>
              </a:rPr>
              <a:t>&gt;It is complicated</a:t>
            </a:r>
          </a:p>
          <a:p>
            <a:pPr eaLnBrk="1" hangingPunct="1">
              <a:buNone/>
            </a:pPr>
            <a:r>
              <a:rPr lang="es-AR" dirty="0" smtClean="0">
                <a:solidFill>
                  <a:srgbClr val="FFC000"/>
                </a:solidFill>
                <a:effectLst>
                  <a:outerShdw blurRad="38100" dist="38100" dir="2700000" algn="tl">
                    <a:srgbClr val="000000">
                      <a:alpha val="43137"/>
                    </a:srgbClr>
                  </a:outerShdw>
                </a:effectLst>
              </a:rPr>
              <a:t>&gt; Necesitamos ayuda para poner las piezas juntas</a:t>
            </a:r>
            <a:endParaRPr lang="en-US" dirty="0" smtClean="0">
              <a:solidFill>
                <a:srgbClr val="FFC000"/>
              </a:solidFill>
              <a:effectLst>
                <a:outerShdw blurRad="38100" dist="38100" dir="2700000" algn="tl">
                  <a:srgbClr val="000000">
                    <a:alpha val="43137"/>
                  </a:srgbClr>
                </a:outerShdw>
              </a:effectLst>
            </a:endParaRPr>
          </a:p>
          <a:p>
            <a:pPr eaLnBrk="1" hangingPunct="1">
              <a:buFontTx/>
              <a:buNone/>
            </a:pPr>
            <a:r>
              <a:rPr lang="en-US" dirty="0" smtClean="0">
                <a:effectLst>
                  <a:outerShdw blurRad="38100" dist="38100" dir="2700000" algn="tl">
                    <a:srgbClr val="000000">
                      <a:alpha val="43137"/>
                    </a:srgbClr>
                  </a:outerShdw>
                </a:effectLst>
              </a:rPr>
              <a:t>&gt;We need help to put the pieces together</a:t>
            </a:r>
          </a:p>
        </p:txBody>
      </p:sp>
      <p:sp>
        <p:nvSpPr>
          <p:cNvPr id="3" name="Slide Number Placeholder 2"/>
          <p:cNvSpPr>
            <a:spLocks noGrp="1"/>
          </p:cNvSpPr>
          <p:nvPr>
            <p:ph type="sldNum" sz="quarter" idx="12"/>
          </p:nvPr>
        </p:nvSpPr>
        <p:spPr/>
        <p:txBody>
          <a:bodyPr/>
          <a:lstStyle/>
          <a:p>
            <a:pPr>
              <a:defRPr/>
            </a:pPr>
            <a:fld id="{EBB50AEE-A77A-4529-8EC8-43AFB5B658F5}" type="slidenum">
              <a:rPr lang="en-US"/>
              <a:pPr>
                <a:defRPr/>
              </a:pPr>
              <a:t>4</a:t>
            </a:fld>
            <a:endParaRPr lang="en-US"/>
          </a:p>
        </p:txBody>
      </p:sp>
      <p:sp>
        <p:nvSpPr>
          <p:cNvPr id="4" name="Footer Placeholder 3"/>
          <p:cNvSpPr>
            <a:spLocks noGrp="1"/>
          </p:cNvSpPr>
          <p:nvPr>
            <p:ph type="ftr" sz="quarter" idx="11"/>
          </p:nvPr>
        </p:nvSpPr>
        <p:spPr/>
        <p:txBody>
          <a:bodyPr/>
          <a:lstStyle/>
          <a:p>
            <a:pPr>
              <a:defRPr/>
            </a:pPr>
            <a:r>
              <a:rPr lang="en-US" smtClean="0"/>
              <a:t>iteenchallenge.org    Last Revised 03-2013</a:t>
            </a:r>
            <a:endParaRPr lang="en-US"/>
          </a:p>
        </p:txBody>
      </p:sp>
      <p:sp>
        <p:nvSpPr>
          <p:cNvPr id="5" name="Date Placeholder 4"/>
          <p:cNvSpPr>
            <a:spLocks noGrp="1"/>
          </p:cNvSpPr>
          <p:nvPr>
            <p:ph type="dt" sz="quarter" idx="10"/>
          </p:nvPr>
        </p:nvSpPr>
        <p:spPr/>
        <p:txBody>
          <a:bodyPr/>
          <a:lstStyle/>
          <a:p>
            <a:pPr>
              <a:defRPr/>
            </a:pPr>
            <a:r>
              <a:rPr lang="en-US" dirty="0" smtClean="0"/>
              <a:t>Course  T509.01</a:t>
            </a:r>
            <a:endParaRPr lang="en-US" dirty="0"/>
          </a:p>
        </p:txBody>
      </p:sp>
      <p:pic>
        <p:nvPicPr>
          <p:cNvPr id="6" name="Picture 8" descr="MCj02458210000[1]"/>
          <p:cNvPicPr>
            <a:picLocks noChangeAspect="1" noChangeArrowheads="1"/>
          </p:cNvPicPr>
          <p:nvPr/>
        </p:nvPicPr>
        <p:blipFill>
          <a:blip r:embed="rId2" cstate="print"/>
          <a:srcRect/>
          <a:stretch>
            <a:fillRect/>
          </a:stretch>
        </p:blipFill>
        <p:spPr bwMode="auto">
          <a:xfrm>
            <a:off x="6202098" y="1447800"/>
            <a:ext cx="2941901" cy="2667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57200" y="533400"/>
            <a:ext cx="8229600" cy="1066800"/>
          </a:xfrm>
        </p:spPr>
        <p:txBody>
          <a:bodyPr>
            <a:normAutofit fontScale="90000"/>
          </a:bodyPr>
          <a:lstStyle/>
          <a:p>
            <a:pPr algn="ctr" eaLnBrk="1" fontAlgn="auto" hangingPunct="1">
              <a:spcAft>
                <a:spcPts val="0"/>
              </a:spcAft>
              <a:defRPr/>
            </a:pPr>
            <a:r>
              <a:rPr lang="es-AR" dirty="0" smtClean="0">
                <a:solidFill>
                  <a:srgbClr val="FFC000"/>
                </a:solidFill>
              </a:rPr>
              <a:t>Recaída  &amp; Recuperación </a:t>
            </a:r>
            <a:r>
              <a:rPr lang="en-US" dirty="0" smtClean="0">
                <a:solidFill>
                  <a:schemeClr val="tx2">
                    <a:tint val="100000"/>
                    <a:satMod val="250000"/>
                  </a:schemeClr>
                </a:solidFill>
              </a:rPr>
              <a:t/>
            </a:r>
            <a:br>
              <a:rPr lang="en-US" dirty="0" smtClean="0">
                <a:solidFill>
                  <a:schemeClr val="tx2">
                    <a:tint val="100000"/>
                    <a:satMod val="250000"/>
                  </a:schemeClr>
                </a:solidFill>
              </a:rPr>
            </a:br>
            <a:r>
              <a:rPr lang="en-US" dirty="0" smtClean="0">
                <a:solidFill>
                  <a:schemeClr val="tx2">
                    <a:tint val="100000"/>
                    <a:satMod val="250000"/>
                  </a:schemeClr>
                </a:solidFill>
              </a:rPr>
              <a:t>Relapse &amp; recovery</a:t>
            </a:r>
          </a:p>
        </p:txBody>
      </p:sp>
      <p:sp>
        <p:nvSpPr>
          <p:cNvPr id="97283" name="Rectangle 3"/>
          <p:cNvSpPr>
            <a:spLocks noGrp="1" noChangeArrowheads="1"/>
          </p:cNvSpPr>
          <p:nvPr>
            <p:ph idx="1"/>
          </p:nvPr>
        </p:nvSpPr>
        <p:spPr/>
        <p:txBody>
          <a:bodyPr/>
          <a:lstStyle/>
          <a:p>
            <a:pPr eaLnBrk="1" hangingPunct="1"/>
            <a:r>
              <a:rPr lang="es-AR" dirty="0" smtClean="0">
                <a:solidFill>
                  <a:srgbClr val="FFC000"/>
                </a:solidFill>
                <a:effectLst>
                  <a:outerShdw blurRad="38100" dist="38100" dir="2700000" algn="tl">
                    <a:srgbClr val="000000">
                      <a:alpha val="43137"/>
                    </a:srgbClr>
                  </a:outerShdw>
                </a:effectLst>
              </a:rPr>
              <a:t>Estos son síntomas </a:t>
            </a:r>
            <a:r>
              <a:rPr lang="es-AR" u="sng" dirty="0" smtClean="0">
                <a:solidFill>
                  <a:schemeClr val="tx2">
                    <a:lumMod val="90000"/>
                  </a:schemeClr>
                </a:solidFill>
                <a:effectLst>
                  <a:outerShdw blurRad="38100" dist="38100" dir="2700000" algn="tl">
                    <a:srgbClr val="000000">
                      <a:alpha val="43137"/>
                    </a:srgbClr>
                  </a:outerShdw>
                </a:effectLst>
              </a:rPr>
              <a:t>predecibles</a:t>
            </a:r>
            <a:r>
              <a:rPr lang="es-AR" dirty="0" smtClean="0">
                <a:solidFill>
                  <a:srgbClr val="FFC000"/>
                </a:solidFill>
                <a:effectLst>
                  <a:outerShdw blurRad="38100" dist="38100" dir="2700000" algn="tl">
                    <a:srgbClr val="000000">
                      <a:alpha val="43137"/>
                    </a:srgbClr>
                  </a:outerShdw>
                </a:effectLst>
              </a:rPr>
              <a:t> o señales de advertencia que preceden retorno al alcohol </a:t>
            </a:r>
            <a:br>
              <a:rPr lang="es-AR" dirty="0" smtClean="0">
                <a:solidFill>
                  <a:srgbClr val="FFC000"/>
                </a:solidFill>
                <a:effectLst>
                  <a:outerShdw blurRad="38100" dist="38100" dir="2700000" algn="tl">
                    <a:srgbClr val="000000">
                      <a:alpha val="43137"/>
                    </a:srgbClr>
                  </a:outerShdw>
                </a:effectLst>
              </a:rPr>
            </a:br>
            <a:r>
              <a:rPr lang="es-AR" dirty="0" smtClean="0">
                <a:solidFill>
                  <a:srgbClr val="FFC000"/>
                </a:solidFill>
                <a:effectLst>
                  <a:outerShdw blurRad="38100" dist="38100" dir="2700000" algn="tl">
                    <a:srgbClr val="000000">
                      <a:alpha val="43137"/>
                    </a:srgbClr>
                  </a:outerShdw>
                </a:effectLst>
              </a:rPr>
              <a:t>(u otras adicciones)</a:t>
            </a:r>
            <a:endParaRPr lang="en-US" dirty="0" smtClean="0">
              <a:solidFill>
                <a:srgbClr val="FFC000"/>
              </a:solidFill>
              <a:effectLst>
                <a:outerShdw blurRad="38100" dist="38100" dir="2700000" algn="tl">
                  <a:srgbClr val="000000">
                    <a:alpha val="43137"/>
                  </a:srgbClr>
                </a:outerShdw>
              </a:effectLst>
            </a:endParaRPr>
          </a:p>
          <a:p>
            <a:pPr eaLnBrk="1" hangingPunct="1"/>
            <a:endParaRPr lang="en-US" dirty="0" smtClean="0">
              <a:effectLst>
                <a:outerShdw blurRad="38100" dist="38100" dir="2700000" algn="tl">
                  <a:srgbClr val="000000">
                    <a:alpha val="43137"/>
                  </a:srgbClr>
                </a:outerShdw>
              </a:effectLst>
            </a:endParaRPr>
          </a:p>
          <a:p>
            <a:pPr eaLnBrk="1" hangingPunct="1"/>
            <a:r>
              <a:rPr lang="en-US" dirty="0" smtClean="0">
                <a:effectLst>
                  <a:outerShdw blurRad="38100" dist="38100" dir="2700000" algn="tl">
                    <a:srgbClr val="000000">
                      <a:alpha val="43137"/>
                    </a:srgbClr>
                  </a:outerShdw>
                </a:effectLst>
              </a:rPr>
              <a:t>These are </a:t>
            </a:r>
            <a:r>
              <a:rPr lang="en-US" u="sng" dirty="0" smtClean="0">
                <a:solidFill>
                  <a:srgbClr val="FFC000"/>
                </a:solidFill>
                <a:effectLst>
                  <a:outerShdw blurRad="38100" dist="38100" dir="2700000" algn="tl">
                    <a:srgbClr val="000000">
                      <a:alpha val="43137"/>
                    </a:srgbClr>
                  </a:outerShdw>
                </a:effectLst>
              </a:rPr>
              <a:t>predictable</a:t>
            </a:r>
            <a:r>
              <a:rPr lang="en-US" dirty="0" smtClean="0">
                <a:effectLst>
                  <a:outerShdw blurRad="38100" dist="38100" dir="2700000" algn="tl">
                    <a:srgbClr val="000000">
                      <a:alpha val="43137"/>
                    </a:srgbClr>
                  </a:outerShdw>
                </a:effectLst>
              </a:rPr>
              <a:t> symptoms or warning signs that precede return to alcohol (or other addictions)</a:t>
            </a:r>
          </a:p>
          <a:p>
            <a:pPr eaLnBrk="1" hangingPunct="1"/>
            <a:endParaRPr lang="en-US" dirty="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C521414D-A9B0-4015-B74B-68BDFCF2F9E9}" type="slidenum">
              <a:rPr lang="en-US"/>
              <a:pPr>
                <a:defRPr/>
              </a:pPr>
              <a:t>40</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57200" y="533400"/>
            <a:ext cx="8229600" cy="1066800"/>
          </a:xfrm>
        </p:spPr>
        <p:txBody>
          <a:bodyPr>
            <a:normAutofit fontScale="90000"/>
          </a:bodyPr>
          <a:lstStyle/>
          <a:p>
            <a:pPr algn="ctr" eaLnBrk="1" fontAlgn="auto" hangingPunct="1">
              <a:spcAft>
                <a:spcPts val="0"/>
              </a:spcAft>
              <a:defRPr/>
            </a:pPr>
            <a:r>
              <a:rPr lang="es-AR" dirty="0" smtClean="0">
                <a:solidFill>
                  <a:srgbClr val="FFC000"/>
                </a:solidFill>
              </a:rPr>
              <a:t>Recaída  &amp; Recuperación </a:t>
            </a:r>
            <a:r>
              <a:rPr lang="en-US" dirty="0" smtClean="0">
                <a:solidFill>
                  <a:schemeClr val="tx2">
                    <a:tint val="100000"/>
                    <a:satMod val="250000"/>
                  </a:schemeClr>
                </a:solidFill>
              </a:rPr>
              <a:t/>
            </a:r>
            <a:br>
              <a:rPr lang="en-US" dirty="0" smtClean="0">
                <a:solidFill>
                  <a:schemeClr val="tx2">
                    <a:tint val="100000"/>
                    <a:satMod val="250000"/>
                  </a:schemeClr>
                </a:solidFill>
              </a:rPr>
            </a:br>
            <a:r>
              <a:rPr lang="en-US" dirty="0" smtClean="0">
                <a:solidFill>
                  <a:schemeClr val="tx2">
                    <a:tint val="100000"/>
                    <a:satMod val="250000"/>
                  </a:schemeClr>
                </a:solidFill>
              </a:rPr>
              <a:t>Relapse &amp; recovery</a:t>
            </a:r>
          </a:p>
        </p:txBody>
      </p:sp>
      <p:sp>
        <p:nvSpPr>
          <p:cNvPr id="97283" name="Rectangle 3"/>
          <p:cNvSpPr>
            <a:spLocks noGrp="1" noChangeArrowheads="1"/>
          </p:cNvSpPr>
          <p:nvPr>
            <p:ph idx="1"/>
          </p:nvPr>
        </p:nvSpPr>
        <p:spPr>
          <a:xfrm>
            <a:off x="457200" y="1981200"/>
            <a:ext cx="8229600" cy="4313238"/>
          </a:xfrm>
        </p:spPr>
        <p:txBody>
          <a:bodyPr/>
          <a:lstStyle/>
          <a:p>
            <a:pPr eaLnBrk="1" hangingPunct="1"/>
            <a:r>
              <a:rPr lang="es-AR" dirty="0" smtClean="0">
                <a:solidFill>
                  <a:srgbClr val="FFC000"/>
                </a:solidFill>
                <a:effectLst>
                  <a:outerShdw blurRad="38100" dist="38100" dir="2700000" algn="tl">
                    <a:srgbClr val="000000">
                      <a:alpha val="43137"/>
                    </a:srgbClr>
                  </a:outerShdw>
                </a:effectLst>
              </a:rPr>
              <a:t>Tenemos que desarrollar </a:t>
            </a:r>
            <a:r>
              <a:rPr lang="es-AR" b="1" u="sng" dirty="0" smtClean="0">
                <a:solidFill>
                  <a:schemeClr val="tx2">
                    <a:lumMod val="90000"/>
                  </a:schemeClr>
                </a:solidFill>
                <a:effectLst>
                  <a:outerShdw blurRad="38100" dist="38100" dir="2700000" algn="tl">
                    <a:srgbClr val="000000">
                      <a:alpha val="43137"/>
                    </a:srgbClr>
                  </a:outerShdw>
                </a:effectLst>
              </a:rPr>
              <a:t>estrategias de intervención</a:t>
            </a:r>
            <a:r>
              <a:rPr lang="es-AR" dirty="0" smtClean="0">
                <a:solidFill>
                  <a:srgbClr val="FFC000"/>
                </a:solidFill>
                <a:effectLst>
                  <a:outerShdw blurRad="38100" dist="38100" dir="2700000" algn="tl">
                    <a:srgbClr val="000000">
                      <a:alpha val="43137"/>
                    </a:srgbClr>
                  </a:outerShdw>
                </a:effectLst>
              </a:rPr>
              <a:t> para hacer frente a estos síntomas de inmediato para evitar el deslizamiento hacia una recaída.</a:t>
            </a:r>
            <a:endParaRPr lang="en-US" dirty="0" smtClean="0">
              <a:solidFill>
                <a:srgbClr val="FFC000"/>
              </a:solidFill>
              <a:effectLst>
                <a:outerShdw blurRad="38100" dist="38100" dir="2700000" algn="tl">
                  <a:srgbClr val="000000">
                    <a:alpha val="43137"/>
                  </a:srgbClr>
                </a:outerShdw>
              </a:effectLst>
            </a:endParaRPr>
          </a:p>
          <a:p>
            <a:pPr eaLnBrk="1" hangingPunct="1"/>
            <a:r>
              <a:rPr lang="en-US" dirty="0" smtClean="0">
                <a:effectLst>
                  <a:outerShdw blurRad="38100" dist="38100" dir="2700000" algn="tl">
                    <a:srgbClr val="000000">
                      <a:alpha val="43137"/>
                    </a:srgbClr>
                  </a:outerShdw>
                </a:effectLst>
              </a:rPr>
              <a:t>We need to develop </a:t>
            </a:r>
            <a:r>
              <a:rPr lang="en-US" b="1" u="sng" dirty="0" smtClean="0">
                <a:solidFill>
                  <a:srgbClr val="FFC000"/>
                </a:solidFill>
                <a:effectLst>
                  <a:outerShdw blurRad="38100" dist="38100" dir="2700000" algn="tl">
                    <a:srgbClr val="000000">
                      <a:alpha val="43137"/>
                    </a:srgbClr>
                  </a:outerShdw>
                </a:effectLst>
              </a:rPr>
              <a:t>intervention strategies </a:t>
            </a:r>
            <a:r>
              <a:rPr lang="en-US" dirty="0" smtClean="0">
                <a:effectLst>
                  <a:outerShdw blurRad="38100" dist="38100" dir="2700000" algn="tl">
                    <a:srgbClr val="000000">
                      <a:alpha val="43137"/>
                    </a:srgbClr>
                  </a:outerShdw>
                </a:effectLst>
              </a:rPr>
              <a:t>to address these symptoms immediately to prevent the slide toward relapse.</a:t>
            </a:r>
          </a:p>
        </p:txBody>
      </p:sp>
      <p:sp>
        <p:nvSpPr>
          <p:cNvPr id="4" name="Slide Number Placeholder 3"/>
          <p:cNvSpPr>
            <a:spLocks noGrp="1"/>
          </p:cNvSpPr>
          <p:nvPr>
            <p:ph type="sldNum" sz="quarter" idx="12"/>
          </p:nvPr>
        </p:nvSpPr>
        <p:spPr/>
        <p:txBody>
          <a:bodyPr/>
          <a:lstStyle/>
          <a:p>
            <a:pPr>
              <a:defRPr/>
            </a:pPr>
            <a:fld id="{C521414D-A9B0-4015-B74B-68BDFCF2F9E9}" type="slidenum">
              <a:rPr lang="en-US"/>
              <a:pPr>
                <a:defRPr/>
              </a:pPr>
              <a:t>41</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76200"/>
            <a:ext cx="8229600" cy="868362"/>
          </a:xfrm>
        </p:spPr>
        <p:txBody>
          <a:bodyPr>
            <a:noAutofit/>
          </a:bodyPr>
          <a:lstStyle/>
          <a:p>
            <a:pPr algn="ctr"/>
            <a:r>
              <a:rPr lang="es-AR" sz="2800" dirty="0" smtClean="0">
                <a:solidFill>
                  <a:srgbClr val="FFC000"/>
                </a:solidFill>
                <a:effectLst>
                  <a:outerShdw blurRad="38100" dist="38100" dir="2700000" algn="tl">
                    <a:srgbClr val="000000">
                      <a:alpha val="43137"/>
                    </a:srgbClr>
                  </a:outerShdw>
                </a:effectLst>
              </a:rPr>
              <a:t>37 síntomas de la recaída </a:t>
            </a:r>
            <a:br>
              <a:rPr lang="es-AR" sz="2800" dirty="0" smtClean="0">
                <a:solidFill>
                  <a:srgbClr val="FFC000"/>
                </a:solidFill>
                <a:effectLst>
                  <a:outerShdw blurRad="38100" dist="38100" dir="2700000" algn="tl">
                    <a:srgbClr val="000000">
                      <a:alpha val="43137"/>
                    </a:srgbClr>
                  </a:outerShdw>
                </a:effectLst>
              </a:rPr>
            </a:br>
            <a:r>
              <a:rPr lang="en-US" sz="2800" dirty="0" smtClean="0">
                <a:solidFill>
                  <a:schemeClr val="tx2"/>
                </a:solidFill>
                <a:effectLst>
                  <a:outerShdw blurRad="38100" dist="38100" dir="2700000" algn="tl">
                    <a:srgbClr val="000000">
                      <a:alpha val="43137"/>
                    </a:srgbClr>
                  </a:outerShdw>
                </a:effectLst>
              </a:rPr>
              <a:t>37 Symptoms of Relapse</a:t>
            </a:r>
            <a:endParaRPr lang="en-US" sz="2800" dirty="0">
              <a:solidFill>
                <a:schemeClr val="tx2"/>
              </a:solidFill>
            </a:endParaRPr>
          </a:p>
        </p:txBody>
      </p:sp>
      <p:graphicFrame>
        <p:nvGraphicFramePr>
          <p:cNvPr id="85029" name="Group 37"/>
          <p:cNvGraphicFramePr>
            <a:graphicFrameLocks noGrp="1"/>
          </p:cNvGraphicFramePr>
          <p:nvPr>
            <p:ph type="tbl" idx="1"/>
          </p:nvPr>
        </p:nvGraphicFramePr>
        <p:xfrm>
          <a:off x="304800" y="1066800"/>
          <a:ext cx="8305800" cy="5001768"/>
        </p:xfrm>
        <a:graphic>
          <a:graphicData uri="http://schemas.openxmlformats.org/drawingml/2006/table">
            <a:tbl>
              <a:tblPr/>
              <a:tblGrid>
                <a:gridCol w="461433"/>
                <a:gridCol w="2845506"/>
                <a:gridCol w="461433"/>
                <a:gridCol w="4537428"/>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AR" sz="1800" b="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Síntomas de recaída</a:t>
                      </a:r>
                      <a:r>
                        <a:rPr lang="es-AR" sz="1800" b="1" kern="1200" dirty="0" smtClean="0">
                          <a:solidFill>
                            <a:schemeClr val="tx1"/>
                          </a:solidFill>
                          <a:latin typeface="Arial" pitchFamily="34" charset="0"/>
                          <a:ea typeface="+mn-ea"/>
                          <a:cs typeface="Arial" pitchFamily="34" charset="0"/>
                        </a:rPr>
                        <a:t/>
                      </a:r>
                      <a:br>
                        <a:rPr lang="es-AR" sz="1800" b="1" kern="1200" dirty="0" smtClean="0">
                          <a:solidFill>
                            <a:schemeClr val="tx1"/>
                          </a:solidFill>
                          <a:latin typeface="Arial" pitchFamily="34" charset="0"/>
                          <a:ea typeface="+mn-ea"/>
                          <a:cs typeface="Arial" pitchFamily="34" charset="0"/>
                        </a:rPr>
                      </a:br>
                      <a:r>
                        <a:rPr kumimoji="0" lang="en-US"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Relapse Symptom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rgbClr val="FFC000"/>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AR" sz="1800" b="1"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Estrategias de recuperación</a:t>
                      </a:r>
                      <a:br>
                        <a:rPr lang="es-AR" sz="1800" b="1"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br>
                      <a:r>
                        <a:rPr kumimoji="0" lang="en-US"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Recovery Strategies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6057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AR" sz="28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Aprehensión sobre bienestar</a:t>
                      </a:r>
                      <a:br>
                        <a:rPr lang="es-AR" sz="28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b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rPr>
                        <a:t>Apprehension about well being</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25425" marR="0" lvl="0" indent="-225425" algn="l" defTabSz="914400" rtl="0" eaLnBrk="1" fontAlgn="base" latinLnBrk="0" hangingPunct="1">
                        <a:lnSpc>
                          <a:spcPct val="100000"/>
                        </a:lnSpc>
                        <a:spcBef>
                          <a:spcPct val="20000"/>
                        </a:spcBef>
                        <a:spcAft>
                          <a:spcPct val="0"/>
                        </a:spcAft>
                        <a:buClr>
                          <a:schemeClr val="tx2">
                            <a:lumMod val="75000"/>
                          </a:schemeClr>
                        </a:buClr>
                        <a:buSzTx/>
                        <a:buFont typeface="Wingdings" pitchFamily="2" charset="2"/>
                        <a:buChar char="Ø"/>
                        <a:tabLst/>
                      </a:pPr>
                      <a:r>
                        <a:rPr lang="es-AR" sz="22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Me veo a mí mismo como un hijo de Dios</a:t>
                      </a:r>
                      <a:r>
                        <a:rPr lang="es-AR" sz="2200" kern="1200" dirty="0" smtClean="0">
                          <a:solidFill>
                            <a:schemeClr val="tx1"/>
                          </a:solidFill>
                          <a:latin typeface="Arial" pitchFamily="34" charset="0"/>
                          <a:ea typeface="+mn-ea"/>
                          <a:cs typeface="Arial" pitchFamily="34" charset="0"/>
                        </a:rPr>
                        <a:t/>
                      </a:r>
                      <a:br>
                        <a:rPr lang="es-AR" sz="2200" kern="1200" dirty="0" smtClean="0">
                          <a:solidFill>
                            <a:schemeClr val="tx1"/>
                          </a:solidFill>
                          <a:latin typeface="Arial" pitchFamily="34" charset="0"/>
                          <a:ea typeface="+mn-ea"/>
                          <a:cs typeface="Arial" pitchFamily="34" charset="0"/>
                        </a:rPr>
                      </a:br>
                      <a:r>
                        <a:rPr kumimoji="0" lang="en-US" sz="22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See myself as a child of God.</a:t>
                      </a:r>
                    </a:p>
                    <a:p>
                      <a:pPr marL="225425" marR="0" lvl="0" indent="-225425" algn="l" defTabSz="914400" rtl="0" eaLnBrk="1" fontAlgn="base" latinLnBrk="0" hangingPunct="1">
                        <a:lnSpc>
                          <a:spcPct val="100000"/>
                        </a:lnSpc>
                        <a:spcBef>
                          <a:spcPct val="20000"/>
                        </a:spcBef>
                        <a:spcAft>
                          <a:spcPct val="0"/>
                        </a:spcAft>
                        <a:buClr>
                          <a:schemeClr val="tx2">
                            <a:lumMod val="75000"/>
                          </a:schemeClr>
                        </a:buClr>
                        <a:buSzTx/>
                        <a:buFont typeface="Wingdings" pitchFamily="2" charset="2"/>
                        <a:buChar char="Ø"/>
                        <a:tabLst/>
                      </a:pPr>
                      <a:r>
                        <a:rPr lang="es-AR" sz="22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Acepto la manera en que Dios me hizo</a:t>
                      </a:r>
                      <a:br>
                        <a:rPr lang="es-AR" sz="22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br>
                      <a:r>
                        <a:rPr kumimoji="0" lang="en-US" sz="22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Accept the way God made me.</a:t>
                      </a:r>
                    </a:p>
                    <a:p>
                      <a:pPr marL="225425" marR="0" lvl="0" indent="-225425" algn="l" defTabSz="914400" rtl="0" eaLnBrk="1" fontAlgn="base" latinLnBrk="0" hangingPunct="1">
                        <a:lnSpc>
                          <a:spcPct val="100000"/>
                        </a:lnSpc>
                        <a:spcBef>
                          <a:spcPct val="20000"/>
                        </a:spcBef>
                        <a:spcAft>
                          <a:spcPct val="0"/>
                        </a:spcAft>
                        <a:buClr>
                          <a:schemeClr val="tx2">
                            <a:lumMod val="75000"/>
                          </a:schemeClr>
                        </a:buClr>
                        <a:buSzTx/>
                        <a:buFont typeface="Wingdings" pitchFamily="2" charset="2"/>
                        <a:buChar char="Ø"/>
                        <a:tabLst/>
                      </a:pPr>
                      <a:r>
                        <a:rPr lang="es-AR" sz="22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Desarrollo una actitud de agradecimiento</a:t>
                      </a:r>
                      <a:br>
                        <a:rPr lang="es-AR" sz="22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br>
                      <a:r>
                        <a:rPr kumimoji="0" lang="en-US" sz="22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Develop attitude of gratefulness.</a:t>
                      </a:r>
                    </a:p>
                    <a:p>
                      <a:pPr marL="225425" marR="0" lvl="0" indent="-225425" algn="l" defTabSz="914400" rtl="0" eaLnBrk="1" fontAlgn="base" latinLnBrk="0" hangingPunct="1">
                        <a:lnSpc>
                          <a:spcPct val="100000"/>
                        </a:lnSpc>
                        <a:spcBef>
                          <a:spcPct val="20000"/>
                        </a:spcBef>
                        <a:spcAft>
                          <a:spcPct val="0"/>
                        </a:spcAft>
                        <a:buClr>
                          <a:schemeClr val="tx2">
                            <a:lumMod val="75000"/>
                          </a:schemeClr>
                        </a:buClr>
                        <a:buSzTx/>
                        <a:buFont typeface="Wingdings" pitchFamily="2" charset="2"/>
                        <a:buChar char="Ø"/>
                        <a:tabLst/>
                      </a:pPr>
                      <a:r>
                        <a:rPr lang="es-AR" sz="22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Gracias a Dios por la provisión diaria </a:t>
                      </a:r>
                      <a:br>
                        <a:rPr lang="es-AR" sz="22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br>
                      <a:r>
                        <a:rPr kumimoji="0" lang="en-US" sz="22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Thank God for daily provision.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Slide Number Placeholder 3"/>
          <p:cNvSpPr>
            <a:spLocks noGrp="1"/>
          </p:cNvSpPr>
          <p:nvPr>
            <p:ph type="sldNum" sz="quarter" idx="12"/>
          </p:nvPr>
        </p:nvSpPr>
        <p:spPr/>
        <p:txBody>
          <a:bodyPr/>
          <a:lstStyle/>
          <a:p>
            <a:pPr>
              <a:defRPr/>
            </a:pPr>
            <a:fld id="{F3BFB04E-EE51-4442-BEAA-CD321E02D15F}" type="slidenum">
              <a:rPr lang="en-US" smtClean="0"/>
              <a:pPr>
                <a:defRPr/>
              </a:pPr>
              <a:t>42</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76200"/>
            <a:ext cx="8229600" cy="868362"/>
          </a:xfrm>
        </p:spPr>
        <p:txBody>
          <a:bodyPr>
            <a:noAutofit/>
          </a:bodyPr>
          <a:lstStyle/>
          <a:p>
            <a:pPr algn="ctr"/>
            <a:r>
              <a:rPr lang="es-AR" sz="2800" dirty="0" smtClean="0">
                <a:solidFill>
                  <a:srgbClr val="FFC000"/>
                </a:solidFill>
                <a:effectLst>
                  <a:outerShdw blurRad="38100" dist="38100" dir="2700000" algn="tl">
                    <a:srgbClr val="000000">
                      <a:alpha val="43137"/>
                    </a:srgbClr>
                  </a:outerShdw>
                </a:effectLst>
              </a:rPr>
              <a:t>37 síntomas de la recaída </a:t>
            </a:r>
            <a:br>
              <a:rPr lang="es-AR" sz="2800" dirty="0" smtClean="0">
                <a:solidFill>
                  <a:srgbClr val="FFC000"/>
                </a:solidFill>
                <a:effectLst>
                  <a:outerShdw blurRad="38100" dist="38100" dir="2700000" algn="tl">
                    <a:srgbClr val="000000">
                      <a:alpha val="43137"/>
                    </a:srgbClr>
                  </a:outerShdw>
                </a:effectLst>
              </a:rPr>
            </a:br>
            <a:r>
              <a:rPr lang="en-US" sz="2800" dirty="0" smtClean="0">
                <a:solidFill>
                  <a:schemeClr val="tx2"/>
                </a:solidFill>
                <a:effectLst>
                  <a:outerShdw blurRad="38100" dist="38100" dir="2700000" algn="tl">
                    <a:srgbClr val="000000">
                      <a:alpha val="43137"/>
                    </a:srgbClr>
                  </a:outerShdw>
                </a:effectLst>
              </a:rPr>
              <a:t>37 Symptoms of Relapse</a:t>
            </a:r>
            <a:endParaRPr lang="en-US" sz="2800" dirty="0">
              <a:solidFill>
                <a:schemeClr val="tx2"/>
              </a:solidFill>
            </a:endParaRPr>
          </a:p>
        </p:txBody>
      </p:sp>
      <p:graphicFrame>
        <p:nvGraphicFramePr>
          <p:cNvPr id="85029" name="Group 37"/>
          <p:cNvGraphicFramePr>
            <a:graphicFrameLocks noGrp="1"/>
          </p:cNvGraphicFramePr>
          <p:nvPr>
            <p:ph type="tbl" idx="1"/>
          </p:nvPr>
        </p:nvGraphicFramePr>
        <p:xfrm>
          <a:off x="304800" y="1066800"/>
          <a:ext cx="8305800" cy="4961619"/>
        </p:xfrm>
        <a:graphic>
          <a:graphicData uri="http://schemas.openxmlformats.org/drawingml/2006/table">
            <a:tbl>
              <a:tblPr/>
              <a:tblGrid>
                <a:gridCol w="461433"/>
                <a:gridCol w="2281767"/>
                <a:gridCol w="533400"/>
                <a:gridCol w="5029200"/>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AR" sz="1600" b="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Síntomas de recaída</a:t>
                      </a:r>
                      <a:r>
                        <a:rPr lang="es-AR" sz="1800" b="1" kern="1200" dirty="0" smtClean="0">
                          <a:solidFill>
                            <a:schemeClr val="tx1"/>
                          </a:solidFill>
                          <a:latin typeface="Arial" pitchFamily="34" charset="0"/>
                          <a:ea typeface="+mn-ea"/>
                          <a:cs typeface="Arial" pitchFamily="34" charset="0"/>
                        </a:rPr>
                        <a:t/>
                      </a:r>
                      <a:br>
                        <a:rPr lang="es-AR" sz="1800" b="1" kern="1200" dirty="0" smtClean="0">
                          <a:solidFill>
                            <a:schemeClr val="tx1"/>
                          </a:solidFill>
                          <a:latin typeface="Arial" pitchFamily="34" charset="0"/>
                          <a:ea typeface="+mn-ea"/>
                          <a:cs typeface="Arial" pitchFamily="34" charset="0"/>
                        </a:rPr>
                      </a:br>
                      <a:r>
                        <a:rPr kumimoji="0" lang="en-US"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Relapse Symptom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rgbClr val="FFC000"/>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AR" sz="2000" b="1"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Estrategias de recuperación</a:t>
                      </a:r>
                      <a:br>
                        <a:rPr lang="es-AR" sz="2000" b="1"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br>
                      <a:r>
                        <a:rPr kumimoji="0" lang="en-US"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Recovery Strategies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6057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AR" sz="28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Negación</a:t>
                      </a:r>
                      <a:r>
                        <a:rPr lang="es-AR" sz="2800" kern="1200" dirty="0" smtClean="0">
                          <a:solidFill>
                            <a:schemeClr val="tx1"/>
                          </a:solidFill>
                          <a:latin typeface="+mn-lt"/>
                          <a:ea typeface="+mn-ea"/>
                          <a:cs typeface="+mn-cs"/>
                        </a:rPr>
                        <a:t>      </a:t>
                      </a: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rPr>
                        <a:t>Denial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AR" sz="24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Vivir en la verdad</a:t>
                      </a:r>
                      <a:r>
                        <a:rPr lang="es-AR" sz="2400" kern="1200" dirty="0" smtClean="0">
                          <a:solidFill>
                            <a:schemeClr val="tx1"/>
                          </a:solidFill>
                          <a:latin typeface="Arial" pitchFamily="34" charset="0"/>
                          <a:ea typeface="+mn-ea"/>
                          <a:cs typeface="Arial" pitchFamily="34" charset="0"/>
                        </a:rPr>
                        <a:t/>
                      </a:r>
                      <a:br>
                        <a:rPr lang="es-AR" sz="2400" kern="1200" dirty="0" smtClean="0">
                          <a:solidFill>
                            <a:schemeClr val="tx1"/>
                          </a:solidFill>
                          <a:latin typeface="Arial" pitchFamily="34" charset="0"/>
                          <a:ea typeface="+mn-ea"/>
                          <a:cs typeface="Arial" pitchFamily="34" charset="0"/>
                        </a:rPr>
                      </a:br>
                      <a:r>
                        <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Live in the truth.</a:t>
                      </a:r>
                    </a:p>
                    <a:p>
                      <a:pPr marL="0" marR="0" lvl="0" indent="0" algn="l" defTabSz="914400" rtl="0" eaLnBrk="1" fontAlgn="base" latinLnBrk="0" hangingPunct="1">
                        <a:lnSpc>
                          <a:spcPct val="100000"/>
                        </a:lnSpc>
                        <a:spcBef>
                          <a:spcPct val="20000"/>
                        </a:spcBef>
                        <a:spcAft>
                          <a:spcPct val="0"/>
                        </a:spcAft>
                        <a:buClrTx/>
                        <a:buSzTx/>
                        <a:buFontTx/>
                        <a:buNone/>
                        <a:tabLst/>
                      </a:pPr>
                      <a:r>
                        <a:rPr lang="es-AR" sz="24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Memorizar las escrituras</a:t>
                      </a:r>
                      <a:r>
                        <a:rPr lang="es-AR" sz="2400" kern="1200" dirty="0" smtClean="0">
                          <a:solidFill>
                            <a:schemeClr val="tx1"/>
                          </a:solidFill>
                          <a:latin typeface="Arial" pitchFamily="34" charset="0"/>
                          <a:ea typeface="+mn-ea"/>
                          <a:cs typeface="Arial" pitchFamily="34" charset="0"/>
                        </a:rPr>
                        <a:t/>
                      </a:r>
                      <a:br>
                        <a:rPr lang="es-AR" sz="2400" kern="1200" dirty="0" smtClean="0">
                          <a:solidFill>
                            <a:schemeClr val="tx1"/>
                          </a:solidFill>
                          <a:latin typeface="Arial" pitchFamily="34" charset="0"/>
                          <a:ea typeface="+mn-ea"/>
                          <a:cs typeface="Arial" pitchFamily="34" charset="0"/>
                        </a:rPr>
                      </a:br>
                      <a:r>
                        <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Memorize scripture</a:t>
                      </a:r>
                    </a:p>
                    <a:p>
                      <a:pPr marL="0" marR="0" lvl="0" indent="0" algn="l" defTabSz="914400" rtl="0" eaLnBrk="1" fontAlgn="base" latinLnBrk="0" hangingPunct="1">
                        <a:lnSpc>
                          <a:spcPct val="100000"/>
                        </a:lnSpc>
                        <a:spcBef>
                          <a:spcPct val="20000"/>
                        </a:spcBef>
                        <a:spcAft>
                          <a:spcPct val="0"/>
                        </a:spcAft>
                        <a:buClrTx/>
                        <a:buSzTx/>
                        <a:buFontTx/>
                        <a:buNone/>
                        <a:tabLst/>
                      </a:pPr>
                      <a:r>
                        <a:rPr lang="es-AR" sz="24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Auto inventario de creencias falsas</a:t>
                      </a:r>
                      <a:br>
                        <a:rPr lang="es-AR" sz="24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br>
                      <a:r>
                        <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Self inventory of false beliefs.</a:t>
                      </a:r>
                    </a:p>
                    <a:p>
                      <a:pPr marL="0" marR="0" lvl="0" indent="0" algn="l" defTabSz="914400" rtl="0" eaLnBrk="1" fontAlgn="base" latinLnBrk="0" hangingPunct="1">
                        <a:lnSpc>
                          <a:spcPct val="100000"/>
                        </a:lnSpc>
                        <a:spcBef>
                          <a:spcPct val="20000"/>
                        </a:spcBef>
                        <a:spcAft>
                          <a:spcPct val="0"/>
                        </a:spcAft>
                        <a:buClrTx/>
                        <a:buSzTx/>
                        <a:buFontTx/>
                        <a:buNone/>
                        <a:tabLst/>
                      </a:pPr>
                      <a:r>
                        <a:rPr lang="es-AR" sz="24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Rendición de cuentas a una persona que va a decir la verdad</a:t>
                      </a:r>
                      <a:r>
                        <a:rPr lang="es-AR" sz="2400" kern="1200" dirty="0" smtClean="0">
                          <a:solidFill>
                            <a:schemeClr val="tx1"/>
                          </a:solidFill>
                          <a:latin typeface="Arial" pitchFamily="34" charset="0"/>
                          <a:ea typeface="+mn-ea"/>
                          <a:cs typeface="Arial" pitchFamily="34" charset="0"/>
                        </a:rPr>
                        <a:t/>
                      </a:r>
                      <a:br>
                        <a:rPr lang="es-AR" sz="2400" kern="1200" dirty="0" smtClean="0">
                          <a:solidFill>
                            <a:schemeClr val="tx1"/>
                          </a:solidFill>
                          <a:latin typeface="Arial" pitchFamily="34" charset="0"/>
                          <a:ea typeface="+mn-ea"/>
                          <a:cs typeface="Arial" pitchFamily="34" charset="0"/>
                        </a:rPr>
                      </a:br>
                      <a:r>
                        <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Accountability person who will speak the truth.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Slide Number Placeholder 3"/>
          <p:cNvSpPr>
            <a:spLocks noGrp="1"/>
          </p:cNvSpPr>
          <p:nvPr>
            <p:ph type="sldNum" sz="quarter" idx="12"/>
          </p:nvPr>
        </p:nvSpPr>
        <p:spPr/>
        <p:txBody>
          <a:bodyPr/>
          <a:lstStyle/>
          <a:p>
            <a:pPr>
              <a:defRPr/>
            </a:pPr>
            <a:fld id="{F3BFB04E-EE51-4442-BEAA-CD321E02D15F}" type="slidenum">
              <a:rPr lang="en-US" smtClean="0"/>
              <a:pPr>
                <a:defRPr/>
              </a:pPr>
              <a:t>43</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76200"/>
            <a:ext cx="8229600" cy="868362"/>
          </a:xfrm>
        </p:spPr>
        <p:txBody>
          <a:bodyPr>
            <a:noAutofit/>
          </a:bodyPr>
          <a:lstStyle/>
          <a:p>
            <a:pPr algn="ctr"/>
            <a:r>
              <a:rPr lang="es-AR" sz="2800" dirty="0" smtClean="0">
                <a:solidFill>
                  <a:srgbClr val="FFC000"/>
                </a:solidFill>
                <a:effectLst>
                  <a:outerShdw blurRad="38100" dist="38100" dir="2700000" algn="tl">
                    <a:srgbClr val="000000">
                      <a:alpha val="43137"/>
                    </a:srgbClr>
                  </a:outerShdw>
                </a:effectLst>
              </a:rPr>
              <a:t>37 síntomas de la recaída </a:t>
            </a:r>
            <a:br>
              <a:rPr lang="es-AR" sz="2800" dirty="0" smtClean="0">
                <a:solidFill>
                  <a:srgbClr val="FFC000"/>
                </a:solidFill>
                <a:effectLst>
                  <a:outerShdw blurRad="38100" dist="38100" dir="2700000" algn="tl">
                    <a:srgbClr val="000000">
                      <a:alpha val="43137"/>
                    </a:srgbClr>
                  </a:outerShdw>
                </a:effectLst>
              </a:rPr>
            </a:br>
            <a:r>
              <a:rPr lang="en-US" sz="2800" dirty="0" smtClean="0">
                <a:solidFill>
                  <a:schemeClr val="tx2"/>
                </a:solidFill>
                <a:effectLst>
                  <a:outerShdw blurRad="38100" dist="38100" dir="2700000" algn="tl">
                    <a:srgbClr val="000000">
                      <a:alpha val="43137"/>
                    </a:srgbClr>
                  </a:outerShdw>
                </a:effectLst>
              </a:rPr>
              <a:t>37 Symptoms of Relapse</a:t>
            </a:r>
            <a:endParaRPr lang="en-US" sz="2800" dirty="0">
              <a:solidFill>
                <a:schemeClr val="tx2"/>
              </a:solidFill>
            </a:endParaRPr>
          </a:p>
        </p:txBody>
      </p:sp>
      <p:graphicFrame>
        <p:nvGraphicFramePr>
          <p:cNvPr id="85029" name="Group 37"/>
          <p:cNvGraphicFramePr>
            <a:graphicFrameLocks noGrp="1"/>
          </p:cNvGraphicFramePr>
          <p:nvPr>
            <p:ph type="tbl" idx="1"/>
          </p:nvPr>
        </p:nvGraphicFramePr>
        <p:xfrm>
          <a:off x="304800" y="1066800"/>
          <a:ext cx="8305800" cy="4961619"/>
        </p:xfrm>
        <a:graphic>
          <a:graphicData uri="http://schemas.openxmlformats.org/drawingml/2006/table">
            <a:tbl>
              <a:tblPr/>
              <a:tblGrid>
                <a:gridCol w="461433"/>
                <a:gridCol w="2281767"/>
                <a:gridCol w="533400"/>
                <a:gridCol w="5029200"/>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AR" sz="1600" b="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Síntomas de recaída</a:t>
                      </a:r>
                      <a:r>
                        <a:rPr lang="es-AR" sz="1800" b="1" kern="1200" dirty="0" smtClean="0">
                          <a:solidFill>
                            <a:schemeClr val="tx1"/>
                          </a:solidFill>
                          <a:latin typeface="Arial" pitchFamily="34" charset="0"/>
                          <a:ea typeface="+mn-ea"/>
                          <a:cs typeface="Arial" pitchFamily="34" charset="0"/>
                        </a:rPr>
                        <a:t/>
                      </a:r>
                      <a:br>
                        <a:rPr lang="es-AR" sz="1800" b="1" kern="1200" dirty="0" smtClean="0">
                          <a:solidFill>
                            <a:schemeClr val="tx1"/>
                          </a:solidFill>
                          <a:latin typeface="Arial" pitchFamily="34" charset="0"/>
                          <a:ea typeface="+mn-ea"/>
                          <a:cs typeface="Arial" pitchFamily="34" charset="0"/>
                        </a:rPr>
                      </a:br>
                      <a:r>
                        <a:rPr kumimoji="0" lang="en-US"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Relapse Symptom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rgbClr val="FFC000"/>
                        </a:solidFill>
                        <a:effectLst>
                          <a:outerShdw blurRad="38100" dist="38100" dir="2700000" algn="tl">
                            <a:srgbClr val="000000">
                              <a:alpha val="43137"/>
                            </a:srgbClr>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AR" sz="2000" b="1"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Estrategias de recuperación</a:t>
                      </a:r>
                      <a:br>
                        <a:rPr lang="es-AR" sz="2000" b="1"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br>
                      <a:r>
                        <a:rPr kumimoji="0" lang="en-US"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Recovery Strategies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6057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AR" sz="28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Compromiso inflexible a la sobriedad</a:t>
                      </a:r>
                      <a:br>
                        <a:rPr lang="es-AR" sz="28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b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rPr>
                        <a:t>Adamant commitment to sobriety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25425" marR="0" lvl="0" indent="-225425" algn="l" defTabSz="914400" rtl="0" eaLnBrk="1" fontAlgn="base" latinLnBrk="0" hangingPunct="1">
                        <a:lnSpc>
                          <a:spcPct val="100000"/>
                        </a:lnSpc>
                        <a:spcBef>
                          <a:spcPct val="20000"/>
                        </a:spcBef>
                        <a:spcAft>
                          <a:spcPct val="0"/>
                        </a:spcAft>
                        <a:buClrTx/>
                        <a:buSzTx/>
                        <a:buFont typeface="Wingdings" pitchFamily="2" charset="2"/>
                        <a:buChar char="Ø"/>
                        <a:tabLst/>
                      </a:pPr>
                      <a:r>
                        <a:rPr lang="es-AR" sz="23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Compromiso saludable a la sobriedad</a:t>
                      </a:r>
                      <a:r>
                        <a:rPr lang="es-AR" sz="2300" kern="1200" dirty="0" smtClean="0">
                          <a:solidFill>
                            <a:schemeClr val="tx1"/>
                          </a:solidFill>
                          <a:latin typeface="Arial" pitchFamily="34" charset="0"/>
                          <a:ea typeface="+mn-ea"/>
                          <a:cs typeface="Arial" pitchFamily="34" charset="0"/>
                        </a:rPr>
                        <a:t/>
                      </a:r>
                      <a:br>
                        <a:rPr lang="es-AR" sz="2300" kern="1200" dirty="0" smtClean="0">
                          <a:solidFill>
                            <a:schemeClr val="tx1"/>
                          </a:solidFill>
                          <a:latin typeface="Arial" pitchFamily="34" charset="0"/>
                          <a:ea typeface="+mn-ea"/>
                          <a:cs typeface="Arial" pitchFamily="34" charset="0"/>
                        </a:rPr>
                      </a:br>
                      <a:r>
                        <a:rPr kumimoji="0" lang="en-US" sz="23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Healthy commitment to sobriety.</a:t>
                      </a:r>
                    </a:p>
                    <a:p>
                      <a:pPr marL="225425" marR="0" lvl="0" indent="-225425" algn="l" defTabSz="914400" rtl="0" eaLnBrk="1" fontAlgn="base" latinLnBrk="0" hangingPunct="1">
                        <a:lnSpc>
                          <a:spcPct val="100000"/>
                        </a:lnSpc>
                        <a:spcBef>
                          <a:spcPct val="20000"/>
                        </a:spcBef>
                        <a:spcAft>
                          <a:spcPct val="0"/>
                        </a:spcAft>
                        <a:buClrTx/>
                        <a:buSzTx/>
                        <a:buFont typeface="Wingdings" pitchFamily="2" charset="2"/>
                        <a:buChar char="Ø"/>
                        <a:tabLst/>
                      </a:pPr>
                      <a:r>
                        <a:rPr lang="es-AR" sz="23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Honestidad acerca del potencial de recaída</a:t>
                      </a:r>
                      <a:br>
                        <a:rPr lang="es-AR" sz="23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br>
                      <a:r>
                        <a:rPr kumimoji="0" lang="en-US" sz="23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Honesty about potential to relapse.</a:t>
                      </a:r>
                    </a:p>
                    <a:p>
                      <a:pPr marL="225425" marR="0" lvl="0" indent="-225425" algn="l" defTabSz="914400" rtl="0" eaLnBrk="1" fontAlgn="base" latinLnBrk="0" hangingPunct="1">
                        <a:lnSpc>
                          <a:spcPct val="100000"/>
                        </a:lnSpc>
                        <a:spcBef>
                          <a:spcPct val="20000"/>
                        </a:spcBef>
                        <a:spcAft>
                          <a:spcPct val="0"/>
                        </a:spcAft>
                        <a:buClrTx/>
                        <a:buSzTx/>
                        <a:buFont typeface="Wingdings" pitchFamily="2" charset="2"/>
                        <a:buChar char="Ø"/>
                        <a:tabLst/>
                      </a:pPr>
                      <a:r>
                        <a:rPr lang="es-AR" sz="23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La necesidad de límites</a:t>
                      </a:r>
                      <a:br>
                        <a:rPr lang="es-AR" sz="23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br>
                      <a:r>
                        <a:rPr kumimoji="0" lang="en-US" sz="23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Need for boundaries.</a:t>
                      </a:r>
                    </a:p>
                    <a:p>
                      <a:pPr marL="225425" marR="0" lvl="0" indent="-225425" algn="l" defTabSz="914400" rtl="0" eaLnBrk="1" fontAlgn="base" latinLnBrk="0" hangingPunct="1">
                        <a:lnSpc>
                          <a:spcPct val="100000"/>
                        </a:lnSpc>
                        <a:spcBef>
                          <a:spcPct val="20000"/>
                        </a:spcBef>
                        <a:spcAft>
                          <a:spcPct val="0"/>
                        </a:spcAft>
                        <a:buClrTx/>
                        <a:buSzTx/>
                        <a:buFont typeface="Wingdings" pitchFamily="2" charset="2"/>
                        <a:buChar char="Ø"/>
                        <a:tabLst/>
                      </a:pPr>
                      <a:r>
                        <a:rPr lang="es-AR" sz="23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t>Comprender los desencadenantes en mi vida</a:t>
                      </a:r>
                      <a:br>
                        <a:rPr lang="es-AR" sz="2300" kern="1200" dirty="0" smtClean="0">
                          <a:solidFill>
                            <a:srgbClr val="FFC000"/>
                          </a:solidFill>
                          <a:effectLst>
                            <a:outerShdw blurRad="38100" dist="38100" dir="2700000" algn="tl">
                              <a:srgbClr val="000000">
                                <a:alpha val="43137"/>
                              </a:srgbClr>
                            </a:outerShdw>
                          </a:effectLst>
                          <a:latin typeface="Arial" pitchFamily="34" charset="0"/>
                          <a:ea typeface="+mn-ea"/>
                          <a:cs typeface="Arial" pitchFamily="34" charset="0"/>
                        </a:rPr>
                      </a:br>
                      <a:r>
                        <a:rPr kumimoji="0" lang="en-US" sz="23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Understand triggers in my life.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Slide Number Placeholder 3"/>
          <p:cNvSpPr>
            <a:spLocks noGrp="1"/>
          </p:cNvSpPr>
          <p:nvPr>
            <p:ph type="sldNum" sz="quarter" idx="12"/>
          </p:nvPr>
        </p:nvSpPr>
        <p:spPr/>
        <p:txBody>
          <a:bodyPr/>
          <a:lstStyle/>
          <a:p>
            <a:pPr>
              <a:defRPr/>
            </a:pPr>
            <a:fld id="{F3BFB04E-EE51-4442-BEAA-CD321E02D15F}" type="slidenum">
              <a:rPr lang="en-US" smtClean="0"/>
              <a:pPr>
                <a:defRPr/>
              </a:pPr>
              <a:t>44</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533400"/>
            <a:ext cx="8229600" cy="4724400"/>
          </a:xfrm>
        </p:spPr>
        <p:txBody>
          <a:bodyPr>
            <a:normAutofit fontScale="90000"/>
          </a:bodyPr>
          <a:lstStyle/>
          <a:p>
            <a:pPr eaLnBrk="1" fontAlgn="auto" hangingPunct="1">
              <a:spcAft>
                <a:spcPts val="0"/>
              </a:spcAft>
              <a:defRPr/>
            </a:pPr>
            <a:r>
              <a:rPr lang="es-AR" dirty="0" smtClean="0">
                <a:solidFill>
                  <a:srgbClr val="FFC000"/>
                </a:solidFill>
              </a:rPr>
              <a:t>Capítulo 3</a:t>
            </a:r>
            <a:r>
              <a:rPr lang="en-US" dirty="0" smtClean="0"/>
              <a:t/>
            </a:r>
            <a:br>
              <a:rPr lang="en-US" dirty="0" smtClean="0"/>
            </a:br>
            <a:r>
              <a:rPr lang="en-US" dirty="0" smtClean="0">
                <a:solidFill>
                  <a:schemeClr val="tx1"/>
                </a:solidFill>
              </a:rPr>
              <a:t>Chapter 3</a:t>
            </a:r>
            <a:br>
              <a:rPr lang="en-US" dirty="0" smtClean="0">
                <a:solidFill>
                  <a:schemeClr val="tx1"/>
                </a:solidFill>
              </a:rPr>
            </a:br>
            <a:r>
              <a:rPr lang="en-US" dirty="0" smtClean="0">
                <a:solidFill>
                  <a:schemeClr val="tx1"/>
                </a:solidFill>
              </a:rPr>
              <a:t/>
            </a:r>
            <a:br>
              <a:rPr lang="en-US" dirty="0" smtClean="0">
                <a:solidFill>
                  <a:schemeClr val="tx1"/>
                </a:solidFill>
              </a:rPr>
            </a:br>
            <a:r>
              <a:rPr lang="es-AR" sz="4400" dirty="0" smtClean="0">
                <a:solidFill>
                  <a:srgbClr val="FFC000"/>
                </a:solidFill>
              </a:rPr>
              <a:t>El camino a las adicciones y </a:t>
            </a:r>
            <a:br>
              <a:rPr lang="es-AR" sz="4400" dirty="0" smtClean="0">
                <a:solidFill>
                  <a:srgbClr val="FFC000"/>
                </a:solidFill>
              </a:rPr>
            </a:br>
            <a:r>
              <a:rPr lang="es-AR" sz="4400" dirty="0" smtClean="0">
                <a:solidFill>
                  <a:srgbClr val="FFC000"/>
                </a:solidFill>
              </a:rPr>
              <a:t>los problemas que controlan su vida</a:t>
            </a:r>
            <a:r>
              <a:rPr lang="en-US" sz="4400" dirty="0" smtClean="0"/>
              <a:t/>
            </a:r>
            <a:br>
              <a:rPr lang="en-US" sz="4400" dirty="0" smtClean="0"/>
            </a:br>
            <a:r>
              <a:rPr lang="en-US" sz="4400" dirty="0" smtClean="0">
                <a:solidFill>
                  <a:schemeClr val="tx1"/>
                </a:solidFill>
              </a:rPr>
              <a:t>The path to addictions and </a:t>
            </a:r>
            <a:br>
              <a:rPr lang="en-US" sz="4400" dirty="0" smtClean="0">
                <a:solidFill>
                  <a:schemeClr val="tx1"/>
                </a:solidFill>
              </a:rPr>
            </a:br>
            <a:r>
              <a:rPr lang="en-US" sz="4400" dirty="0" smtClean="0">
                <a:solidFill>
                  <a:schemeClr val="tx1"/>
                </a:solidFill>
              </a:rPr>
              <a:t>life–controlling problems</a:t>
            </a:r>
            <a:endParaRPr lang="en-US" dirty="0" smtClean="0">
              <a:solidFill>
                <a:schemeClr val="tx1"/>
              </a:solidFill>
            </a:endParaRPr>
          </a:p>
        </p:txBody>
      </p:sp>
      <p:sp>
        <p:nvSpPr>
          <p:cNvPr id="3" name="Slide Number Placeholder 2"/>
          <p:cNvSpPr>
            <a:spLocks noGrp="1"/>
          </p:cNvSpPr>
          <p:nvPr>
            <p:ph type="sldNum" sz="quarter" idx="12"/>
          </p:nvPr>
        </p:nvSpPr>
        <p:spPr/>
        <p:txBody>
          <a:bodyPr/>
          <a:lstStyle/>
          <a:p>
            <a:pPr>
              <a:defRPr/>
            </a:pPr>
            <a:fld id="{35690FB8-DBE4-4816-B19F-98597BDCF3D9}" type="slidenum">
              <a:rPr lang="en-US"/>
              <a:pPr>
                <a:defRPr/>
              </a:pPr>
              <a:t>45</a:t>
            </a:fld>
            <a:endParaRPr lang="en-US"/>
          </a:p>
        </p:txBody>
      </p:sp>
      <p:sp>
        <p:nvSpPr>
          <p:cNvPr id="4" name="Footer Placeholder 3"/>
          <p:cNvSpPr>
            <a:spLocks noGrp="1"/>
          </p:cNvSpPr>
          <p:nvPr>
            <p:ph type="ftr" sz="quarter" idx="11"/>
          </p:nvPr>
        </p:nvSpPr>
        <p:spPr/>
        <p:txBody>
          <a:bodyPr/>
          <a:lstStyle/>
          <a:p>
            <a:pPr>
              <a:defRPr/>
            </a:pPr>
            <a:r>
              <a:rPr lang="en-US" smtClean="0"/>
              <a:t>iteenchallenge.org    Last Revised 03-2013</a:t>
            </a:r>
            <a:endParaRPr lang="en-US"/>
          </a:p>
        </p:txBody>
      </p:sp>
      <p:sp>
        <p:nvSpPr>
          <p:cNvPr id="5" name="Date Placeholder 4"/>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76200"/>
            <a:ext cx="8229600" cy="1752600"/>
          </a:xfrm>
        </p:spPr>
        <p:txBody>
          <a:bodyPr>
            <a:noAutofit/>
          </a:bodyPr>
          <a:lstStyle/>
          <a:p>
            <a:pPr algn="ctr" eaLnBrk="1" fontAlgn="auto" hangingPunct="1">
              <a:spcAft>
                <a:spcPts val="0"/>
              </a:spcAft>
              <a:defRPr/>
            </a:pPr>
            <a:r>
              <a:rPr lang="es-AR" sz="2800" dirty="0" smtClean="0">
                <a:solidFill>
                  <a:srgbClr val="FFC000"/>
                </a:solidFill>
              </a:rPr>
              <a:t>3 características principales de aquellos </a:t>
            </a:r>
            <a:br>
              <a:rPr lang="es-AR" sz="2800" dirty="0" smtClean="0">
                <a:solidFill>
                  <a:srgbClr val="FFC000"/>
                </a:solidFill>
              </a:rPr>
            </a:br>
            <a:r>
              <a:rPr lang="es-AR" sz="2800" dirty="0" smtClean="0">
                <a:solidFill>
                  <a:srgbClr val="FFC000"/>
                </a:solidFill>
              </a:rPr>
              <a:t>en el sendero a las adicciones</a:t>
            </a:r>
            <a:r>
              <a:rPr lang="en-US" sz="2800" dirty="0" smtClean="0"/>
              <a:t/>
            </a:r>
            <a:br>
              <a:rPr lang="en-US" sz="2800" dirty="0" smtClean="0"/>
            </a:br>
            <a:r>
              <a:rPr lang="en-US" sz="2800" dirty="0" smtClean="0">
                <a:solidFill>
                  <a:schemeClr val="tx2">
                    <a:lumMod val="90000"/>
                  </a:schemeClr>
                </a:solidFill>
              </a:rPr>
              <a:t>3 major characteristics of those </a:t>
            </a:r>
            <a:br>
              <a:rPr lang="en-US" sz="2800" dirty="0" smtClean="0">
                <a:solidFill>
                  <a:schemeClr val="tx2">
                    <a:lumMod val="90000"/>
                  </a:schemeClr>
                </a:solidFill>
              </a:rPr>
            </a:br>
            <a:r>
              <a:rPr lang="en-US" sz="2800" dirty="0" smtClean="0">
                <a:solidFill>
                  <a:schemeClr val="tx2">
                    <a:lumMod val="90000"/>
                  </a:schemeClr>
                </a:solidFill>
              </a:rPr>
              <a:t>on the path to addictions</a:t>
            </a:r>
          </a:p>
        </p:txBody>
      </p:sp>
      <p:sp>
        <p:nvSpPr>
          <p:cNvPr id="35843" name="Rectangle 3"/>
          <p:cNvSpPr>
            <a:spLocks noGrp="1" noChangeArrowheads="1"/>
          </p:cNvSpPr>
          <p:nvPr>
            <p:ph idx="1"/>
          </p:nvPr>
        </p:nvSpPr>
        <p:spPr>
          <a:xfrm>
            <a:off x="457200" y="1981200"/>
            <a:ext cx="8229600" cy="4114800"/>
          </a:xfrm>
        </p:spPr>
        <p:txBody>
          <a:bodyPr/>
          <a:lstStyle/>
          <a:p>
            <a:pPr eaLnBrk="1" hangingPunct="1">
              <a:spcAft>
                <a:spcPct val="50000"/>
              </a:spcAft>
              <a:buFontTx/>
              <a:buNone/>
            </a:pPr>
            <a:r>
              <a:rPr lang="en-US" sz="2800" b="1" dirty="0" smtClean="0">
                <a:effectLst>
                  <a:outerShdw blurRad="38100" dist="38100" dir="2700000" algn="tl">
                    <a:srgbClr val="000000">
                      <a:alpha val="43137"/>
                    </a:srgbClr>
                  </a:outerShdw>
                </a:effectLst>
              </a:rPr>
              <a:t>1.	</a:t>
            </a:r>
            <a:r>
              <a:rPr lang="es-AR" sz="2800" b="1" dirty="0" smtClean="0">
                <a:solidFill>
                  <a:srgbClr val="FFC000"/>
                </a:solidFill>
                <a:effectLst>
                  <a:outerShdw blurRad="38100" dist="38100" dir="2700000" algn="tl">
                    <a:srgbClr val="000000">
                      <a:alpha val="43137"/>
                    </a:srgbClr>
                  </a:outerShdw>
                </a:effectLst>
              </a:rPr>
              <a:t>Ellos están viviendo con creencias </a:t>
            </a:r>
            <a:r>
              <a:rPr lang="es-AR" sz="2800" b="1" u="sng" dirty="0" smtClean="0">
                <a:solidFill>
                  <a:schemeClr val="tx2">
                    <a:lumMod val="90000"/>
                  </a:schemeClr>
                </a:solidFill>
                <a:effectLst>
                  <a:outerShdw blurRad="38100" dist="38100" dir="2700000" algn="tl">
                    <a:srgbClr val="000000">
                      <a:alpha val="43137"/>
                    </a:srgbClr>
                  </a:outerShdw>
                </a:effectLst>
              </a:rPr>
              <a:t>falsas</a:t>
            </a:r>
            <a:r>
              <a:rPr lang="es-AR" sz="2800" b="1" dirty="0" smtClean="0"/>
              <a:t/>
            </a:r>
            <a:br>
              <a:rPr lang="es-AR" sz="2800" b="1" dirty="0" smtClean="0"/>
            </a:br>
            <a:r>
              <a:rPr lang="en-US" sz="2800" b="1" dirty="0" smtClean="0">
                <a:effectLst>
                  <a:outerShdw blurRad="38100" dist="38100" dir="2700000" algn="tl">
                    <a:srgbClr val="000000">
                      <a:alpha val="43137"/>
                    </a:srgbClr>
                  </a:outerShdw>
                </a:effectLst>
              </a:rPr>
              <a:t>They are living with </a:t>
            </a:r>
            <a:r>
              <a:rPr lang="en-US" sz="2800" b="1" u="sng" dirty="0" smtClean="0">
                <a:solidFill>
                  <a:srgbClr val="FFC000"/>
                </a:solidFill>
                <a:effectLst>
                  <a:outerShdw blurRad="38100" dist="38100" dir="2700000" algn="tl">
                    <a:srgbClr val="000000">
                      <a:alpha val="43137"/>
                    </a:srgbClr>
                  </a:outerShdw>
                </a:effectLst>
              </a:rPr>
              <a:t>false</a:t>
            </a:r>
            <a:r>
              <a:rPr lang="en-US" sz="2800" b="1" dirty="0" smtClean="0">
                <a:effectLst>
                  <a:outerShdw blurRad="38100" dist="38100" dir="2700000" algn="tl">
                    <a:srgbClr val="000000">
                      <a:alpha val="43137"/>
                    </a:srgbClr>
                  </a:outerShdw>
                </a:effectLst>
              </a:rPr>
              <a:t> beliefs</a:t>
            </a:r>
          </a:p>
          <a:p>
            <a:pPr eaLnBrk="1" hangingPunct="1">
              <a:spcAft>
                <a:spcPct val="50000"/>
              </a:spcAft>
              <a:buFontTx/>
              <a:buNone/>
            </a:pPr>
            <a:r>
              <a:rPr lang="en-US" sz="2800" b="1" dirty="0" smtClean="0">
                <a:effectLst>
                  <a:outerShdw blurRad="38100" dist="38100" dir="2700000" algn="tl">
                    <a:srgbClr val="000000">
                      <a:alpha val="43137"/>
                    </a:srgbClr>
                  </a:outerShdw>
                </a:effectLst>
              </a:rPr>
              <a:t>2.	</a:t>
            </a:r>
            <a:r>
              <a:rPr lang="es-AR" sz="2800" b="1" dirty="0" smtClean="0">
                <a:solidFill>
                  <a:srgbClr val="FFC000"/>
                </a:solidFill>
                <a:effectLst>
                  <a:outerShdw blurRad="38100" dist="38100" dir="2700000" algn="tl">
                    <a:srgbClr val="000000">
                      <a:alpha val="43137"/>
                    </a:srgbClr>
                  </a:outerShdw>
                </a:effectLst>
              </a:rPr>
              <a:t>Ellos no están manejando los </a:t>
            </a:r>
            <a:r>
              <a:rPr lang="es-AR" sz="2800" b="1" u="sng" dirty="0" smtClean="0">
                <a:solidFill>
                  <a:schemeClr val="tx2">
                    <a:lumMod val="90000"/>
                  </a:schemeClr>
                </a:solidFill>
                <a:effectLst>
                  <a:outerShdw blurRad="38100" dist="38100" dir="2700000" algn="tl">
                    <a:srgbClr val="000000">
                      <a:alpha val="43137"/>
                    </a:srgbClr>
                  </a:outerShdw>
                </a:effectLst>
              </a:rPr>
              <a:t>problemas</a:t>
            </a:r>
            <a:r>
              <a:rPr lang="es-AR" sz="2800" b="1" dirty="0" smtClean="0">
                <a:solidFill>
                  <a:srgbClr val="FFC000"/>
                </a:solidFill>
                <a:effectLst>
                  <a:outerShdw blurRad="38100" dist="38100" dir="2700000" algn="tl">
                    <a:srgbClr val="000000">
                      <a:alpha val="43137"/>
                    </a:srgbClr>
                  </a:outerShdw>
                </a:effectLst>
              </a:rPr>
              <a:t> a la manera que Dios quiere que ellos lo hagan</a:t>
            </a:r>
            <a:r>
              <a:rPr lang="es-AR" sz="2800" b="1" dirty="0" smtClean="0"/>
              <a:t/>
            </a:r>
            <a:br>
              <a:rPr lang="es-AR" sz="2800" b="1" dirty="0" smtClean="0"/>
            </a:br>
            <a:r>
              <a:rPr lang="en-US" sz="2800" b="1" dirty="0" smtClean="0">
                <a:effectLst>
                  <a:outerShdw blurRad="38100" dist="38100" dir="2700000" algn="tl">
                    <a:srgbClr val="000000">
                      <a:alpha val="43137"/>
                    </a:srgbClr>
                  </a:outerShdw>
                </a:effectLst>
              </a:rPr>
              <a:t>They are not handling </a:t>
            </a:r>
            <a:r>
              <a:rPr lang="en-US" sz="2800" b="1" u="sng" dirty="0" smtClean="0">
                <a:solidFill>
                  <a:srgbClr val="FFC000"/>
                </a:solidFill>
                <a:effectLst>
                  <a:outerShdw blurRad="38100" dist="38100" dir="2700000" algn="tl">
                    <a:srgbClr val="000000">
                      <a:alpha val="43137"/>
                    </a:srgbClr>
                  </a:outerShdw>
                </a:effectLst>
              </a:rPr>
              <a:t>problems</a:t>
            </a:r>
            <a:r>
              <a:rPr lang="en-US" sz="2800" b="1" dirty="0" smtClean="0">
                <a:effectLst>
                  <a:outerShdw blurRad="38100" dist="38100" dir="2700000" algn="tl">
                    <a:srgbClr val="000000">
                      <a:alpha val="43137"/>
                    </a:srgbClr>
                  </a:outerShdw>
                </a:effectLst>
              </a:rPr>
              <a:t> the way God wants them to</a:t>
            </a:r>
          </a:p>
          <a:p>
            <a:pPr eaLnBrk="1" hangingPunct="1">
              <a:spcAft>
                <a:spcPct val="50000"/>
              </a:spcAft>
              <a:buFontTx/>
              <a:buNone/>
            </a:pPr>
            <a:r>
              <a:rPr lang="en-US" sz="2800" b="1" dirty="0" smtClean="0">
                <a:effectLst>
                  <a:outerShdw blurRad="38100" dist="38100" dir="2700000" algn="tl">
                    <a:srgbClr val="000000">
                      <a:alpha val="43137"/>
                    </a:srgbClr>
                  </a:outerShdw>
                </a:effectLst>
              </a:rPr>
              <a:t>3.	</a:t>
            </a:r>
            <a:r>
              <a:rPr lang="es-AR" sz="2800" b="1" dirty="0" smtClean="0">
                <a:solidFill>
                  <a:srgbClr val="FFC000"/>
                </a:solidFill>
                <a:effectLst>
                  <a:outerShdw blurRad="38100" dist="38100" dir="2700000" algn="tl">
                    <a:srgbClr val="000000">
                      <a:alpha val="43137"/>
                    </a:srgbClr>
                  </a:outerShdw>
                </a:effectLst>
              </a:rPr>
              <a:t>Ellos están viviendo con relaciones </a:t>
            </a:r>
            <a:r>
              <a:rPr lang="es-AR" sz="2800" b="1" u="sng" dirty="0" smtClean="0">
                <a:solidFill>
                  <a:schemeClr val="tx2">
                    <a:lumMod val="90000"/>
                  </a:schemeClr>
                </a:solidFill>
                <a:effectLst>
                  <a:outerShdw blurRad="38100" dist="38100" dir="2700000" algn="tl">
                    <a:srgbClr val="000000">
                      <a:alpha val="43137"/>
                    </a:srgbClr>
                  </a:outerShdw>
                </a:effectLst>
              </a:rPr>
              <a:t>disfuncionales</a:t>
            </a:r>
            <a:r>
              <a:rPr lang="es-AR" sz="2800" b="1" dirty="0" smtClean="0">
                <a:solidFill>
                  <a:srgbClr val="FFC000"/>
                </a:solidFill>
                <a:effectLst>
                  <a:outerShdw blurRad="38100" dist="38100" dir="2700000" algn="tl">
                    <a:srgbClr val="000000">
                      <a:alpha val="43137"/>
                    </a:srgbClr>
                  </a:outerShdw>
                </a:effectLst>
              </a:rPr>
              <a:t/>
            </a:r>
            <a:br>
              <a:rPr lang="es-AR" sz="2800" b="1" dirty="0" smtClean="0">
                <a:solidFill>
                  <a:srgbClr val="FFC000"/>
                </a:solidFill>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They are living with </a:t>
            </a:r>
            <a:r>
              <a:rPr lang="en-US" sz="2800" b="1" u="sng" dirty="0" smtClean="0">
                <a:solidFill>
                  <a:srgbClr val="FFC000"/>
                </a:solidFill>
                <a:effectLst>
                  <a:outerShdw blurRad="38100" dist="38100" dir="2700000" algn="tl">
                    <a:srgbClr val="000000">
                      <a:alpha val="43137"/>
                    </a:srgbClr>
                  </a:outerShdw>
                </a:effectLst>
              </a:rPr>
              <a:t>dysfunctional</a:t>
            </a:r>
            <a:r>
              <a:rPr lang="en-US" sz="2800" b="1" dirty="0" smtClean="0">
                <a:effectLst>
                  <a:outerShdw blurRad="38100" dist="38100" dir="2700000" algn="tl">
                    <a:srgbClr val="000000">
                      <a:alpha val="43137"/>
                    </a:srgbClr>
                  </a:outerShdw>
                </a:effectLst>
              </a:rPr>
              <a:t> relationships</a:t>
            </a:r>
          </a:p>
        </p:txBody>
      </p:sp>
      <p:sp>
        <p:nvSpPr>
          <p:cNvPr id="4" name="Slide Number Placeholder 3"/>
          <p:cNvSpPr>
            <a:spLocks noGrp="1"/>
          </p:cNvSpPr>
          <p:nvPr>
            <p:ph type="sldNum" sz="quarter" idx="12"/>
          </p:nvPr>
        </p:nvSpPr>
        <p:spPr/>
        <p:txBody>
          <a:bodyPr/>
          <a:lstStyle/>
          <a:p>
            <a:pPr>
              <a:defRPr/>
            </a:pPr>
            <a:fld id="{07797A5B-A731-4B6D-8452-81B8BD968BE1}" type="slidenum">
              <a:rPr lang="en-US"/>
              <a:pPr>
                <a:defRPr/>
              </a:pPr>
              <a:t>46</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5843">
                                            <p:txEl>
                                              <p:pRg st="1" end="1"/>
                                            </p:txEl>
                                          </p:spTgt>
                                        </p:tgtEl>
                                        <p:attrNameLst>
                                          <p:attrName>style.visibility</p:attrName>
                                        </p:attrNameLst>
                                      </p:cBhvr>
                                      <p:to>
                                        <p:strVal val="visible"/>
                                      </p:to>
                                    </p:set>
                                    <p:anim calcmode="lin" valueType="num">
                                      <p:cBhvr additive="base">
                                        <p:cTn id="13" dur="500" fill="hold"/>
                                        <p:tgtEl>
                                          <p:spTgt spid="358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5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5843">
                                            <p:txEl>
                                              <p:pRg st="2" end="2"/>
                                            </p:txEl>
                                          </p:spTgt>
                                        </p:tgtEl>
                                        <p:attrNameLst>
                                          <p:attrName>style.visibility</p:attrName>
                                        </p:attrNameLst>
                                      </p:cBhvr>
                                      <p:to>
                                        <p:strVal val="visible"/>
                                      </p:to>
                                    </p:set>
                                    <p:anim calcmode="lin" valueType="num">
                                      <p:cBhvr additive="base">
                                        <p:cTn id="19" dur="5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58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152400"/>
            <a:ext cx="8229600" cy="1524000"/>
          </a:xfrm>
        </p:spPr>
        <p:txBody>
          <a:bodyPr>
            <a:normAutofit/>
          </a:bodyPr>
          <a:lstStyle/>
          <a:p>
            <a:pPr algn="ctr" eaLnBrk="1" fontAlgn="auto" hangingPunct="1">
              <a:spcAft>
                <a:spcPts val="0"/>
              </a:spcAft>
              <a:defRPr/>
            </a:pPr>
            <a:r>
              <a:rPr lang="es-AR" sz="4000" dirty="0" smtClean="0">
                <a:solidFill>
                  <a:srgbClr val="FFC000"/>
                </a:solidFill>
              </a:rPr>
              <a:t>¿Qué es una adicción?</a:t>
            </a:r>
            <a:r>
              <a:rPr lang="es-AR" sz="4000" dirty="0" smtClean="0"/>
              <a:t/>
            </a:r>
            <a:br>
              <a:rPr lang="es-AR" sz="4000" dirty="0" smtClean="0"/>
            </a:br>
            <a:r>
              <a:rPr lang="en-US" sz="4000" dirty="0" smtClean="0">
                <a:solidFill>
                  <a:schemeClr val="tx2">
                    <a:tint val="100000"/>
                    <a:satMod val="250000"/>
                  </a:schemeClr>
                </a:solidFill>
              </a:rPr>
              <a:t>What is an addiction?</a:t>
            </a:r>
          </a:p>
        </p:txBody>
      </p:sp>
      <p:sp>
        <p:nvSpPr>
          <p:cNvPr id="35843" name="Rectangle 3"/>
          <p:cNvSpPr>
            <a:spLocks noGrp="1" noChangeArrowheads="1"/>
          </p:cNvSpPr>
          <p:nvPr>
            <p:ph idx="1"/>
          </p:nvPr>
        </p:nvSpPr>
        <p:spPr>
          <a:xfrm>
            <a:off x="457200" y="1447800"/>
            <a:ext cx="8229600" cy="4313238"/>
          </a:xfrm>
        </p:spPr>
        <p:txBody>
          <a:bodyPr/>
          <a:lstStyle/>
          <a:p>
            <a:pPr eaLnBrk="1" hangingPunct="1">
              <a:spcAft>
                <a:spcPts val="1000"/>
              </a:spcAft>
              <a:defRPr/>
            </a:pPr>
            <a:r>
              <a:rPr lang="es-AR" sz="2400" dirty="0" smtClean="0">
                <a:solidFill>
                  <a:srgbClr val="FFC000"/>
                </a:solidFill>
                <a:effectLst>
                  <a:outerShdw blurRad="38100" dist="38100" dir="2700000" algn="tl">
                    <a:srgbClr val="000000">
                      <a:alpha val="43137"/>
                    </a:srgbClr>
                  </a:outerShdw>
                </a:effectLst>
              </a:rPr>
              <a:t>El término “dependencia” es lo mismo que “adicción”</a:t>
            </a:r>
            <a:r>
              <a:rPr lang="es-AR" sz="2400" dirty="0" smtClean="0"/>
              <a:t/>
            </a:r>
            <a:br>
              <a:rPr lang="es-AR" sz="2400" dirty="0" smtClean="0"/>
            </a:br>
            <a:r>
              <a:rPr lang="en-US" sz="2400" dirty="0" smtClean="0">
                <a:effectLst>
                  <a:outerShdw blurRad="38100" dist="38100" dir="2700000" algn="tl">
                    <a:srgbClr val="000000">
                      <a:alpha val="43137"/>
                    </a:srgbClr>
                  </a:outerShdw>
                </a:effectLst>
              </a:rPr>
              <a:t>Word “dependency” the same as “addiction”</a:t>
            </a:r>
          </a:p>
          <a:p>
            <a:pPr eaLnBrk="1" hangingPunct="1">
              <a:spcAft>
                <a:spcPts val="1000"/>
              </a:spcAft>
              <a:defRPr/>
            </a:pPr>
            <a:r>
              <a:rPr lang="es-AR" b="1" dirty="0" smtClean="0">
                <a:solidFill>
                  <a:srgbClr val="FFC000"/>
                </a:solidFill>
                <a:effectLst>
                  <a:outerShdw blurRad="38100" dist="38100" dir="2700000" algn="tl">
                    <a:srgbClr val="000000">
                      <a:alpha val="43137"/>
                    </a:srgbClr>
                  </a:outerShdw>
                </a:effectLst>
              </a:rPr>
              <a:t>La </a:t>
            </a:r>
            <a:r>
              <a:rPr lang="es-AR" b="1" u="sng" dirty="0" smtClean="0">
                <a:solidFill>
                  <a:schemeClr val="tx2">
                    <a:lumMod val="90000"/>
                  </a:schemeClr>
                </a:solidFill>
                <a:effectLst>
                  <a:outerShdw blurRad="38100" dist="38100" dir="2700000" algn="tl">
                    <a:srgbClr val="000000">
                      <a:alpha val="43137"/>
                    </a:srgbClr>
                  </a:outerShdw>
                </a:effectLst>
              </a:rPr>
              <a:t>dependencia química</a:t>
            </a:r>
            <a:r>
              <a:rPr lang="es-AR" b="1" dirty="0" smtClean="0">
                <a:solidFill>
                  <a:schemeClr val="tx2">
                    <a:lumMod val="90000"/>
                  </a:schemeClr>
                </a:solidFill>
                <a:effectLst>
                  <a:outerShdw blurRad="38100" dist="38100" dir="2700000" algn="tl">
                    <a:srgbClr val="000000">
                      <a:alpha val="43137"/>
                    </a:srgbClr>
                  </a:outerShdw>
                </a:effectLst>
              </a:rPr>
              <a:t> </a:t>
            </a:r>
            <a:r>
              <a:rPr lang="es-AR" b="1" dirty="0" smtClean="0">
                <a:solidFill>
                  <a:srgbClr val="FFC000"/>
                </a:solidFill>
                <a:effectLst>
                  <a:outerShdw blurRad="38100" dist="38100" dir="2700000" algn="tl">
                    <a:srgbClr val="000000">
                      <a:alpha val="43137"/>
                    </a:srgbClr>
                  </a:outerShdw>
                </a:effectLst>
              </a:rPr>
              <a:t>es el estado que resulta del proceso de cada vez más </a:t>
            </a:r>
            <a:br>
              <a:rPr lang="es-AR" b="1" dirty="0" smtClean="0">
                <a:solidFill>
                  <a:srgbClr val="FFC000"/>
                </a:solidFill>
                <a:effectLst>
                  <a:outerShdw blurRad="38100" dist="38100" dir="2700000" algn="tl">
                    <a:srgbClr val="000000">
                      <a:alpha val="43137"/>
                    </a:srgbClr>
                  </a:outerShdw>
                </a:effectLst>
              </a:rPr>
            </a:br>
            <a:r>
              <a:rPr lang="es-AR" b="1" u="sng" dirty="0" smtClean="0">
                <a:solidFill>
                  <a:schemeClr val="tx2">
                    <a:lumMod val="90000"/>
                  </a:schemeClr>
                </a:solidFill>
                <a:effectLst>
                  <a:outerShdw blurRad="38100" dist="38100" dir="2700000" algn="tl">
                    <a:srgbClr val="000000">
                      <a:alpha val="43137"/>
                    </a:srgbClr>
                  </a:outerShdw>
                </a:effectLst>
              </a:rPr>
              <a:t>uso de sustancias químicas</a:t>
            </a:r>
            <a:r>
              <a:rPr lang="es-AR" b="1" dirty="0" smtClean="0">
                <a:solidFill>
                  <a:schemeClr val="tx2">
                    <a:lumMod val="90000"/>
                  </a:schemeClr>
                </a:solidFill>
                <a:effectLst>
                  <a:outerShdw blurRad="38100" dist="38100" dir="2700000" algn="tl">
                    <a:srgbClr val="000000">
                      <a:alpha val="43137"/>
                    </a:srgbClr>
                  </a:outerShdw>
                </a:effectLst>
              </a:rPr>
              <a:t> </a:t>
            </a:r>
            <a:r>
              <a:rPr lang="es-AR" b="1" dirty="0" smtClean="0">
                <a:solidFill>
                  <a:srgbClr val="FFC000"/>
                </a:solidFill>
                <a:effectLst>
                  <a:outerShdw blurRad="38100" dist="38100" dir="2700000" algn="tl">
                    <a:srgbClr val="000000">
                      <a:alpha val="43137"/>
                    </a:srgbClr>
                  </a:outerShdw>
                </a:effectLst>
              </a:rPr>
              <a:t>para satisfacer las necesidades de la vida. </a:t>
            </a:r>
            <a:r>
              <a:rPr lang="en-US" sz="1600" dirty="0" smtClean="0">
                <a:effectLst>
                  <a:outerShdw blurRad="38100" dist="38100" dir="2700000" algn="tl">
                    <a:srgbClr val="000000">
                      <a:alpha val="43137"/>
                    </a:srgbClr>
                  </a:outerShdw>
                </a:effectLst>
              </a:rPr>
              <a:t>--Jeff Van </a:t>
            </a:r>
            <a:r>
              <a:rPr lang="en-US" sz="1600" dirty="0" err="1" smtClean="0">
                <a:effectLst>
                  <a:outerShdw blurRad="38100" dist="38100" dir="2700000" algn="tl">
                    <a:srgbClr val="000000">
                      <a:alpha val="43137"/>
                    </a:srgbClr>
                  </a:outerShdw>
                </a:effectLst>
              </a:rPr>
              <a:t>Vonderan</a:t>
            </a:r>
            <a:r>
              <a:rPr lang="en-US" sz="1600" dirty="0" smtClean="0">
                <a:effectLst>
                  <a:outerShdw blurRad="38100" dist="38100" dir="2700000" algn="tl">
                    <a:srgbClr val="000000">
                      <a:alpha val="43137"/>
                    </a:srgbClr>
                  </a:outerShdw>
                </a:effectLst>
              </a:rPr>
              <a:t> </a:t>
            </a:r>
            <a:endParaRPr lang="es-AR" b="1" dirty="0" smtClean="0"/>
          </a:p>
          <a:p>
            <a:pPr eaLnBrk="1" hangingPunct="1">
              <a:spcAft>
                <a:spcPts val="2000"/>
              </a:spcAft>
              <a:defRPr/>
            </a:pPr>
            <a:r>
              <a:rPr lang="en-US" b="1" u="sng" dirty="0" smtClean="0">
                <a:solidFill>
                  <a:srgbClr val="FFC000"/>
                </a:solidFill>
                <a:effectLst>
                  <a:outerShdw blurRad="38100" dist="38100" dir="2700000" algn="tl">
                    <a:srgbClr val="000000">
                      <a:alpha val="43137"/>
                    </a:srgbClr>
                  </a:outerShdw>
                </a:effectLst>
              </a:rPr>
              <a:t>Chemical</a:t>
            </a:r>
            <a:r>
              <a:rPr lang="en-US" b="1" dirty="0" smtClean="0">
                <a:effectLst>
                  <a:outerShdw blurRad="38100" dist="38100" dir="2700000" algn="tl">
                    <a:srgbClr val="000000">
                      <a:alpha val="43137"/>
                    </a:srgbClr>
                  </a:outerShdw>
                </a:effectLst>
              </a:rPr>
              <a:t> dependency is the state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that results from the process of increasingly turning to </a:t>
            </a:r>
            <a:r>
              <a:rPr lang="en-US" b="1" u="sng" dirty="0" smtClean="0">
                <a:solidFill>
                  <a:srgbClr val="FFC000"/>
                </a:solidFill>
                <a:effectLst>
                  <a:outerShdw blurRad="38100" dist="38100" dir="2700000" algn="tl">
                    <a:srgbClr val="000000">
                      <a:alpha val="43137"/>
                    </a:srgbClr>
                  </a:outerShdw>
                </a:effectLst>
              </a:rPr>
              <a:t>chemical use </a:t>
            </a:r>
            <a:r>
              <a:rPr lang="en-US" b="1" dirty="0" smtClean="0">
                <a:effectLst>
                  <a:outerShdw blurRad="38100" dist="38100" dir="2700000" algn="tl">
                    <a:srgbClr val="000000">
                      <a:alpha val="43137"/>
                    </a:srgbClr>
                  </a:outerShdw>
                </a:effectLst>
              </a:rPr>
              <a:t>to meet life’s needs.</a:t>
            </a:r>
            <a:r>
              <a:rPr lang="en-US" dirty="0" smtClean="0">
                <a:effectLst>
                  <a:outerShdw blurRad="38100" dist="38100" dir="2700000" algn="tl">
                    <a:srgbClr val="000000">
                      <a:alpha val="43137"/>
                    </a:srgbClr>
                  </a:outerShdw>
                </a:effectLst>
              </a:rPr>
              <a:t> </a:t>
            </a:r>
            <a:br>
              <a:rPr lang="en-US" dirty="0" smtClean="0">
                <a:effectLst>
                  <a:outerShdw blurRad="38100" dist="38100" dir="2700000" algn="tl">
                    <a:srgbClr val="000000">
                      <a:alpha val="43137"/>
                    </a:srgbClr>
                  </a:outerShdw>
                </a:effectLst>
              </a:rPr>
            </a:br>
            <a:r>
              <a:rPr lang="en-US" sz="1800" dirty="0" smtClean="0">
                <a:effectLst>
                  <a:outerShdw blurRad="38100" dist="38100" dir="2700000" algn="tl">
                    <a:srgbClr val="000000">
                      <a:alpha val="43137"/>
                    </a:srgbClr>
                  </a:outerShdw>
                </a:effectLst>
              </a:rPr>
              <a:t>--Jeff Van </a:t>
            </a:r>
            <a:r>
              <a:rPr lang="en-US" sz="1800" dirty="0" err="1" smtClean="0">
                <a:effectLst>
                  <a:outerShdw blurRad="38100" dist="38100" dir="2700000" algn="tl">
                    <a:srgbClr val="000000">
                      <a:alpha val="43137"/>
                    </a:srgbClr>
                  </a:outerShdw>
                </a:effectLst>
              </a:rPr>
              <a:t>Vonderan</a:t>
            </a:r>
            <a:endParaRPr lang="en-US" b="1" u="sng" dirty="0" smtClean="0">
              <a:effectLst>
                <a:outerShdw blurRad="38100" dist="38100" dir="2700000" algn="tl">
                  <a:srgbClr val="000000">
                    <a:alpha val="43137"/>
                  </a:srgbClr>
                </a:outerShdw>
              </a:effectLst>
            </a:endParaRPr>
          </a:p>
          <a:p>
            <a:pPr eaLnBrk="1" hangingPunct="1">
              <a:defRPr/>
            </a:pPr>
            <a:endParaRPr lang="en-US" b="1" dirty="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A017D890-E4B5-4B3D-A247-C9D11DE42FA2}" type="slidenum">
              <a:rPr lang="en-US"/>
              <a:pPr>
                <a:defRPr/>
              </a:pPr>
              <a:t>47</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5843">
                                            <p:txEl>
                                              <p:pRg st="1" end="1"/>
                                            </p:txEl>
                                          </p:spTgt>
                                        </p:tgtEl>
                                        <p:attrNameLst>
                                          <p:attrName>style.visibility</p:attrName>
                                        </p:attrNameLst>
                                      </p:cBhvr>
                                      <p:to>
                                        <p:strVal val="visible"/>
                                      </p:to>
                                    </p:set>
                                    <p:anim calcmode="lin" valueType="num">
                                      <p:cBhvr additive="base">
                                        <p:cTn id="7" dur="500" fill="hold"/>
                                        <p:tgtEl>
                                          <p:spTgt spid="3584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84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5843">
                                            <p:txEl>
                                              <p:pRg st="2" end="2"/>
                                            </p:txEl>
                                          </p:spTgt>
                                        </p:tgtEl>
                                        <p:attrNameLst>
                                          <p:attrName>style.visibility</p:attrName>
                                        </p:attrNameLst>
                                      </p:cBhvr>
                                      <p:to>
                                        <p:strVal val="visible"/>
                                      </p:to>
                                    </p:set>
                                    <p:anim calcmode="lin" valueType="num">
                                      <p:cBhvr additive="base">
                                        <p:cTn id="11" dur="5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58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457200" y="609600"/>
            <a:ext cx="8229600" cy="5684838"/>
          </a:xfrm>
        </p:spPr>
        <p:txBody>
          <a:bodyPr/>
          <a:lstStyle/>
          <a:p>
            <a:pPr eaLnBrk="1" hangingPunct="1">
              <a:defRPr/>
            </a:pPr>
            <a:r>
              <a:rPr lang="es-AR" sz="4000" b="1" dirty="0" smtClean="0">
                <a:solidFill>
                  <a:srgbClr val="FFC000"/>
                </a:solidFill>
                <a:effectLst>
                  <a:outerShdw blurRad="38100" dist="38100" dir="2700000" algn="tl">
                    <a:srgbClr val="000000">
                      <a:alpha val="43137"/>
                    </a:srgbClr>
                  </a:outerShdw>
                </a:effectLst>
              </a:rPr>
              <a:t>Dependencia de </a:t>
            </a:r>
            <a:r>
              <a:rPr lang="es-AR" sz="4000" b="1" u="sng" dirty="0" smtClean="0">
                <a:solidFill>
                  <a:schemeClr val="tx2">
                    <a:lumMod val="90000"/>
                  </a:schemeClr>
                </a:solidFill>
                <a:effectLst>
                  <a:outerShdw blurRad="38100" dist="38100" dir="2700000" algn="tl">
                    <a:srgbClr val="000000">
                      <a:alpha val="43137"/>
                    </a:srgbClr>
                  </a:outerShdw>
                </a:effectLst>
              </a:rPr>
              <a:t>Dios</a:t>
            </a:r>
            <a:r>
              <a:rPr lang="es-AR" sz="4000" b="1" dirty="0" smtClean="0">
                <a:solidFill>
                  <a:srgbClr val="FFC000"/>
                </a:solidFill>
                <a:effectLst>
                  <a:outerShdw blurRad="38100" dist="38100" dir="2700000" algn="tl">
                    <a:srgbClr val="000000">
                      <a:alpha val="43137"/>
                    </a:srgbClr>
                  </a:outerShdw>
                </a:effectLst>
              </a:rPr>
              <a:t> es el estado que resulta del proceso de cada vez más de </a:t>
            </a:r>
            <a:r>
              <a:rPr lang="es-AR" sz="4000" b="1" u="sng" dirty="0" smtClean="0">
                <a:solidFill>
                  <a:schemeClr val="tx2">
                    <a:lumMod val="90000"/>
                  </a:schemeClr>
                </a:solidFill>
                <a:effectLst>
                  <a:outerShdw blurRad="38100" dist="38100" dir="2700000" algn="tl">
                    <a:srgbClr val="000000">
                      <a:alpha val="43137"/>
                    </a:srgbClr>
                  </a:outerShdw>
                </a:effectLst>
              </a:rPr>
              <a:t>Dios</a:t>
            </a:r>
            <a:r>
              <a:rPr lang="es-AR" sz="4000" b="1" dirty="0" smtClean="0">
                <a:solidFill>
                  <a:srgbClr val="FFC000"/>
                </a:solidFill>
                <a:effectLst>
                  <a:outerShdw blurRad="38100" dist="38100" dir="2700000" algn="tl">
                    <a:srgbClr val="000000">
                      <a:alpha val="43137"/>
                    </a:srgbClr>
                  </a:outerShdw>
                </a:effectLst>
              </a:rPr>
              <a:t> para satisfacer las necesidades de la vida.</a:t>
            </a:r>
          </a:p>
          <a:p>
            <a:pPr eaLnBrk="1" hangingPunct="1">
              <a:defRPr/>
            </a:pPr>
            <a:r>
              <a:rPr lang="en-US" sz="4000" b="1" u="sng" dirty="0" smtClean="0">
                <a:solidFill>
                  <a:srgbClr val="FFC000"/>
                </a:solidFill>
                <a:effectLst>
                  <a:outerShdw blurRad="38100" dist="38100" dir="2700000" algn="tl">
                    <a:srgbClr val="000000">
                      <a:alpha val="43137"/>
                    </a:srgbClr>
                  </a:outerShdw>
                </a:effectLst>
              </a:rPr>
              <a:t>God</a:t>
            </a:r>
            <a:r>
              <a:rPr lang="en-US" sz="4000" b="1" dirty="0" smtClean="0">
                <a:effectLst>
                  <a:outerShdw blurRad="38100" dist="38100" dir="2700000" algn="tl">
                    <a:srgbClr val="000000">
                      <a:alpha val="43137"/>
                    </a:srgbClr>
                  </a:outerShdw>
                </a:effectLst>
              </a:rPr>
              <a:t> dependency is the state </a:t>
            </a:r>
            <a:br>
              <a:rPr lang="en-US" sz="4000" b="1" dirty="0" smtClean="0">
                <a:effectLst>
                  <a:outerShdw blurRad="38100" dist="38100" dir="2700000" algn="tl">
                    <a:srgbClr val="000000">
                      <a:alpha val="43137"/>
                    </a:srgbClr>
                  </a:outerShdw>
                </a:effectLst>
              </a:rPr>
            </a:br>
            <a:r>
              <a:rPr lang="en-US" sz="4000" b="1" dirty="0" smtClean="0">
                <a:effectLst>
                  <a:outerShdw blurRad="38100" dist="38100" dir="2700000" algn="tl">
                    <a:srgbClr val="000000">
                      <a:alpha val="43137"/>
                    </a:srgbClr>
                  </a:outerShdw>
                </a:effectLst>
              </a:rPr>
              <a:t>that results from the process </a:t>
            </a:r>
            <a:br>
              <a:rPr lang="en-US" sz="4000" b="1" dirty="0" smtClean="0">
                <a:effectLst>
                  <a:outerShdw blurRad="38100" dist="38100" dir="2700000" algn="tl">
                    <a:srgbClr val="000000">
                      <a:alpha val="43137"/>
                    </a:srgbClr>
                  </a:outerShdw>
                </a:effectLst>
              </a:rPr>
            </a:br>
            <a:r>
              <a:rPr lang="en-US" sz="4000" b="1" dirty="0" smtClean="0">
                <a:effectLst>
                  <a:outerShdw blurRad="38100" dist="38100" dir="2700000" algn="tl">
                    <a:srgbClr val="000000">
                      <a:alpha val="43137"/>
                    </a:srgbClr>
                  </a:outerShdw>
                </a:effectLst>
              </a:rPr>
              <a:t>of increasingly turning to </a:t>
            </a:r>
            <a:r>
              <a:rPr lang="en-US" sz="4000" b="1" u="sng" dirty="0" smtClean="0">
                <a:solidFill>
                  <a:srgbClr val="FFC000"/>
                </a:solidFill>
                <a:effectLst>
                  <a:outerShdw blurRad="38100" dist="38100" dir="2700000" algn="tl">
                    <a:srgbClr val="000000">
                      <a:alpha val="43137"/>
                    </a:srgbClr>
                  </a:outerShdw>
                </a:effectLst>
              </a:rPr>
              <a:t>God</a:t>
            </a:r>
            <a:r>
              <a:rPr lang="en-US" sz="4000" b="1" dirty="0" smtClean="0">
                <a:effectLst>
                  <a:outerShdw blurRad="38100" dist="38100" dir="2700000" algn="tl">
                    <a:srgbClr val="000000">
                      <a:alpha val="43137"/>
                    </a:srgbClr>
                  </a:outerShdw>
                </a:effectLst>
              </a:rPr>
              <a:t> </a:t>
            </a:r>
            <a:br>
              <a:rPr lang="en-US" sz="4000" b="1" dirty="0" smtClean="0">
                <a:effectLst>
                  <a:outerShdw blurRad="38100" dist="38100" dir="2700000" algn="tl">
                    <a:srgbClr val="000000">
                      <a:alpha val="43137"/>
                    </a:srgbClr>
                  </a:outerShdw>
                </a:effectLst>
              </a:rPr>
            </a:br>
            <a:r>
              <a:rPr lang="en-US" sz="4000" b="1" dirty="0" smtClean="0">
                <a:effectLst>
                  <a:outerShdw blurRad="38100" dist="38100" dir="2700000" algn="tl">
                    <a:srgbClr val="000000">
                      <a:alpha val="43137"/>
                    </a:srgbClr>
                  </a:outerShdw>
                </a:effectLst>
              </a:rPr>
              <a:t>to meet life’s needs.</a:t>
            </a:r>
          </a:p>
          <a:p>
            <a:pPr eaLnBrk="1" hangingPunct="1">
              <a:buFont typeface="Wingdings 2" pitchFamily="18" charset="2"/>
              <a:buNone/>
              <a:defRPr/>
            </a:pPr>
            <a:endParaRPr lang="en-US" sz="4000" b="1" dirty="0" smtClean="0"/>
          </a:p>
        </p:txBody>
      </p:sp>
      <p:sp>
        <p:nvSpPr>
          <p:cNvPr id="4" name="Slide Number Placeholder 3"/>
          <p:cNvSpPr>
            <a:spLocks noGrp="1"/>
          </p:cNvSpPr>
          <p:nvPr>
            <p:ph type="sldNum" sz="quarter" idx="12"/>
          </p:nvPr>
        </p:nvSpPr>
        <p:spPr/>
        <p:txBody>
          <a:bodyPr/>
          <a:lstStyle/>
          <a:p>
            <a:pPr>
              <a:defRPr/>
            </a:pPr>
            <a:fld id="{E1A8EFA0-65EE-4555-92EE-C05BD20BA896}" type="slidenum">
              <a:rPr lang="en-US"/>
              <a:pPr>
                <a:defRPr/>
              </a:pPr>
              <a:t>48</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304800"/>
            <a:ext cx="8229600" cy="1219200"/>
          </a:xfrm>
        </p:spPr>
        <p:txBody>
          <a:bodyPr>
            <a:normAutofit fontScale="90000"/>
          </a:bodyPr>
          <a:lstStyle/>
          <a:p>
            <a:pPr algn="ctr" eaLnBrk="1" fontAlgn="auto" hangingPunct="1">
              <a:spcAft>
                <a:spcPts val="0"/>
              </a:spcAft>
              <a:defRPr/>
            </a:pPr>
            <a:r>
              <a:rPr lang="es-AR" sz="3600" dirty="0" smtClean="0"/>
              <a:t/>
            </a:r>
            <a:br>
              <a:rPr lang="es-AR" sz="3600" dirty="0" smtClean="0"/>
            </a:br>
            <a:r>
              <a:rPr lang="es-AR" sz="3100" dirty="0" smtClean="0">
                <a:solidFill>
                  <a:srgbClr val="FFC000"/>
                </a:solidFill>
              </a:rPr>
              <a:t>¿Cómo se puede quedar atrapado en una adicción?</a:t>
            </a:r>
            <a:r>
              <a:rPr lang="en-US" sz="3600" dirty="0" smtClean="0"/>
              <a:t/>
            </a:r>
            <a:br>
              <a:rPr lang="en-US" sz="3600" dirty="0" smtClean="0"/>
            </a:br>
            <a:r>
              <a:rPr lang="en-US" sz="3600" dirty="0" smtClean="0">
                <a:solidFill>
                  <a:schemeClr val="tx2"/>
                </a:solidFill>
              </a:rPr>
              <a:t>How does one get caught in an addiction?</a:t>
            </a:r>
          </a:p>
        </p:txBody>
      </p:sp>
      <p:pic>
        <p:nvPicPr>
          <p:cNvPr id="38915" name="Picture 4" descr="Painter-2"/>
          <p:cNvPicPr>
            <a:picLocks noChangeAspect="1" noChangeArrowheads="1"/>
          </p:cNvPicPr>
          <p:nvPr/>
        </p:nvPicPr>
        <p:blipFill>
          <a:blip r:embed="rId2" cstate="print"/>
          <a:srcRect/>
          <a:stretch>
            <a:fillRect/>
          </a:stretch>
        </p:blipFill>
        <p:spPr bwMode="auto">
          <a:xfrm>
            <a:off x="2176463" y="1905000"/>
            <a:ext cx="4791075" cy="4206875"/>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a:defRPr/>
            </a:pPr>
            <a:fld id="{CC7A8F62-8FAB-4BD5-822B-59E56A8D1096}" type="slidenum">
              <a:rPr lang="en-US"/>
              <a:pPr>
                <a:defRPr/>
              </a:pPr>
              <a:t>49</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533400"/>
            <a:ext cx="8229600" cy="5761038"/>
          </a:xfrm>
        </p:spPr>
        <p:txBody>
          <a:bodyPr/>
          <a:lstStyle/>
          <a:p>
            <a:pPr eaLnBrk="1" hangingPunct="1">
              <a:buFontTx/>
              <a:buNone/>
            </a:pPr>
            <a:endParaRPr lang="en-US" dirty="0" smtClean="0">
              <a:effectLst>
                <a:outerShdw blurRad="38100" dist="38100" dir="2700000" algn="tl">
                  <a:srgbClr val="000000">
                    <a:alpha val="43137"/>
                  </a:srgbClr>
                </a:outerShdw>
              </a:effectLst>
            </a:endParaRPr>
          </a:p>
          <a:p>
            <a:pPr eaLnBrk="1" hangingPunct="1">
              <a:buNone/>
            </a:pPr>
            <a:r>
              <a:rPr lang="es-AR" dirty="0" smtClean="0">
                <a:solidFill>
                  <a:srgbClr val="FFC000"/>
                </a:solidFill>
                <a:effectLst>
                  <a:outerShdw blurRad="38100" dist="38100" dir="2700000" algn="tl">
                    <a:srgbClr val="000000">
                      <a:alpha val="43137"/>
                    </a:srgbClr>
                  </a:outerShdw>
                </a:effectLst>
              </a:rPr>
              <a:t>&gt; No toda recaída y  recuperación </a:t>
            </a:r>
            <a:br>
              <a:rPr lang="es-AR" dirty="0" smtClean="0">
                <a:solidFill>
                  <a:srgbClr val="FFC000"/>
                </a:solidFill>
                <a:effectLst>
                  <a:outerShdw blurRad="38100" dist="38100" dir="2700000" algn="tl">
                    <a:srgbClr val="000000">
                      <a:alpha val="43137"/>
                    </a:srgbClr>
                  </a:outerShdw>
                </a:effectLst>
              </a:rPr>
            </a:br>
            <a:r>
              <a:rPr lang="es-AR" dirty="0" smtClean="0">
                <a:solidFill>
                  <a:srgbClr val="FFC000"/>
                </a:solidFill>
                <a:effectLst>
                  <a:outerShdw blurRad="38100" dist="38100" dir="2700000" algn="tl">
                    <a:srgbClr val="000000">
                      <a:alpha val="43137"/>
                    </a:srgbClr>
                  </a:outerShdw>
                </a:effectLst>
              </a:rPr>
              <a:t>son lo mismo</a:t>
            </a:r>
            <a:endParaRPr lang="en-US" dirty="0" smtClean="0">
              <a:solidFill>
                <a:srgbClr val="FFC000"/>
              </a:solidFill>
              <a:effectLst>
                <a:outerShdw blurRad="38100" dist="38100" dir="2700000" algn="tl">
                  <a:srgbClr val="000000">
                    <a:alpha val="43137"/>
                  </a:srgbClr>
                </a:outerShdw>
              </a:effectLst>
            </a:endParaRPr>
          </a:p>
          <a:p>
            <a:pPr eaLnBrk="1" hangingPunct="1">
              <a:buFont typeface="Wingdings"/>
              <a:buChar char="Ø"/>
            </a:pPr>
            <a:r>
              <a:rPr lang="en-US" dirty="0" smtClean="0">
                <a:effectLst>
                  <a:outerShdw blurRad="38100" dist="38100" dir="2700000" algn="tl">
                    <a:srgbClr val="000000">
                      <a:alpha val="43137"/>
                    </a:srgbClr>
                  </a:outerShdw>
                </a:effectLst>
              </a:rPr>
              <a:t>Not all relapse and recovery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are the same</a:t>
            </a:r>
          </a:p>
          <a:p>
            <a:pPr eaLnBrk="1" hangingPunct="1">
              <a:buFont typeface="Wingdings"/>
              <a:buChar char="Ø"/>
            </a:pPr>
            <a:endParaRPr lang="en-US" dirty="0" smtClean="0">
              <a:effectLst>
                <a:outerShdw blurRad="38100" dist="38100" dir="2700000" algn="tl">
                  <a:srgbClr val="000000">
                    <a:alpha val="43137"/>
                  </a:srgbClr>
                </a:outerShdw>
              </a:effectLst>
            </a:endParaRPr>
          </a:p>
          <a:p>
            <a:pPr eaLnBrk="1" hangingPunct="1">
              <a:buNone/>
            </a:pPr>
            <a:r>
              <a:rPr lang="es-AR" dirty="0" smtClean="0">
                <a:solidFill>
                  <a:srgbClr val="FFC000"/>
                </a:solidFill>
                <a:effectLst>
                  <a:outerShdw blurRad="38100" dist="38100" dir="2700000" algn="tl">
                    <a:srgbClr val="000000">
                      <a:alpha val="43137"/>
                    </a:srgbClr>
                  </a:outerShdw>
                </a:effectLst>
              </a:rPr>
              <a:t>&gt; Los principios de la recaída y la recuperación son similares</a:t>
            </a:r>
            <a:endParaRPr lang="en-US" dirty="0" smtClean="0">
              <a:solidFill>
                <a:srgbClr val="FFC000"/>
              </a:solidFill>
              <a:effectLst>
                <a:outerShdw blurRad="38100" dist="38100" dir="2700000" algn="tl">
                  <a:srgbClr val="000000">
                    <a:alpha val="43137"/>
                  </a:srgbClr>
                </a:outerShdw>
              </a:effectLst>
            </a:endParaRPr>
          </a:p>
          <a:p>
            <a:pPr eaLnBrk="1" hangingPunct="1">
              <a:buFontTx/>
              <a:buNone/>
            </a:pPr>
            <a:r>
              <a:rPr lang="en-US" dirty="0" smtClean="0">
                <a:effectLst>
                  <a:outerShdw blurRad="38100" dist="38100" dir="2700000" algn="tl">
                    <a:srgbClr val="000000">
                      <a:alpha val="43137"/>
                    </a:srgbClr>
                  </a:outerShdw>
                </a:effectLst>
              </a:rPr>
              <a:t>&gt;	Principles of relapse and recovery similar</a:t>
            </a:r>
          </a:p>
        </p:txBody>
      </p:sp>
      <p:sp>
        <p:nvSpPr>
          <p:cNvPr id="3" name="Slide Number Placeholder 2"/>
          <p:cNvSpPr>
            <a:spLocks noGrp="1"/>
          </p:cNvSpPr>
          <p:nvPr>
            <p:ph type="sldNum" sz="quarter" idx="12"/>
          </p:nvPr>
        </p:nvSpPr>
        <p:spPr/>
        <p:txBody>
          <a:bodyPr/>
          <a:lstStyle/>
          <a:p>
            <a:pPr>
              <a:defRPr/>
            </a:pPr>
            <a:fld id="{EBB50AEE-A77A-4529-8EC8-43AFB5B658F5}" type="slidenum">
              <a:rPr lang="en-US"/>
              <a:pPr>
                <a:defRPr/>
              </a:pPr>
              <a:t>5</a:t>
            </a:fld>
            <a:endParaRPr lang="en-US"/>
          </a:p>
        </p:txBody>
      </p:sp>
      <p:sp>
        <p:nvSpPr>
          <p:cNvPr id="4" name="Footer Placeholder 3"/>
          <p:cNvSpPr>
            <a:spLocks noGrp="1"/>
          </p:cNvSpPr>
          <p:nvPr>
            <p:ph type="ftr" sz="quarter" idx="11"/>
          </p:nvPr>
        </p:nvSpPr>
        <p:spPr/>
        <p:txBody>
          <a:bodyPr/>
          <a:lstStyle/>
          <a:p>
            <a:pPr>
              <a:defRPr/>
            </a:pPr>
            <a:r>
              <a:rPr lang="en-US" smtClean="0"/>
              <a:t>iteenchallenge.org    Last Revised 03-2013</a:t>
            </a:r>
            <a:endParaRPr lang="en-US"/>
          </a:p>
        </p:txBody>
      </p:sp>
      <p:sp>
        <p:nvSpPr>
          <p:cNvPr id="5" name="Date Placeholder 4"/>
          <p:cNvSpPr>
            <a:spLocks noGrp="1"/>
          </p:cNvSpPr>
          <p:nvPr>
            <p:ph type="dt" sz="quarter" idx="10"/>
          </p:nvPr>
        </p:nvSpPr>
        <p:spPr/>
        <p:txBody>
          <a:bodyPr/>
          <a:lstStyle/>
          <a:p>
            <a:pPr>
              <a:defRPr/>
            </a:pPr>
            <a:r>
              <a:rPr lang="en-US" smtClean="0"/>
              <a:t>Course  T509.01</a:t>
            </a:r>
            <a:endParaRPr lang="en-US" dirty="0"/>
          </a:p>
        </p:txBody>
      </p:sp>
      <p:pic>
        <p:nvPicPr>
          <p:cNvPr id="6" name="Picture 8" descr="MCj02458210000[1]"/>
          <p:cNvPicPr>
            <a:picLocks noChangeAspect="1" noChangeArrowheads="1"/>
          </p:cNvPicPr>
          <p:nvPr/>
        </p:nvPicPr>
        <p:blipFill>
          <a:blip r:embed="rId2" cstate="print"/>
          <a:srcRect/>
          <a:stretch>
            <a:fillRect/>
          </a:stretch>
        </p:blipFill>
        <p:spPr bwMode="auto">
          <a:xfrm>
            <a:off x="6202099" y="762000"/>
            <a:ext cx="2941901" cy="2667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304800"/>
            <a:ext cx="8229600" cy="1066800"/>
          </a:xfrm>
        </p:spPr>
        <p:txBody>
          <a:bodyPr>
            <a:normAutofit fontScale="90000"/>
          </a:bodyPr>
          <a:lstStyle/>
          <a:p>
            <a:pPr algn="ctr" eaLnBrk="1" fontAlgn="auto" hangingPunct="1">
              <a:spcAft>
                <a:spcPts val="0"/>
              </a:spcAft>
              <a:defRPr/>
            </a:pPr>
            <a:r>
              <a:rPr lang="es-AR" dirty="0" smtClean="0">
                <a:solidFill>
                  <a:srgbClr val="FFC000"/>
                </a:solidFill>
              </a:rPr>
              <a:t>Cuatro etapas de la adicción</a:t>
            </a:r>
            <a:r>
              <a:rPr lang="en-US" dirty="0" smtClean="0"/>
              <a:t/>
            </a:r>
            <a:br>
              <a:rPr lang="en-US" dirty="0" smtClean="0"/>
            </a:br>
            <a:r>
              <a:rPr lang="en-US" dirty="0" smtClean="0">
                <a:solidFill>
                  <a:schemeClr val="tx2"/>
                </a:solidFill>
              </a:rPr>
              <a:t>Four stages of an addiction</a:t>
            </a:r>
          </a:p>
        </p:txBody>
      </p:sp>
      <p:sp>
        <p:nvSpPr>
          <p:cNvPr id="39939" name="Rectangle 3"/>
          <p:cNvSpPr>
            <a:spLocks noGrp="1" noChangeArrowheads="1"/>
          </p:cNvSpPr>
          <p:nvPr>
            <p:ph idx="1"/>
          </p:nvPr>
        </p:nvSpPr>
        <p:spPr>
          <a:xfrm>
            <a:off x="457200" y="1676400"/>
            <a:ext cx="8229600" cy="4618038"/>
          </a:xfrm>
        </p:spPr>
        <p:txBody>
          <a:bodyPr/>
          <a:lstStyle/>
          <a:p>
            <a:pPr eaLnBrk="1" hangingPunct="1">
              <a:spcAft>
                <a:spcPts val="2000"/>
              </a:spcAft>
              <a:buFontTx/>
              <a:buNone/>
            </a:pPr>
            <a:r>
              <a:rPr lang="en-US" b="1" dirty="0" smtClean="0">
                <a:effectLst>
                  <a:outerShdw blurRad="38100" dist="38100" dir="2700000" algn="tl">
                    <a:srgbClr val="000000">
                      <a:alpha val="43137"/>
                    </a:srgbClr>
                  </a:outerShdw>
                </a:effectLst>
              </a:rPr>
              <a:t>1.	</a:t>
            </a:r>
            <a:r>
              <a:rPr lang="es-AR" b="1" dirty="0" smtClean="0"/>
              <a:t> </a:t>
            </a:r>
            <a:r>
              <a:rPr lang="es-AR" b="1" dirty="0" smtClean="0">
                <a:solidFill>
                  <a:srgbClr val="FFC000"/>
                </a:solidFill>
                <a:effectLst>
                  <a:outerShdw blurRad="38100" dist="38100" dir="2700000" algn="tl">
                    <a:srgbClr val="000000">
                      <a:alpha val="43137"/>
                    </a:srgbClr>
                  </a:outerShdw>
                </a:effectLst>
              </a:rPr>
              <a:t>Experimentación</a:t>
            </a:r>
            <a:r>
              <a:rPr lang="es-AR" b="1" dirty="0" smtClean="0">
                <a:effectLst>
                  <a:outerShdw blurRad="38100" dist="38100" dir="2700000" algn="tl">
                    <a:srgbClr val="000000">
                      <a:alpha val="43137"/>
                    </a:srgbClr>
                  </a:outerShdw>
                </a:effectLst>
              </a:rPr>
              <a:t> </a:t>
            </a:r>
            <a:r>
              <a:rPr lang="es-AR" b="1" dirty="0" smtClean="0"/>
              <a:t>	</a:t>
            </a:r>
            <a:r>
              <a:rPr lang="en-US" b="1" dirty="0" smtClean="0">
                <a:effectLst>
                  <a:outerShdw blurRad="38100" dist="38100" dir="2700000" algn="tl">
                    <a:srgbClr val="000000">
                      <a:alpha val="43137"/>
                    </a:srgbClr>
                  </a:outerShdw>
                </a:effectLst>
              </a:rPr>
              <a:t>Experimentation</a:t>
            </a:r>
          </a:p>
          <a:p>
            <a:pPr eaLnBrk="1" hangingPunct="1">
              <a:spcAft>
                <a:spcPts val="2000"/>
              </a:spcAft>
              <a:buFontTx/>
              <a:buNone/>
            </a:pPr>
            <a:r>
              <a:rPr lang="en-US" b="1" dirty="0" smtClean="0">
                <a:effectLst>
                  <a:outerShdw blurRad="38100" dist="38100" dir="2700000" algn="tl">
                    <a:srgbClr val="000000">
                      <a:alpha val="43137"/>
                    </a:srgbClr>
                  </a:outerShdw>
                </a:effectLst>
              </a:rPr>
              <a:t>2.	</a:t>
            </a:r>
            <a:r>
              <a:rPr lang="es-AR" b="1" dirty="0" smtClean="0"/>
              <a:t> </a:t>
            </a:r>
            <a:r>
              <a:rPr lang="es-AR" b="1" dirty="0" smtClean="0">
                <a:solidFill>
                  <a:srgbClr val="FFC000"/>
                </a:solidFill>
                <a:effectLst>
                  <a:outerShdw blurRad="38100" dist="38100" dir="2700000" algn="tl">
                    <a:srgbClr val="000000">
                      <a:alpha val="43137"/>
                    </a:srgbClr>
                  </a:outerShdw>
                </a:effectLst>
              </a:rPr>
              <a:t>Uso social </a:t>
            </a:r>
            <a:r>
              <a:rPr lang="es-AR" b="1" dirty="0" smtClean="0"/>
              <a:t>		</a:t>
            </a:r>
            <a:r>
              <a:rPr lang="en-US" b="1" dirty="0" smtClean="0">
                <a:effectLst>
                  <a:outerShdw blurRad="38100" dist="38100" dir="2700000" algn="tl">
                    <a:srgbClr val="000000">
                      <a:alpha val="43137"/>
                    </a:srgbClr>
                  </a:outerShdw>
                </a:effectLst>
              </a:rPr>
              <a:t>Social use</a:t>
            </a:r>
          </a:p>
          <a:p>
            <a:pPr eaLnBrk="1" hangingPunct="1">
              <a:spcAft>
                <a:spcPts val="2000"/>
              </a:spcAft>
              <a:buFontTx/>
              <a:buNone/>
            </a:pPr>
            <a:r>
              <a:rPr lang="en-US" b="1" dirty="0" smtClean="0">
                <a:effectLst>
                  <a:outerShdw blurRad="38100" dist="38100" dir="2700000" algn="tl">
                    <a:srgbClr val="000000">
                      <a:alpha val="43137"/>
                    </a:srgbClr>
                  </a:outerShdw>
                </a:effectLst>
              </a:rPr>
              <a:t>3.	</a:t>
            </a:r>
            <a:r>
              <a:rPr lang="es-AR" b="1" dirty="0" smtClean="0"/>
              <a:t> </a:t>
            </a:r>
            <a:r>
              <a:rPr lang="es-AR" b="1" dirty="0" smtClean="0">
                <a:solidFill>
                  <a:srgbClr val="FFC000"/>
                </a:solidFill>
                <a:effectLst>
                  <a:outerShdw blurRad="38100" dist="38100" dir="2700000" algn="tl">
                    <a:srgbClr val="000000">
                      <a:alpha val="43137"/>
                    </a:srgbClr>
                  </a:outerShdw>
                </a:effectLst>
              </a:rPr>
              <a:t>Abuso Nocivo </a:t>
            </a:r>
            <a:r>
              <a:rPr lang="es-AR" b="1" dirty="0" smtClean="0"/>
              <a:t>	</a:t>
            </a:r>
            <a:r>
              <a:rPr lang="en-US" b="1" dirty="0" smtClean="0">
                <a:effectLst>
                  <a:outerShdw blurRad="38100" dist="38100" dir="2700000" algn="tl">
                    <a:srgbClr val="000000">
                      <a:alpha val="43137"/>
                    </a:srgbClr>
                  </a:outerShdw>
                </a:effectLst>
              </a:rPr>
              <a:t>	Harmful Abuse   </a:t>
            </a:r>
            <a:br>
              <a:rPr lang="en-US" b="1" dirty="0" smtClean="0">
                <a:effectLst>
                  <a:outerShdw blurRad="38100" dist="38100" dir="2700000" algn="tl">
                    <a:srgbClr val="000000">
                      <a:alpha val="43137"/>
                    </a:srgbClr>
                  </a:outerShdw>
                </a:effectLst>
              </a:rPr>
            </a:br>
            <a:r>
              <a:rPr lang="es-AR" sz="2400" b="1" dirty="0" smtClean="0"/>
              <a:t> </a:t>
            </a:r>
            <a:r>
              <a:rPr lang="es-AR" sz="2400" b="1" dirty="0" smtClean="0">
                <a:solidFill>
                  <a:srgbClr val="FFC000"/>
                </a:solidFill>
                <a:effectLst>
                  <a:outerShdw blurRad="38100" dist="38100" dir="2700000" algn="tl">
                    <a:srgbClr val="000000">
                      <a:alpha val="43137"/>
                    </a:srgbClr>
                  </a:outerShdw>
                </a:effectLst>
              </a:rPr>
              <a:t>(Preocupación diaria)</a:t>
            </a:r>
            <a:r>
              <a:rPr lang="es-AR" sz="2400" b="1" dirty="0" smtClean="0"/>
              <a:t>	</a:t>
            </a:r>
            <a:r>
              <a:rPr lang="en-US" sz="2400" b="1" dirty="0" smtClean="0">
                <a:effectLst>
                  <a:outerShdw blurRad="38100" dist="38100" dir="2700000" algn="tl">
                    <a:srgbClr val="000000">
                      <a:alpha val="43137"/>
                    </a:srgbClr>
                  </a:outerShdw>
                </a:effectLst>
              </a:rPr>
              <a:t>(Daily Preoccupation)</a:t>
            </a:r>
            <a:endParaRPr lang="en-US" b="1" dirty="0" smtClean="0">
              <a:effectLst>
                <a:outerShdw blurRad="38100" dist="38100" dir="2700000" algn="tl">
                  <a:srgbClr val="000000">
                    <a:alpha val="43137"/>
                  </a:srgbClr>
                </a:outerShdw>
              </a:effectLst>
            </a:endParaRPr>
          </a:p>
          <a:p>
            <a:pPr eaLnBrk="1" hangingPunct="1">
              <a:buFontTx/>
              <a:buNone/>
            </a:pPr>
            <a:r>
              <a:rPr lang="en-US" b="1" dirty="0" smtClean="0">
                <a:effectLst>
                  <a:outerShdw blurRad="38100" dist="38100" dir="2700000" algn="tl">
                    <a:srgbClr val="000000">
                      <a:alpha val="43137"/>
                    </a:srgbClr>
                  </a:outerShdw>
                </a:effectLst>
              </a:rPr>
              <a:t>4.	</a:t>
            </a:r>
            <a:r>
              <a:rPr lang="es-AR" b="1" dirty="0" smtClean="0"/>
              <a:t> </a:t>
            </a:r>
            <a:r>
              <a:rPr lang="es-AR" b="1" dirty="0" smtClean="0">
                <a:solidFill>
                  <a:srgbClr val="FFC000"/>
                </a:solidFill>
                <a:effectLst>
                  <a:outerShdw blurRad="38100" dist="38100" dir="2700000" algn="tl">
                    <a:srgbClr val="000000">
                      <a:alpha val="43137"/>
                    </a:srgbClr>
                  </a:outerShdw>
                </a:effectLst>
              </a:rPr>
              <a:t>Utiliza para </a:t>
            </a:r>
            <a:r>
              <a:rPr lang="en-US" b="1" dirty="0" smtClean="0">
                <a:effectLst>
                  <a:outerShdw blurRad="38100" dist="38100" dir="2700000" algn="tl">
                    <a:srgbClr val="000000">
                      <a:alpha val="43137"/>
                    </a:srgbClr>
                  </a:outerShdw>
                </a:effectLst>
              </a:rPr>
              <a:t>		Uses to feel normal</a:t>
            </a:r>
            <a:br>
              <a:rPr lang="en-US" b="1" dirty="0" smtClean="0">
                <a:effectLst>
                  <a:outerShdw blurRad="38100" dist="38100" dir="2700000" algn="tl">
                    <a:srgbClr val="000000">
                      <a:alpha val="43137"/>
                    </a:srgbClr>
                  </a:outerShdw>
                </a:effectLst>
              </a:rPr>
            </a:br>
            <a:r>
              <a:rPr lang="es-AR" b="1" dirty="0" smtClean="0"/>
              <a:t> </a:t>
            </a:r>
            <a:r>
              <a:rPr lang="es-AR" b="1" dirty="0" smtClean="0">
                <a:solidFill>
                  <a:srgbClr val="FFC000"/>
                </a:solidFill>
                <a:effectLst>
                  <a:outerShdw blurRad="38100" dist="38100" dir="2700000" algn="tl">
                    <a:srgbClr val="000000">
                      <a:alpha val="43137"/>
                    </a:srgbClr>
                  </a:outerShdw>
                </a:effectLst>
              </a:rPr>
              <a:t>sentirse normal</a:t>
            </a:r>
            <a:endParaRPr lang="en-US" b="1" dirty="0" smtClean="0">
              <a:solidFill>
                <a:srgbClr val="FFC000"/>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A7C4C85F-749E-400C-9090-A0A32D2C2B2D}" type="slidenum">
              <a:rPr lang="en-US"/>
              <a:pPr>
                <a:defRPr/>
              </a:pPr>
              <a:t>50</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idx="1"/>
          </p:nvPr>
        </p:nvSpPr>
        <p:spPr>
          <a:xfrm>
            <a:off x="457200" y="762000"/>
            <a:ext cx="8229600" cy="5364163"/>
          </a:xfrm>
        </p:spPr>
        <p:txBody>
          <a:bodyPr/>
          <a:lstStyle/>
          <a:p>
            <a:pPr eaLnBrk="1" hangingPunct="1">
              <a:spcAft>
                <a:spcPct val="75000"/>
              </a:spcAft>
            </a:pPr>
            <a:r>
              <a:rPr lang="es-AR" dirty="0" smtClean="0">
                <a:solidFill>
                  <a:srgbClr val="FFC000"/>
                </a:solidFill>
                <a:effectLst>
                  <a:outerShdw blurRad="38100" dist="38100" dir="2700000" algn="tl">
                    <a:srgbClr val="000000">
                      <a:alpha val="43137"/>
                    </a:srgbClr>
                  </a:outerShdw>
                </a:effectLst>
              </a:rPr>
              <a:t>Están físicamente y psicológicamente adictos a esta sustancia o conducta </a:t>
            </a:r>
            <a:r>
              <a:rPr lang="es-AR" dirty="0" smtClean="0"/>
              <a:t/>
            </a:r>
            <a:br>
              <a:rPr lang="es-AR" dirty="0" smtClean="0"/>
            </a:br>
            <a:r>
              <a:rPr lang="en-US" dirty="0" smtClean="0">
                <a:effectLst>
                  <a:outerShdw blurRad="38100" dist="38100" dir="2700000" algn="tl">
                    <a:srgbClr val="000000">
                      <a:alpha val="43137"/>
                    </a:srgbClr>
                  </a:outerShdw>
                </a:effectLst>
              </a:rPr>
              <a:t>They are physically and psychologically addicted to this substance or behavior.</a:t>
            </a:r>
          </a:p>
          <a:p>
            <a:pPr eaLnBrk="1" hangingPunct="1">
              <a:spcAft>
                <a:spcPct val="75000"/>
              </a:spcAft>
            </a:pPr>
            <a:r>
              <a:rPr lang="es-AR" dirty="0" smtClean="0">
                <a:solidFill>
                  <a:srgbClr val="FFC000"/>
                </a:solidFill>
                <a:effectLst>
                  <a:outerShdw blurRad="38100" dist="38100" dir="2700000" algn="tl">
                    <a:srgbClr val="000000">
                      <a:alpha val="43137"/>
                    </a:srgbClr>
                  </a:outerShdw>
                </a:effectLst>
              </a:rPr>
              <a:t>Sólo se siente normal cuando están bajo la sustancia. </a:t>
            </a:r>
            <a:r>
              <a:rPr lang="es-AR" dirty="0" smtClean="0"/>
              <a:t/>
            </a:r>
            <a:br>
              <a:rPr lang="es-AR" dirty="0" smtClean="0"/>
            </a:br>
            <a:r>
              <a:rPr lang="en-US" dirty="0" smtClean="0">
                <a:effectLst>
                  <a:outerShdw blurRad="38100" dist="38100" dir="2700000" algn="tl">
                    <a:srgbClr val="000000">
                      <a:alpha val="43137"/>
                    </a:srgbClr>
                  </a:outerShdw>
                </a:effectLst>
              </a:rPr>
              <a:t>They only feel normal when they are high.  </a:t>
            </a:r>
            <a:br>
              <a:rPr lang="en-US" dirty="0" smtClean="0">
                <a:effectLst>
                  <a:outerShdw blurRad="38100" dist="38100" dir="2700000" algn="tl">
                    <a:srgbClr val="000000">
                      <a:alpha val="43137"/>
                    </a:srgbClr>
                  </a:outerShdw>
                </a:effectLst>
              </a:rPr>
            </a:br>
            <a:endParaRPr lang="en-US" dirty="0" smtClean="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pPr>
              <a:defRPr/>
            </a:pPr>
            <a:fld id="{DD3AB167-C084-4FDD-B0A1-46BBA64596C3}" type="slidenum">
              <a:rPr lang="en-US"/>
              <a:pPr>
                <a:defRPr/>
              </a:pPr>
              <a:t>51</a:t>
            </a:fld>
            <a:endParaRPr lang="en-US"/>
          </a:p>
        </p:txBody>
      </p:sp>
      <p:sp>
        <p:nvSpPr>
          <p:cNvPr id="4" name="Footer Placeholder 3"/>
          <p:cNvSpPr>
            <a:spLocks noGrp="1"/>
          </p:cNvSpPr>
          <p:nvPr>
            <p:ph type="ftr" sz="quarter" idx="11"/>
          </p:nvPr>
        </p:nvSpPr>
        <p:spPr/>
        <p:txBody>
          <a:bodyPr/>
          <a:lstStyle/>
          <a:p>
            <a:pPr>
              <a:defRPr/>
            </a:pPr>
            <a:r>
              <a:rPr lang="en-US" smtClean="0"/>
              <a:t>iteenchallenge.org    Last Revised 03-2013</a:t>
            </a:r>
            <a:endParaRPr lang="en-US"/>
          </a:p>
        </p:txBody>
      </p:sp>
      <p:sp>
        <p:nvSpPr>
          <p:cNvPr id="5" name="Date Placeholder 4"/>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idx="1"/>
          </p:nvPr>
        </p:nvSpPr>
        <p:spPr>
          <a:xfrm>
            <a:off x="457200" y="457200"/>
            <a:ext cx="8229600" cy="5364163"/>
          </a:xfrm>
        </p:spPr>
        <p:txBody>
          <a:bodyPr/>
          <a:lstStyle/>
          <a:p>
            <a:pPr eaLnBrk="1" hangingPunct="1">
              <a:spcAft>
                <a:spcPct val="75000"/>
              </a:spcAft>
            </a:pPr>
            <a:r>
              <a:rPr lang="es-AR" dirty="0" smtClean="0">
                <a:solidFill>
                  <a:srgbClr val="FFC000"/>
                </a:solidFill>
                <a:effectLst>
                  <a:outerShdw blurRad="38100" dist="38100" dir="2700000" algn="tl">
                    <a:srgbClr val="000000">
                      <a:alpha val="43137"/>
                    </a:srgbClr>
                  </a:outerShdw>
                </a:effectLst>
              </a:rPr>
              <a:t>Cuando no están bajo la sustancia se sienten enfermos, física o emocionalmente se sienten fuera de lugar, a menos que estén bajo la sustancia. </a:t>
            </a:r>
            <a:r>
              <a:rPr lang="es-AR" dirty="0" smtClean="0"/>
              <a:t/>
            </a:r>
            <a:br>
              <a:rPr lang="es-AR" dirty="0" smtClean="0"/>
            </a:br>
            <a:r>
              <a:rPr lang="en-US" dirty="0" smtClean="0">
                <a:effectLst>
                  <a:outerShdw blurRad="38100" dist="38100" dir="2700000" algn="tl">
                    <a:srgbClr val="000000">
                      <a:alpha val="43137"/>
                    </a:srgbClr>
                  </a:outerShdw>
                </a:effectLst>
              </a:rPr>
              <a:t>When they are not high they feel sick—physically or emotionally.</a:t>
            </a:r>
          </a:p>
          <a:p>
            <a:pPr eaLnBrk="1" hangingPunct="1">
              <a:spcAft>
                <a:spcPct val="75000"/>
              </a:spcAft>
            </a:pPr>
            <a:r>
              <a:rPr lang="en-US" dirty="0" smtClean="0">
                <a:effectLst>
                  <a:outerShdw blurRad="38100" dist="38100" dir="2700000" algn="tl">
                    <a:srgbClr val="000000">
                      <a:alpha val="43137"/>
                    </a:srgbClr>
                  </a:outerShdw>
                </a:effectLst>
              </a:rPr>
              <a:t> They feel out of place unless they are high.  </a:t>
            </a:r>
          </a:p>
          <a:p>
            <a:pPr eaLnBrk="1" hangingPunct="1"/>
            <a:r>
              <a:rPr lang="es-AR" dirty="0" smtClean="0">
                <a:solidFill>
                  <a:srgbClr val="FFC000"/>
                </a:solidFill>
                <a:effectLst>
                  <a:outerShdw blurRad="38100" dist="38100" dir="2700000" algn="tl">
                    <a:srgbClr val="000000">
                      <a:alpha val="43137"/>
                    </a:srgbClr>
                  </a:outerShdw>
                </a:effectLst>
              </a:rPr>
              <a:t>Sólo siento paz cuando están bajo el efecto de la sustancia. </a:t>
            </a:r>
            <a:r>
              <a:rPr lang="es-AR" dirty="0" smtClean="0"/>
              <a:t/>
            </a:r>
            <a:br>
              <a:rPr lang="es-AR" dirty="0" smtClean="0"/>
            </a:br>
            <a:r>
              <a:rPr lang="en-US" dirty="0" smtClean="0">
                <a:effectLst>
                  <a:outerShdw blurRad="38100" dist="38100" dir="2700000" algn="tl">
                    <a:srgbClr val="000000">
                      <a:alpha val="43137"/>
                    </a:srgbClr>
                  </a:outerShdw>
                </a:effectLst>
              </a:rPr>
              <a:t>They only feel peace when they are high.</a:t>
            </a:r>
          </a:p>
        </p:txBody>
      </p:sp>
      <p:sp>
        <p:nvSpPr>
          <p:cNvPr id="3" name="Slide Number Placeholder 2"/>
          <p:cNvSpPr>
            <a:spLocks noGrp="1"/>
          </p:cNvSpPr>
          <p:nvPr>
            <p:ph type="sldNum" sz="quarter" idx="12"/>
          </p:nvPr>
        </p:nvSpPr>
        <p:spPr/>
        <p:txBody>
          <a:bodyPr/>
          <a:lstStyle/>
          <a:p>
            <a:pPr>
              <a:defRPr/>
            </a:pPr>
            <a:fld id="{DD3AB167-C084-4FDD-B0A1-46BBA64596C3}" type="slidenum">
              <a:rPr lang="en-US"/>
              <a:pPr>
                <a:defRPr/>
              </a:pPr>
              <a:t>52</a:t>
            </a:fld>
            <a:endParaRPr lang="en-US"/>
          </a:p>
        </p:txBody>
      </p:sp>
      <p:sp>
        <p:nvSpPr>
          <p:cNvPr id="4" name="Footer Placeholder 3"/>
          <p:cNvSpPr>
            <a:spLocks noGrp="1"/>
          </p:cNvSpPr>
          <p:nvPr>
            <p:ph type="ftr" sz="quarter" idx="11"/>
          </p:nvPr>
        </p:nvSpPr>
        <p:spPr/>
        <p:txBody>
          <a:bodyPr/>
          <a:lstStyle/>
          <a:p>
            <a:pPr>
              <a:defRPr/>
            </a:pPr>
            <a:r>
              <a:rPr lang="en-US" smtClean="0"/>
              <a:t>iteenchallenge.org    Last Revised 03-2013</a:t>
            </a:r>
            <a:endParaRPr lang="en-US"/>
          </a:p>
        </p:txBody>
      </p:sp>
      <p:sp>
        <p:nvSpPr>
          <p:cNvPr id="5" name="Date Placeholder 4"/>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76200"/>
            <a:ext cx="8229600" cy="2239962"/>
          </a:xfrm>
        </p:spPr>
        <p:txBody>
          <a:bodyPr>
            <a:normAutofit fontScale="90000"/>
          </a:bodyPr>
          <a:lstStyle/>
          <a:p>
            <a:pPr eaLnBrk="1" fontAlgn="auto" hangingPunct="1">
              <a:spcAft>
                <a:spcPts val="0"/>
              </a:spcAft>
              <a:defRPr/>
            </a:pPr>
            <a:r>
              <a:rPr lang="es-AR" sz="3600" dirty="0" smtClean="0">
                <a:solidFill>
                  <a:srgbClr val="FFC000"/>
                </a:solidFill>
              </a:rPr>
              <a:t>Hay dos tipos de daño que puede configurar a una persona a ir por el camino de la adicción </a:t>
            </a:r>
            <a:r>
              <a:rPr lang="es-AR" sz="3600" dirty="0" smtClean="0"/>
              <a:t/>
            </a:r>
            <a:br>
              <a:rPr lang="es-AR" sz="3600" dirty="0" smtClean="0"/>
            </a:br>
            <a:r>
              <a:rPr lang="en-US" sz="3600" dirty="0" smtClean="0">
                <a:solidFill>
                  <a:schemeClr val="tx2">
                    <a:tint val="100000"/>
                    <a:satMod val="250000"/>
                  </a:schemeClr>
                </a:solidFill>
              </a:rPr>
              <a:t>Two types of damage that can set up a person to go down the path of addiction</a:t>
            </a:r>
          </a:p>
        </p:txBody>
      </p:sp>
      <p:sp>
        <p:nvSpPr>
          <p:cNvPr id="41987" name="Rectangle 3"/>
          <p:cNvSpPr>
            <a:spLocks noGrp="1" noChangeArrowheads="1"/>
          </p:cNvSpPr>
          <p:nvPr>
            <p:ph idx="1"/>
          </p:nvPr>
        </p:nvSpPr>
        <p:spPr>
          <a:xfrm>
            <a:off x="457200" y="2590800"/>
            <a:ext cx="8229600" cy="3611563"/>
          </a:xfrm>
        </p:spPr>
        <p:txBody>
          <a:bodyPr/>
          <a:lstStyle/>
          <a:p>
            <a:pPr marL="609600" indent="-609600" eaLnBrk="1" hangingPunct="1">
              <a:spcAft>
                <a:spcPts val="1000"/>
              </a:spcAft>
              <a:buNone/>
            </a:pPr>
            <a:r>
              <a:rPr lang="en-US" dirty="0" smtClean="0">
                <a:effectLst>
                  <a:outerShdw blurRad="38100" dist="38100" dir="2700000" algn="tl">
                    <a:srgbClr val="000000">
                      <a:alpha val="43137"/>
                    </a:srgbClr>
                  </a:outerShdw>
                </a:effectLst>
              </a:rPr>
              <a:t>1.	</a:t>
            </a:r>
            <a:r>
              <a:rPr lang="es-AR" dirty="0" smtClean="0">
                <a:solidFill>
                  <a:srgbClr val="FFC000"/>
                </a:solidFill>
                <a:effectLst>
                  <a:outerShdw blurRad="38100" dist="38100" dir="2700000" algn="tl">
                    <a:srgbClr val="000000">
                      <a:alpha val="43137"/>
                    </a:srgbClr>
                  </a:outerShdw>
                </a:effectLst>
              </a:rPr>
              <a:t>Los daños causados ​​por </a:t>
            </a:r>
            <a:r>
              <a:rPr lang="es-AR" b="1" u="sng" dirty="0" smtClean="0">
                <a:solidFill>
                  <a:schemeClr val="tx2">
                    <a:lumMod val="90000"/>
                  </a:schemeClr>
                </a:solidFill>
                <a:effectLst>
                  <a:outerShdw blurRad="38100" dist="38100" dir="2700000" algn="tl">
                    <a:srgbClr val="000000">
                      <a:alpha val="43137"/>
                    </a:srgbClr>
                  </a:outerShdw>
                </a:effectLst>
              </a:rPr>
              <a:t>descuido</a:t>
            </a:r>
            <a:r>
              <a:rPr lang="es-AR" b="1" dirty="0" smtClean="0">
                <a:solidFill>
                  <a:srgbClr val="FFC000"/>
                </a:solidFill>
                <a:effectLst>
                  <a:outerShdw blurRad="38100" dist="38100" dir="2700000" algn="tl">
                    <a:srgbClr val="000000">
                      <a:alpha val="43137"/>
                    </a:srgbClr>
                  </a:outerShdw>
                </a:effectLst>
              </a:rPr>
              <a:t> </a:t>
            </a:r>
            <a:r>
              <a:rPr lang="es-AR" b="1" dirty="0" smtClean="0"/>
              <a:t/>
            </a:r>
            <a:br>
              <a:rPr lang="es-AR" b="1" dirty="0" smtClean="0"/>
            </a:br>
            <a:r>
              <a:rPr lang="en-US" dirty="0" smtClean="0">
                <a:effectLst>
                  <a:outerShdw blurRad="38100" dist="38100" dir="2700000" algn="tl">
                    <a:srgbClr val="000000">
                      <a:alpha val="43137"/>
                    </a:srgbClr>
                  </a:outerShdw>
                </a:effectLst>
              </a:rPr>
              <a:t>Damage from </a:t>
            </a:r>
            <a:r>
              <a:rPr lang="en-US" u="sng" dirty="0" smtClean="0">
                <a:solidFill>
                  <a:srgbClr val="FFC000"/>
                </a:solidFill>
                <a:effectLst>
                  <a:outerShdw blurRad="38100" dist="38100" dir="2700000" algn="tl">
                    <a:srgbClr val="000000">
                      <a:alpha val="43137"/>
                    </a:srgbClr>
                  </a:outerShdw>
                </a:effectLst>
              </a:rPr>
              <a:t>neglect</a:t>
            </a:r>
            <a:r>
              <a:rPr lang="en-US" dirty="0" smtClean="0">
                <a:effectLst>
                  <a:outerShdw blurRad="38100" dist="38100" dir="2700000" algn="tl">
                    <a:srgbClr val="000000">
                      <a:alpha val="43137"/>
                    </a:srgbClr>
                  </a:outerShdw>
                </a:effectLst>
              </a:rPr>
              <a:t>.</a:t>
            </a:r>
          </a:p>
          <a:p>
            <a:pPr marL="609600" indent="-609600" eaLnBrk="1" hangingPunct="1">
              <a:buNone/>
            </a:pPr>
            <a:r>
              <a:rPr lang="en-US" dirty="0" smtClean="0">
                <a:effectLst>
                  <a:outerShdw blurRad="38100" dist="38100" dir="2700000" algn="tl">
                    <a:srgbClr val="000000">
                      <a:alpha val="43137"/>
                    </a:srgbClr>
                  </a:outerShdw>
                </a:effectLst>
              </a:rPr>
              <a:t>2.	</a:t>
            </a:r>
            <a:r>
              <a:rPr lang="es-AR" dirty="0" smtClean="0">
                <a:solidFill>
                  <a:srgbClr val="FFC000"/>
                </a:solidFill>
                <a:effectLst>
                  <a:outerShdw blurRad="38100" dist="38100" dir="2700000" algn="tl">
                    <a:srgbClr val="000000">
                      <a:alpha val="43137"/>
                    </a:srgbClr>
                  </a:outerShdw>
                </a:effectLst>
              </a:rPr>
              <a:t>Los daños causados ​​por las cosas </a:t>
            </a:r>
            <a:r>
              <a:rPr lang="es-AR" b="1" u="sng" dirty="0" smtClean="0">
                <a:solidFill>
                  <a:schemeClr val="tx2">
                    <a:lumMod val="90000"/>
                  </a:schemeClr>
                </a:solidFill>
                <a:effectLst>
                  <a:outerShdw blurRad="38100" dist="38100" dir="2700000" algn="tl">
                    <a:srgbClr val="000000">
                      <a:alpha val="43137"/>
                    </a:srgbClr>
                  </a:outerShdw>
                </a:effectLst>
              </a:rPr>
              <a:t>malas</a:t>
            </a:r>
            <a:r>
              <a:rPr lang="es-AR" dirty="0" smtClean="0">
                <a:solidFill>
                  <a:srgbClr val="FFC000"/>
                </a:solidFill>
                <a:effectLst>
                  <a:outerShdw blurRad="38100" dist="38100" dir="2700000" algn="tl">
                    <a:srgbClr val="000000">
                      <a:alpha val="43137"/>
                    </a:srgbClr>
                  </a:outerShdw>
                </a:effectLst>
              </a:rPr>
              <a:t> que te pasaron </a:t>
            </a:r>
            <a:r>
              <a:rPr lang="es-AR" b="1" dirty="0" smtClean="0"/>
              <a:t/>
            </a:r>
            <a:br>
              <a:rPr lang="es-AR" b="1" dirty="0" smtClean="0"/>
            </a:br>
            <a:r>
              <a:rPr lang="en-US" dirty="0" smtClean="0">
                <a:effectLst>
                  <a:outerShdw blurRad="38100" dist="38100" dir="2700000" algn="tl">
                    <a:srgbClr val="000000">
                      <a:alpha val="43137"/>
                    </a:srgbClr>
                  </a:outerShdw>
                </a:effectLst>
              </a:rPr>
              <a:t>Damage from </a:t>
            </a:r>
            <a:r>
              <a:rPr lang="en-US" u="sng" dirty="0" smtClean="0">
                <a:solidFill>
                  <a:srgbClr val="FFC000"/>
                </a:solidFill>
                <a:effectLst>
                  <a:outerShdw blurRad="38100" dist="38100" dir="2700000" algn="tl">
                    <a:srgbClr val="000000">
                      <a:alpha val="43137"/>
                    </a:srgbClr>
                  </a:outerShdw>
                </a:effectLst>
              </a:rPr>
              <a:t>bad</a:t>
            </a:r>
            <a:r>
              <a:rPr lang="en-US" dirty="0" smtClean="0">
                <a:effectLst>
                  <a:outerShdw blurRad="38100" dist="38100" dir="2700000" algn="tl">
                    <a:srgbClr val="000000">
                      <a:alpha val="43137"/>
                    </a:srgbClr>
                  </a:outerShdw>
                </a:effectLst>
              </a:rPr>
              <a:t> things happening.</a:t>
            </a:r>
          </a:p>
          <a:p>
            <a:pPr marL="609600" indent="-609600" eaLnBrk="1" hangingPunct="1">
              <a:buFontTx/>
              <a:buNone/>
            </a:pPr>
            <a:endParaRPr lang="en-US" dirty="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765E1E60-341B-48B7-A657-63209F40B7E8}" type="slidenum">
              <a:rPr lang="en-US"/>
              <a:pPr>
                <a:defRPr/>
              </a:pPr>
              <a:t>53</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diamond(in)">
                                      <p:cBhvr>
                                        <p:cTn id="7" dur="1000"/>
                                        <p:tgtEl>
                                          <p:spTgt spid="419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diamond(in)">
                                      <p:cBhvr>
                                        <p:cTn id="12" dur="1000"/>
                                        <p:tgtEl>
                                          <p:spTgt spid="419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819400"/>
          </a:xfrm>
        </p:spPr>
        <p:txBody>
          <a:bodyPr>
            <a:normAutofit fontScale="90000"/>
          </a:bodyPr>
          <a:lstStyle/>
          <a:p>
            <a:r>
              <a:rPr lang="es-AR" dirty="0" smtClean="0">
                <a:solidFill>
                  <a:srgbClr val="FFC000"/>
                </a:solidFill>
              </a:rPr>
              <a:t>La cuestión de asumir la responsabilidad por sus acciones</a:t>
            </a:r>
            <a:r>
              <a:rPr lang="en-US" dirty="0" smtClean="0"/>
              <a:t/>
            </a:r>
            <a:br>
              <a:rPr lang="en-US" dirty="0" smtClean="0"/>
            </a:br>
            <a:r>
              <a:rPr lang="es-AR" dirty="0" smtClean="0"/>
              <a:t> </a:t>
            </a:r>
            <a:r>
              <a:rPr lang="en-US" dirty="0" smtClean="0"/>
              <a:t>The issue of taking personal responsibility for your actions</a:t>
            </a:r>
            <a:endParaRPr lang="en-US" dirty="0"/>
          </a:p>
        </p:txBody>
      </p:sp>
      <p:sp>
        <p:nvSpPr>
          <p:cNvPr id="4" name="Date Placeholder 3"/>
          <p:cNvSpPr>
            <a:spLocks noGrp="1"/>
          </p:cNvSpPr>
          <p:nvPr>
            <p:ph type="dt" sz="half" idx="10"/>
          </p:nvPr>
        </p:nvSpPr>
        <p:spPr/>
        <p:txBody>
          <a:bodyPr/>
          <a:lstStyle/>
          <a:p>
            <a:pPr>
              <a:defRPr/>
            </a:pPr>
            <a:r>
              <a:rPr lang="en-US" smtClean="0"/>
              <a:t>Course  T509.01</a:t>
            </a:r>
            <a:endParaRPr lang="en-US" dirty="0"/>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Slide Number Placeholder 5"/>
          <p:cNvSpPr>
            <a:spLocks noGrp="1"/>
          </p:cNvSpPr>
          <p:nvPr>
            <p:ph type="sldNum" sz="quarter" idx="12"/>
          </p:nvPr>
        </p:nvSpPr>
        <p:spPr/>
        <p:txBody>
          <a:bodyPr/>
          <a:lstStyle/>
          <a:p>
            <a:pPr>
              <a:defRPr/>
            </a:pPr>
            <a:fld id="{474097A7-0CC8-4B37-BB74-928581C9D395}" type="slidenum">
              <a:rPr lang="en-US" smtClean="0"/>
              <a:pPr>
                <a:defRPr/>
              </a:pPr>
              <a:t>54</a:t>
            </a:fld>
            <a:endParaRPr lang="en-US" dirty="0"/>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838200" y="533400"/>
            <a:ext cx="7848600" cy="1524000"/>
          </a:xfrm>
        </p:spPr>
        <p:txBody>
          <a:bodyPr>
            <a:normAutofit/>
          </a:bodyPr>
          <a:lstStyle/>
          <a:p>
            <a:r>
              <a:rPr lang="es-AR" dirty="0" smtClean="0">
                <a:solidFill>
                  <a:srgbClr val="FFC000"/>
                </a:solidFill>
              </a:rPr>
              <a:t>Capítulo 4</a:t>
            </a:r>
            <a:r>
              <a:rPr lang="en-US" dirty="0" smtClean="0">
                <a:solidFill>
                  <a:srgbClr val="FFC000"/>
                </a:solidFill>
              </a:rPr>
              <a:t>    </a:t>
            </a:r>
            <a:r>
              <a:rPr lang="es-AR" dirty="0" smtClean="0">
                <a:solidFill>
                  <a:srgbClr val="FFC000"/>
                </a:solidFill>
              </a:rPr>
              <a:t>Recuperación</a:t>
            </a:r>
            <a:r>
              <a:rPr lang="en-US" dirty="0" smtClean="0"/>
              <a:t/>
            </a:r>
            <a:br>
              <a:rPr lang="en-US" dirty="0" smtClean="0"/>
            </a:br>
            <a:r>
              <a:rPr lang="en-US" dirty="0" smtClean="0">
                <a:solidFill>
                  <a:schemeClr val="tx2"/>
                </a:solidFill>
              </a:rPr>
              <a:t>Chapter 4     Recovery</a:t>
            </a:r>
          </a:p>
        </p:txBody>
      </p:sp>
      <p:sp>
        <p:nvSpPr>
          <p:cNvPr id="51203" name="Rectangle 3"/>
          <p:cNvSpPr>
            <a:spLocks noGrp="1" noChangeArrowheads="1"/>
          </p:cNvSpPr>
          <p:nvPr>
            <p:ph idx="1"/>
          </p:nvPr>
        </p:nvSpPr>
        <p:spPr>
          <a:xfrm>
            <a:off x="457200" y="2514600"/>
            <a:ext cx="8229600" cy="4114800"/>
          </a:xfrm>
        </p:spPr>
        <p:txBody>
          <a:bodyPr/>
          <a:lstStyle/>
          <a:p>
            <a:pPr algn="ctr"/>
            <a:r>
              <a:rPr lang="es-AR" sz="3200" dirty="0" smtClean="0">
                <a:solidFill>
                  <a:srgbClr val="FFC000"/>
                </a:solidFill>
                <a:effectLst>
                  <a:outerShdw blurRad="38100" dist="38100" dir="2700000" algn="tl">
                    <a:srgbClr val="000000">
                      <a:alpha val="43137"/>
                    </a:srgbClr>
                  </a:outerShdw>
                </a:effectLst>
              </a:rPr>
              <a:t>El mito de "tocar fondo" antes de que puedan recibir ayuda</a:t>
            </a:r>
            <a:endParaRPr lang="en-US" sz="3200" dirty="0" smtClean="0">
              <a:solidFill>
                <a:srgbClr val="FFC000"/>
              </a:solidFill>
              <a:effectLst>
                <a:outerShdw blurRad="38100" dist="38100" dir="2700000" algn="tl">
                  <a:srgbClr val="000000">
                    <a:alpha val="43137"/>
                  </a:srgbClr>
                </a:outerShdw>
              </a:effectLst>
            </a:endParaRPr>
          </a:p>
          <a:p>
            <a:pPr algn="ctr">
              <a:buNone/>
            </a:pPr>
            <a:r>
              <a:rPr lang="en-US" sz="3200" dirty="0" smtClean="0">
                <a:solidFill>
                  <a:schemeClr val="tx2"/>
                </a:solidFill>
                <a:effectLst>
                  <a:outerShdw blurRad="38100" dist="38100" dir="2700000" algn="tl">
                    <a:srgbClr val="000000">
                      <a:alpha val="43137"/>
                    </a:srgbClr>
                  </a:outerShdw>
                </a:effectLst>
              </a:rPr>
              <a:t>The myth of “hitting the bottom” </a:t>
            </a:r>
          </a:p>
          <a:p>
            <a:pPr marL="609600" indent="-609600" algn="ctr" eaLnBrk="1" hangingPunct="1">
              <a:spcAft>
                <a:spcPts val="1000"/>
              </a:spcAft>
              <a:buFontTx/>
              <a:buNone/>
            </a:pPr>
            <a:r>
              <a:rPr lang="en-US" sz="3200" dirty="0" smtClean="0">
                <a:solidFill>
                  <a:schemeClr val="tx2"/>
                </a:solidFill>
                <a:effectLst>
                  <a:outerShdw blurRad="38100" dist="38100" dir="2700000" algn="tl">
                    <a:srgbClr val="000000">
                      <a:alpha val="43137"/>
                    </a:srgbClr>
                  </a:outerShdw>
                </a:effectLst>
              </a:rPr>
              <a:t>before they can get help.</a:t>
            </a:r>
          </a:p>
          <a:p>
            <a:pPr marL="0" indent="0" algn="ctr" eaLnBrk="1" hangingPunct="1">
              <a:buFontTx/>
              <a:buNone/>
            </a:pPr>
            <a:r>
              <a:rPr lang="es-AR" sz="3200" dirty="0" smtClean="0">
                <a:solidFill>
                  <a:srgbClr val="FFC000"/>
                </a:solidFill>
                <a:effectLst>
                  <a:outerShdw blurRad="38100" dist="38100" dir="2700000" algn="tl">
                    <a:srgbClr val="000000">
                      <a:alpha val="43137"/>
                    </a:srgbClr>
                  </a:outerShdw>
                </a:effectLst>
              </a:rPr>
              <a:t>El dolor motiva al cambio!</a:t>
            </a:r>
            <a:r>
              <a:rPr lang="es-AR" sz="3200" dirty="0" smtClean="0"/>
              <a:t/>
            </a:r>
            <a:br>
              <a:rPr lang="es-AR" sz="3200" dirty="0" smtClean="0"/>
            </a:br>
            <a:r>
              <a:rPr lang="en-US" sz="3200" b="1" dirty="0" smtClean="0">
                <a:solidFill>
                  <a:schemeClr val="tx2"/>
                </a:solidFill>
                <a:effectLst>
                  <a:outerShdw blurRad="38100" dist="38100" dir="2700000" algn="tl">
                    <a:srgbClr val="000000">
                      <a:alpha val="43137"/>
                    </a:srgbClr>
                  </a:outerShdw>
                </a:effectLst>
              </a:rPr>
              <a:t>Pain motivates change!</a:t>
            </a:r>
            <a:endParaRPr lang="en-US" sz="1600" b="1" dirty="0" smtClean="0">
              <a:solidFill>
                <a:schemeClr val="tx2"/>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2FB6F9CD-D43B-4A53-A077-96CC194BAEB0}" type="slidenum">
              <a:rPr lang="en-US"/>
              <a:pPr>
                <a:defRPr/>
              </a:pPr>
              <a:t>55</a:t>
            </a:fld>
            <a:endParaRPr lang="en-US" dirty="0"/>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152400"/>
            <a:ext cx="8229600" cy="1524000"/>
          </a:xfrm>
        </p:spPr>
        <p:txBody>
          <a:bodyPr>
            <a:normAutofit fontScale="90000"/>
          </a:bodyPr>
          <a:lstStyle/>
          <a:p>
            <a:pPr algn="ctr" eaLnBrk="1" fontAlgn="auto" hangingPunct="1">
              <a:spcAft>
                <a:spcPts val="0"/>
              </a:spcAft>
              <a:defRPr/>
            </a:pPr>
            <a:r>
              <a:rPr lang="es-AR" sz="4400" dirty="0" smtClean="0">
                <a:solidFill>
                  <a:srgbClr val="FFC000"/>
                </a:solidFill>
              </a:rPr>
              <a:t>El  Fundamento para la Recuperación</a:t>
            </a:r>
            <a:r>
              <a:rPr lang="en-US" dirty="0" smtClean="0"/>
              <a:t/>
            </a:r>
            <a:br>
              <a:rPr lang="en-US" dirty="0" smtClean="0"/>
            </a:br>
            <a:r>
              <a:rPr lang="en-US" dirty="0" smtClean="0">
                <a:solidFill>
                  <a:schemeClr val="tx2">
                    <a:lumMod val="90000"/>
                  </a:schemeClr>
                </a:solidFill>
              </a:rPr>
              <a:t>The foundation for Recovery</a:t>
            </a:r>
          </a:p>
        </p:txBody>
      </p:sp>
      <p:sp>
        <p:nvSpPr>
          <p:cNvPr id="52227" name="Rectangle 3"/>
          <p:cNvSpPr>
            <a:spLocks noGrp="1" noChangeArrowheads="1"/>
          </p:cNvSpPr>
          <p:nvPr>
            <p:ph idx="1"/>
          </p:nvPr>
        </p:nvSpPr>
        <p:spPr>
          <a:xfrm>
            <a:off x="457200" y="1447800"/>
            <a:ext cx="8229600" cy="4114800"/>
          </a:xfrm>
        </p:spPr>
        <p:txBody>
          <a:bodyPr/>
          <a:lstStyle/>
          <a:p>
            <a:pPr marL="609600" indent="-609600" eaLnBrk="1" hangingPunct="1">
              <a:buFontTx/>
              <a:buNone/>
            </a:pPr>
            <a:r>
              <a:rPr lang="en-US" dirty="0" smtClean="0">
                <a:effectLst>
                  <a:outerShdw blurRad="38100" dist="38100" dir="2700000" algn="tl">
                    <a:srgbClr val="000000">
                      <a:alpha val="43137"/>
                    </a:srgbClr>
                  </a:outerShdw>
                </a:effectLst>
              </a:rPr>
              <a:t>1.  	</a:t>
            </a:r>
            <a:r>
              <a:rPr lang="es-AR" dirty="0" smtClean="0">
                <a:solidFill>
                  <a:srgbClr val="FFC000"/>
                </a:solidFill>
                <a:effectLst>
                  <a:outerShdw blurRad="38100" dist="38100" dir="2700000" algn="tl">
                    <a:srgbClr val="000000">
                      <a:alpha val="43137"/>
                    </a:srgbClr>
                  </a:outerShdw>
                </a:effectLst>
              </a:rPr>
              <a:t>Detenga el comportamiento adictivo </a:t>
            </a:r>
            <a:r>
              <a:rPr lang="es-AR" dirty="0" smtClean="0"/>
              <a:t/>
            </a:r>
            <a:br>
              <a:rPr lang="es-AR" dirty="0" smtClean="0"/>
            </a:br>
            <a:r>
              <a:rPr lang="en-US" dirty="0" smtClean="0">
                <a:effectLst>
                  <a:outerShdw blurRad="38100" dist="38100" dir="2700000" algn="tl">
                    <a:srgbClr val="000000">
                      <a:alpha val="43137"/>
                    </a:srgbClr>
                  </a:outerShdw>
                </a:effectLst>
              </a:rPr>
              <a:t>Stop addictive behavior</a:t>
            </a:r>
          </a:p>
          <a:p>
            <a:pPr marL="609600" indent="-609600" eaLnBrk="1" hangingPunct="1">
              <a:spcAft>
                <a:spcPct val="20000"/>
              </a:spcAft>
              <a:buFontTx/>
              <a:buNone/>
            </a:pPr>
            <a:r>
              <a:rPr lang="en-US" dirty="0" smtClean="0">
                <a:effectLst>
                  <a:outerShdw blurRad="38100" dist="38100" dir="2700000" algn="tl">
                    <a:srgbClr val="000000">
                      <a:alpha val="43137"/>
                    </a:srgbClr>
                  </a:outerShdw>
                </a:effectLst>
              </a:rPr>
              <a:t>2.  	</a:t>
            </a:r>
            <a:r>
              <a:rPr lang="es-AR" dirty="0" smtClean="0">
                <a:solidFill>
                  <a:srgbClr val="FFC000"/>
                </a:solidFill>
                <a:effectLst>
                  <a:outerShdw blurRad="38100" dist="38100" dir="2700000" algn="tl">
                    <a:srgbClr val="000000">
                      <a:alpha val="43137"/>
                    </a:srgbClr>
                  </a:outerShdw>
                </a:effectLst>
              </a:rPr>
              <a:t>Comunicar </a:t>
            </a:r>
            <a:r>
              <a:rPr lang="es-AR" b="1" u="sng" dirty="0" smtClean="0">
                <a:solidFill>
                  <a:schemeClr val="tx2">
                    <a:lumMod val="90000"/>
                  </a:schemeClr>
                </a:solidFill>
                <a:effectLst>
                  <a:outerShdw blurRad="38100" dist="38100" dir="2700000" algn="tl">
                    <a:srgbClr val="000000">
                      <a:alpha val="43137"/>
                    </a:srgbClr>
                  </a:outerShdw>
                </a:effectLst>
              </a:rPr>
              <a:t>esperanza</a:t>
            </a:r>
            <a:r>
              <a:rPr lang="es-AR" dirty="0" smtClean="0">
                <a:solidFill>
                  <a:srgbClr val="FFC000"/>
                </a:solidFill>
                <a:effectLst>
                  <a:outerShdw blurRad="38100" dist="38100" dir="2700000" algn="tl">
                    <a:srgbClr val="000000">
                      <a:alpha val="43137"/>
                    </a:srgbClr>
                  </a:outerShdw>
                </a:effectLst>
              </a:rPr>
              <a:t> en un cambio real</a:t>
            </a:r>
            <a:r>
              <a:rPr lang="es-AR" dirty="0" smtClean="0"/>
              <a:t> </a:t>
            </a:r>
            <a:r>
              <a:rPr lang="en-US" dirty="0" smtClean="0">
                <a:effectLst>
                  <a:outerShdw blurRad="38100" dist="38100" dir="2700000" algn="tl">
                    <a:srgbClr val="000000">
                      <a:alpha val="43137"/>
                    </a:srgbClr>
                  </a:outerShdw>
                </a:effectLst>
              </a:rPr>
              <a:t>Communicate </a:t>
            </a:r>
            <a:r>
              <a:rPr lang="en-US" u="sng" dirty="0" smtClean="0">
                <a:solidFill>
                  <a:srgbClr val="FFC000"/>
                </a:solidFill>
                <a:effectLst>
                  <a:outerShdw blurRad="38100" dist="38100" dir="2700000" algn="tl">
                    <a:srgbClr val="000000">
                      <a:alpha val="43137"/>
                    </a:srgbClr>
                  </a:outerShdw>
                </a:effectLst>
              </a:rPr>
              <a:t>hope</a:t>
            </a:r>
            <a:r>
              <a:rPr lang="en-US" dirty="0" smtClean="0">
                <a:effectLst>
                  <a:outerShdw blurRad="38100" dist="38100" dir="2700000" algn="tl">
                    <a:srgbClr val="000000">
                      <a:alpha val="43137"/>
                    </a:srgbClr>
                  </a:outerShdw>
                </a:effectLst>
              </a:rPr>
              <a:t> for real change</a:t>
            </a:r>
          </a:p>
          <a:p>
            <a:pPr marL="609600" indent="-609600" eaLnBrk="1" hangingPunct="1">
              <a:spcAft>
                <a:spcPct val="20000"/>
              </a:spcAft>
              <a:buFontTx/>
              <a:buNone/>
            </a:pPr>
            <a:r>
              <a:rPr lang="en-US" dirty="0" smtClean="0">
                <a:effectLst>
                  <a:outerShdw blurRad="38100" dist="38100" dir="2700000" algn="tl">
                    <a:srgbClr val="000000">
                      <a:alpha val="43137"/>
                    </a:srgbClr>
                  </a:outerShdw>
                </a:effectLst>
              </a:rPr>
              <a:t>3.  	</a:t>
            </a:r>
            <a:r>
              <a:rPr lang="es-AR" dirty="0" smtClean="0">
                <a:solidFill>
                  <a:srgbClr val="FFC000"/>
                </a:solidFill>
                <a:effectLst>
                  <a:outerShdw blurRad="38100" dist="38100" dir="2700000" algn="tl">
                    <a:srgbClr val="000000">
                      <a:alpha val="43137"/>
                    </a:srgbClr>
                  </a:outerShdw>
                </a:effectLst>
              </a:rPr>
              <a:t>Establecer una relación personal con Jesús</a:t>
            </a:r>
            <a:r>
              <a:rPr lang="es-AR" dirty="0" smtClean="0"/>
              <a:t> </a:t>
            </a:r>
            <a:r>
              <a:rPr lang="en-US" dirty="0" smtClean="0">
                <a:effectLst>
                  <a:outerShdw blurRad="38100" dist="38100" dir="2700000" algn="tl">
                    <a:srgbClr val="000000">
                      <a:alpha val="43137"/>
                    </a:srgbClr>
                  </a:outerShdw>
                </a:effectLst>
              </a:rPr>
              <a:t>Establish a personal relationship with Jesus</a:t>
            </a:r>
          </a:p>
          <a:p>
            <a:pPr marL="609600" indent="-609600" eaLnBrk="1" hangingPunct="1">
              <a:spcAft>
                <a:spcPct val="20000"/>
              </a:spcAft>
              <a:buNone/>
            </a:pPr>
            <a:r>
              <a:rPr lang="en-US" dirty="0" smtClean="0">
                <a:effectLst>
                  <a:outerShdw blurRad="38100" dist="38100" dir="2700000" algn="tl">
                    <a:srgbClr val="000000">
                      <a:alpha val="43137"/>
                    </a:srgbClr>
                  </a:outerShdw>
                </a:effectLst>
              </a:rPr>
              <a:t>4.	</a:t>
            </a:r>
            <a:r>
              <a:rPr lang="es-AR" dirty="0" smtClean="0">
                <a:solidFill>
                  <a:srgbClr val="FFC000"/>
                </a:solidFill>
                <a:effectLst>
                  <a:outerShdw blurRad="38100" dist="38100" dir="2700000" algn="tl">
                    <a:srgbClr val="000000">
                      <a:alpha val="43137"/>
                    </a:srgbClr>
                  </a:outerShdw>
                </a:effectLst>
              </a:rPr>
              <a:t>¿Cuál es la actitud de Dios hacia dañar a las personas?</a:t>
            </a:r>
            <a:r>
              <a:rPr lang="en-US" dirty="0" smtClean="0"/>
              <a:t/>
            </a:r>
            <a:br>
              <a:rPr lang="en-US" dirty="0" smtClean="0"/>
            </a:br>
            <a:r>
              <a:rPr lang="en-US" dirty="0" smtClean="0">
                <a:effectLst>
                  <a:outerShdw blurRad="38100" dist="38100" dir="2700000" algn="tl">
                    <a:srgbClr val="000000">
                      <a:alpha val="43137"/>
                    </a:srgbClr>
                  </a:outerShdw>
                </a:effectLst>
              </a:rPr>
              <a:t>What is God’s attitude toward hurting people?</a:t>
            </a:r>
            <a:br>
              <a:rPr lang="en-US" dirty="0" smtClean="0">
                <a:effectLst>
                  <a:outerShdw blurRad="38100" dist="38100" dir="2700000" algn="tl">
                    <a:srgbClr val="000000">
                      <a:alpha val="43137"/>
                    </a:srgbClr>
                  </a:outerShdw>
                </a:effectLst>
              </a:rPr>
            </a:br>
            <a:r>
              <a:rPr lang="en-US" sz="2400" dirty="0" smtClean="0">
                <a:effectLst>
                  <a:outerShdw blurRad="38100" dist="38100" dir="2700000" algn="tl">
                    <a:srgbClr val="000000">
                      <a:alpha val="43137"/>
                    </a:srgbClr>
                  </a:outerShdw>
                </a:effectLst>
              </a:rPr>
              <a:t>Psalm 145:14</a:t>
            </a:r>
            <a:endParaRPr lang="en-US" dirty="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6C4A5430-CC43-4441-B4B1-448D69A3987B}" type="slidenum">
              <a:rPr lang="en-US"/>
              <a:pPr>
                <a:defRPr/>
              </a:pPr>
              <a:t>56</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 calcmode="lin" valueType="num">
                                      <p:cBhvr additive="base">
                                        <p:cTn id="7" dur="500" fill="hold"/>
                                        <p:tgtEl>
                                          <p:spTgt spid="522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2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2227">
                                            <p:txEl>
                                              <p:pRg st="1" end="1"/>
                                            </p:txEl>
                                          </p:spTgt>
                                        </p:tgtEl>
                                        <p:attrNameLst>
                                          <p:attrName>style.visibility</p:attrName>
                                        </p:attrNameLst>
                                      </p:cBhvr>
                                      <p:to>
                                        <p:strVal val="visible"/>
                                      </p:to>
                                    </p:set>
                                    <p:anim calcmode="lin" valueType="num">
                                      <p:cBhvr additive="base">
                                        <p:cTn id="13" dur="500" fill="hold"/>
                                        <p:tgtEl>
                                          <p:spTgt spid="522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2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2227">
                                            <p:txEl>
                                              <p:pRg st="2" end="2"/>
                                            </p:txEl>
                                          </p:spTgt>
                                        </p:tgtEl>
                                        <p:attrNameLst>
                                          <p:attrName>style.visibility</p:attrName>
                                        </p:attrNameLst>
                                      </p:cBhvr>
                                      <p:to>
                                        <p:strVal val="visible"/>
                                      </p:to>
                                    </p:set>
                                    <p:anim calcmode="lin" valueType="num">
                                      <p:cBhvr additive="base">
                                        <p:cTn id="19" dur="500" fill="hold"/>
                                        <p:tgtEl>
                                          <p:spTgt spid="522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2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2227">
                                            <p:txEl>
                                              <p:pRg st="3" end="3"/>
                                            </p:txEl>
                                          </p:spTgt>
                                        </p:tgtEl>
                                        <p:attrNameLst>
                                          <p:attrName>style.visibility</p:attrName>
                                        </p:attrNameLst>
                                      </p:cBhvr>
                                      <p:to>
                                        <p:strVal val="visible"/>
                                      </p:to>
                                    </p:set>
                                    <p:anim calcmode="lin" valueType="num">
                                      <p:cBhvr additive="base">
                                        <p:cTn id="25" dur="500" fill="hold"/>
                                        <p:tgtEl>
                                          <p:spTgt spid="522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2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0"/>
            <a:ext cx="8229600" cy="1524000"/>
          </a:xfrm>
        </p:spPr>
        <p:txBody>
          <a:bodyPr/>
          <a:lstStyle/>
          <a:p>
            <a:pPr algn="ctr" eaLnBrk="1" fontAlgn="auto" hangingPunct="1">
              <a:spcAft>
                <a:spcPts val="0"/>
              </a:spcAft>
              <a:defRPr/>
            </a:pPr>
            <a:r>
              <a:rPr lang="es-AR" dirty="0" smtClean="0">
                <a:solidFill>
                  <a:srgbClr val="FFC000"/>
                </a:solidFill>
              </a:rPr>
              <a:t>4 Claves para la recuperación</a:t>
            </a:r>
            <a:r>
              <a:rPr lang="en-US" dirty="0" smtClean="0"/>
              <a:t/>
            </a:r>
            <a:br>
              <a:rPr lang="en-US" dirty="0" smtClean="0"/>
            </a:br>
            <a:r>
              <a:rPr lang="en-US" dirty="0" smtClean="0">
                <a:solidFill>
                  <a:schemeClr val="tx2">
                    <a:lumMod val="90000"/>
                  </a:schemeClr>
                </a:solidFill>
              </a:rPr>
              <a:t>4 Keys to Recovery</a:t>
            </a:r>
          </a:p>
        </p:txBody>
      </p:sp>
      <p:sp>
        <p:nvSpPr>
          <p:cNvPr id="53251" name="Rectangle 3"/>
          <p:cNvSpPr>
            <a:spLocks noGrp="1" noChangeArrowheads="1"/>
          </p:cNvSpPr>
          <p:nvPr>
            <p:ph idx="1"/>
          </p:nvPr>
        </p:nvSpPr>
        <p:spPr>
          <a:xfrm>
            <a:off x="838200" y="1752600"/>
            <a:ext cx="8229600" cy="4114800"/>
          </a:xfrm>
        </p:spPr>
        <p:txBody>
          <a:bodyPr/>
          <a:lstStyle/>
          <a:p>
            <a:pPr marL="609600" indent="-609600" eaLnBrk="1" hangingPunct="1">
              <a:spcAft>
                <a:spcPts val="800"/>
              </a:spcAft>
              <a:buNone/>
            </a:pPr>
            <a:r>
              <a:rPr lang="en-US" dirty="0" smtClean="0">
                <a:effectLst>
                  <a:outerShdw blurRad="38100" dist="38100" dir="2700000" algn="tl">
                    <a:srgbClr val="000000">
                      <a:alpha val="43137"/>
                    </a:srgbClr>
                  </a:outerShdw>
                </a:effectLst>
              </a:rPr>
              <a:t>1.	</a:t>
            </a:r>
            <a:r>
              <a:rPr lang="es-AR" dirty="0" smtClean="0">
                <a:solidFill>
                  <a:srgbClr val="FFC000"/>
                </a:solidFill>
                <a:effectLst>
                  <a:outerShdw blurRad="38100" dist="38100" dir="2700000" algn="tl">
                    <a:srgbClr val="000000">
                      <a:alpha val="43137"/>
                    </a:srgbClr>
                  </a:outerShdw>
                </a:effectLst>
              </a:rPr>
              <a:t>Compromiso con el </a:t>
            </a:r>
            <a:r>
              <a:rPr lang="es-AR" b="1" u="sng" dirty="0" smtClean="0">
                <a:solidFill>
                  <a:schemeClr val="tx2">
                    <a:lumMod val="90000"/>
                  </a:schemeClr>
                </a:solidFill>
                <a:effectLst>
                  <a:outerShdw blurRad="38100" dist="38100" dir="2700000" algn="tl">
                    <a:srgbClr val="000000">
                      <a:alpha val="43137"/>
                    </a:srgbClr>
                  </a:outerShdw>
                </a:effectLst>
              </a:rPr>
              <a:t>cambio</a:t>
            </a:r>
            <a:r>
              <a:rPr lang="es-AR" dirty="0" smtClean="0">
                <a:solidFill>
                  <a:srgbClr val="FFC000"/>
                </a:solidFill>
                <a:effectLst>
                  <a:outerShdw blurRad="38100" dist="38100" dir="2700000" algn="tl">
                    <a:srgbClr val="000000">
                      <a:alpha val="43137"/>
                    </a:srgbClr>
                  </a:outerShdw>
                </a:effectLst>
              </a:rPr>
              <a:t> </a:t>
            </a:r>
            <a:r>
              <a:rPr lang="es-AR" dirty="0" smtClean="0"/>
              <a:t/>
            </a:r>
            <a:br>
              <a:rPr lang="es-AR" dirty="0" smtClean="0"/>
            </a:br>
            <a:r>
              <a:rPr lang="en-US" dirty="0" smtClean="0">
                <a:effectLst>
                  <a:outerShdw blurRad="38100" dist="38100" dir="2700000" algn="tl">
                    <a:srgbClr val="000000">
                      <a:alpha val="43137"/>
                    </a:srgbClr>
                  </a:outerShdw>
                </a:effectLst>
              </a:rPr>
              <a:t>Commitment to </a:t>
            </a:r>
            <a:r>
              <a:rPr lang="en-US" u="sng" dirty="0" smtClean="0">
                <a:solidFill>
                  <a:srgbClr val="FFC000"/>
                </a:solidFill>
                <a:effectLst>
                  <a:outerShdw blurRad="38100" dist="38100" dir="2700000" algn="tl">
                    <a:srgbClr val="000000">
                      <a:alpha val="43137"/>
                    </a:srgbClr>
                  </a:outerShdw>
                </a:effectLst>
              </a:rPr>
              <a:t>change</a:t>
            </a:r>
            <a:endParaRPr lang="en-US" dirty="0" smtClean="0">
              <a:effectLst>
                <a:outerShdw blurRad="38100" dist="38100" dir="2700000" algn="tl">
                  <a:srgbClr val="000000">
                    <a:alpha val="43137"/>
                  </a:srgbClr>
                </a:outerShdw>
              </a:effectLst>
            </a:endParaRPr>
          </a:p>
          <a:p>
            <a:pPr marL="609600" indent="-609600" eaLnBrk="1" hangingPunct="1">
              <a:spcAft>
                <a:spcPts val="800"/>
              </a:spcAft>
              <a:buNone/>
            </a:pPr>
            <a:r>
              <a:rPr lang="en-US" dirty="0" smtClean="0">
                <a:effectLst>
                  <a:outerShdw blurRad="38100" dist="38100" dir="2700000" algn="tl">
                    <a:srgbClr val="000000">
                      <a:alpha val="43137"/>
                    </a:srgbClr>
                  </a:outerShdw>
                </a:effectLst>
              </a:rPr>
              <a:t>2.	</a:t>
            </a:r>
            <a:r>
              <a:rPr lang="es-AR" dirty="0" smtClean="0">
                <a:solidFill>
                  <a:srgbClr val="FFC000"/>
                </a:solidFill>
                <a:effectLst>
                  <a:outerShdw blurRad="38100" dist="38100" dir="2700000" algn="tl">
                    <a:srgbClr val="000000">
                      <a:alpha val="43137"/>
                    </a:srgbClr>
                  </a:outerShdw>
                </a:effectLst>
              </a:rPr>
              <a:t>Compromiso con la rendición de cuentas </a:t>
            </a:r>
            <a:r>
              <a:rPr lang="en-US" dirty="0" smtClean="0">
                <a:effectLst>
                  <a:outerShdw blurRad="38100" dist="38100" dir="2700000" algn="tl">
                    <a:srgbClr val="000000">
                      <a:alpha val="43137"/>
                    </a:srgbClr>
                  </a:outerShdw>
                </a:effectLst>
              </a:rPr>
              <a:t>Commitment to accountability</a:t>
            </a:r>
          </a:p>
          <a:p>
            <a:pPr marL="609600" indent="-609600" eaLnBrk="1" hangingPunct="1">
              <a:spcAft>
                <a:spcPts val="800"/>
              </a:spcAft>
              <a:buNone/>
            </a:pPr>
            <a:r>
              <a:rPr lang="en-US" dirty="0" smtClean="0">
                <a:effectLst>
                  <a:outerShdw blurRad="38100" dist="38100" dir="2700000" algn="tl">
                    <a:srgbClr val="000000">
                      <a:alpha val="43137"/>
                    </a:srgbClr>
                  </a:outerShdw>
                </a:effectLst>
              </a:rPr>
              <a:t>3.	</a:t>
            </a:r>
            <a:r>
              <a:rPr lang="es-AR" dirty="0" smtClean="0">
                <a:solidFill>
                  <a:srgbClr val="FFC000"/>
                </a:solidFill>
                <a:effectLst>
                  <a:outerShdw blurRad="38100" dist="38100" dir="2700000" algn="tl">
                    <a:srgbClr val="000000">
                      <a:alpha val="43137"/>
                    </a:srgbClr>
                  </a:outerShdw>
                </a:effectLst>
              </a:rPr>
              <a:t>Compromiso con las promesas de Dios </a:t>
            </a:r>
            <a:r>
              <a:rPr lang="en-US" dirty="0" smtClean="0">
                <a:effectLst>
                  <a:outerShdw blurRad="38100" dist="38100" dir="2700000" algn="tl">
                    <a:srgbClr val="000000">
                      <a:alpha val="43137"/>
                    </a:srgbClr>
                  </a:outerShdw>
                </a:effectLst>
              </a:rPr>
              <a:t>Commitment to the promises of God</a:t>
            </a:r>
          </a:p>
          <a:p>
            <a:pPr marL="609600" indent="-609600" eaLnBrk="1" hangingPunct="1">
              <a:buNone/>
            </a:pPr>
            <a:r>
              <a:rPr lang="en-US" dirty="0" smtClean="0">
                <a:solidFill>
                  <a:schemeClr val="tx2"/>
                </a:solidFill>
                <a:effectLst>
                  <a:outerShdw blurRad="38100" dist="38100" dir="2700000" algn="tl">
                    <a:srgbClr val="000000">
                      <a:alpha val="43137"/>
                    </a:srgbClr>
                  </a:outerShdw>
                </a:effectLst>
              </a:rPr>
              <a:t>4.	</a:t>
            </a:r>
            <a:r>
              <a:rPr lang="es-AR" dirty="0" smtClean="0">
                <a:solidFill>
                  <a:srgbClr val="FFC000"/>
                </a:solidFill>
                <a:effectLst>
                  <a:outerShdw blurRad="38100" dist="38100" dir="2700000" algn="tl">
                    <a:srgbClr val="000000">
                      <a:alpha val="43137"/>
                    </a:srgbClr>
                  </a:outerShdw>
                </a:effectLst>
              </a:rPr>
              <a:t>La clave para la recuperación</a:t>
            </a:r>
            <a:r>
              <a:rPr lang="en-US" dirty="0" smtClean="0">
                <a:solidFill>
                  <a:schemeClr val="tx2"/>
                </a:solidFill>
                <a:effectLst>
                  <a:outerShdw blurRad="38100" dist="38100" dir="2700000" algn="tl">
                    <a:srgbClr val="000000">
                      <a:alpha val="43137"/>
                    </a:srgbClr>
                  </a:outerShdw>
                </a:effectLst>
              </a:rPr>
              <a:t>—</a:t>
            </a:r>
            <a:r>
              <a:rPr lang="es-AR" b="1" u="sng" dirty="0" smtClean="0">
                <a:solidFill>
                  <a:schemeClr val="tx2">
                    <a:lumMod val="90000"/>
                  </a:schemeClr>
                </a:solidFill>
                <a:effectLst>
                  <a:outerShdw blurRad="38100" dist="38100" dir="2700000" algn="tl">
                    <a:srgbClr val="000000">
                      <a:alpha val="43137"/>
                    </a:srgbClr>
                  </a:outerShdw>
                </a:effectLst>
              </a:rPr>
              <a:t>agradecimiento</a:t>
            </a:r>
            <a:r>
              <a:rPr lang="en-US" dirty="0" smtClean="0"/>
              <a:t/>
            </a:r>
            <a:br>
              <a:rPr lang="en-US" dirty="0" smtClean="0"/>
            </a:br>
            <a:r>
              <a:rPr lang="en-US" dirty="0" smtClean="0">
                <a:solidFill>
                  <a:schemeClr val="tx2"/>
                </a:solidFill>
                <a:effectLst>
                  <a:outerShdw blurRad="38100" dist="38100" dir="2700000" algn="tl">
                    <a:srgbClr val="000000">
                      <a:alpha val="43137"/>
                    </a:srgbClr>
                  </a:outerShdw>
                </a:effectLst>
              </a:rPr>
              <a:t>Key to recovery—</a:t>
            </a:r>
            <a:r>
              <a:rPr lang="en-US" u="sng" dirty="0" smtClean="0">
                <a:solidFill>
                  <a:srgbClr val="FFC000"/>
                </a:solidFill>
                <a:effectLst>
                  <a:outerShdw blurRad="38100" dist="38100" dir="2700000" algn="tl">
                    <a:srgbClr val="000000">
                      <a:alpha val="43137"/>
                    </a:srgbClr>
                  </a:outerShdw>
                </a:effectLst>
              </a:rPr>
              <a:t>gratefulness</a:t>
            </a:r>
          </a:p>
        </p:txBody>
      </p:sp>
      <p:sp>
        <p:nvSpPr>
          <p:cNvPr id="4" name="Slide Number Placeholder 3"/>
          <p:cNvSpPr>
            <a:spLocks noGrp="1"/>
          </p:cNvSpPr>
          <p:nvPr>
            <p:ph type="sldNum" sz="quarter" idx="12"/>
          </p:nvPr>
        </p:nvSpPr>
        <p:spPr/>
        <p:txBody>
          <a:bodyPr/>
          <a:lstStyle/>
          <a:p>
            <a:pPr>
              <a:defRPr/>
            </a:pPr>
            <a:fld id="{B3B5BA42-C503-4F84-98CE-8465674848EB}" type="slidenum">
              <a:rPr lang="en-US"/>
              <a:pPr>
                <a:defRPr/>
              </a:pPr>
              <a:t>57</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3251">
                                            <p:txEl>
                                              <p:pRg st="1" end="1"/>
                                            </p:txEl>
                                          </p:spTgt>
                                        </p:tgtEl>
                                        <p:attrNameLst>
                                          <p:attrName>style.visibility</p:attrName>
                                        </p:attrNameLst>
                                      </p:cBhvr>
                                      <p:to>
                                        <p:strVal val="visible"/>
                                      </p:to>
                                    </p:set>
                                    <p:anim calcmode="lin" valueType="num">
                                      <p:cBhvr additive="base">
                                        <p:cTn id="13"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3251">
                                            <p:txEl>
                                              <p:pRg st="2" end="2"/>
                                            </p:txEl>
                                          </p:spTgt>
                                        </p:tgtEl>
                                        <p:attrNameLst>
                                          <p:attrName>style.visibility</p:attrName>
                                        </p:attrNameLst>
                                      </p:cBhvr>
                                      <p:to>
                                        <p:strVal val="visible"/>
                                      </p:to>
                                    </p:set>
                                    <p:anim calcmode="lin" valueType="num">
                                      <p:cBhvr additive="base">
                                        <p:cTn id="19" dur="500" fill="hold"/>
                                        <p:tgtEl>
                                          <p:spTgt spid="532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2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3251">
                                            <p:txEl>
                                              <p:pRg st="3" end="3"/>
                                            </p:txEl>
                                          </p:spTgt>
                                        </p:tgtEl>
                                        <p:attrNameLst>
                                          <p:attrName>style.visibility</p:attrName>
                                        </p:attrNameLst>
                                      </p:cBhvr>
                                      <p:to>
                                        <p:strVal val="visible"/>
                                      </p:to>
                                    </p:set>
                                    <p:anim calcmode="lin" valueType="num">
                                      <p:cBhvr additive="base">
                                        <p:cTn id="25" dur="500" fill="hold"/>
                                        <p:tgtEl>
                                          <p:spTgt spid="532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25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idx="1"/>
          </p:nvPr>
        </p:nvSpPr>
        <p:spPr>
          <a:xfrm>
            <a:off x="457200" y="228600"/>
            <a:ext cx="8229600" cy="5516563"/>
          </a:xfrm>
        </p:spPr>
        <p:txBody>
          <a:bodyPr>
            <a:normAutofit fontScale="92500" lnSpcReduction="10000"/>
          </a:bodyPr>
          <a:lstStyle/>
          <a:p>
            <a:pPr marL="609600" indent="-609600" algn="ctr" eaLnBrk="1" fontAlgn="auto" hangingPunct="1">
              <a:spcAft>
                <a:spcPts val="0"/>
              </a:spcAft>
              <a:buNone/>
              <a:defRPr/>
            </a:pPr>
            <a:r>
              <a:rPr lang="es-AR" sz="3500" b="1" dirty="0" smtClean="0">
                <a:solidFill>
                  <a:srgbClr val="FFC000"/>
                </a:solidFill>
                <a:effectLst>
                  <a:outerShdw blurRad="38100" dist="38100" dir="2700000" algn="tl">
                    <a:srgbClr val="000000">
                      <a:alpha val="43137"/>
                    </a:srgbClr>
                  </a:outerShdw>
                </a:effectLst>
              </a:rPr>
              <a:t>La recuperación a menudo implica 4 fases</a:t>
            </a:r>
            <a:endParaRPr lang="en-US" sz="3500" dirty="0" smtClean="0">
              <a:solidFill>
                <a:srgbClr val="FFC000"/>
              </a:solidFill>
              <a:effectLst>
                <a:outerShdw blurRad="38100" dist="38100" dir="2700000" algn="tl">
                  <a:srgbClr val="000000">
                    <a:alpha val="43137"/>
                  </a:srgbClr>
                </a:outerShdw>
              </a:effectLst>
            </a:endParaRPr>
          </a:p>
          <a:p>
            <a:pPr marL="609600" indent="-609600" algn="ctr" eaLnBrk="1" fontAlgn="auto" hangingPunct="1">
              <a:spcAft>
                <a:spcPts val="0"/>
              </a:spcAft>
              <a:buFontTx/>
              <a:buNone/>
              <a:defRPr/>
            </a:pPr>
            <a:r>
              <a:rPr lang="en-US" sz="3600" b="1" dirty="0" smtClean="0">
                <a:solidFill>
                  <a:schemeClr val="tx2">
                    <a:lumMod val="90000"/>
                  </a:schemeClr>
                </a:solidFill>
                <a:effectLst>
                  <a:outerShdw blurRad="38100" dist="38100" dir="2700000" algn="tl">
                    <a:srgbClr val="000000">
                      <a:alpha val="43137"/>
                    </a:srgbClr>
                  </a:outerShdw>
                </a:effectLst>
              </a:rPr>
              <a:t>Recovery often involves 4 phases</a:t>
            </a:r>
          </a:p>
          <a:p>
            <a:pPr marL="609600" indent="-609600" eaLnBrk="1" fontAlgn="auto" hangingPunct="1">
              <a:spcAft>
                <a:spcPts val="0"/>
              </a:spcAft>
              <a:buFontTx/>
              <a:buNone/>
              <a:defRPr/>
            </a:pPr>
            <a:endParaRPr lang="en-US" dirty="0" smtClean="0">
              <a:effectLst>
                <a:outerShdw blurRad="38100" dist="38100" dir="2700000" algn="tl">
                  <a:srgbClr val="000000">
                    <a:alpha val="43137"/>
                  </a:srgbClr>
                </a:outerShdw>
              </a:effectLst>
            </a:endParaRPr>
          </a:p>
          <a:p>
            <a:pPr marL="609600" indent="-609600" eaLnBrk="1" fontAlgn="auto" hangingPunct="1">
              <a:spcAft>
                <a:spcPts val="1200"/>
              </a:spcAft>
              <a:buFontTx/>
              <a:buNone/>
              <a:defRPr/>
            </a:pPr>
            <a:r>
              <a:rPr lang="en-US" dirty="0" smtClean="0">
                <a:effectLst>
                  <a:outerShdw blurRad="38100" dist="38100" dir="2700000" algn="tl">
                    <a:srgbClr val="000000">
                      <a:alpha val="43137"/>
                    </a:srgbClr>
                  </a:outerShdw>
                </a:effectLst>
              </a:rPr>
              <a:t>1.  	</a:t>
            </a:r>
            <a:r>
              <a:rPr lang="es-AR" dirty="0" smtClean="0">
                <a:solidFill>
                  <a:srgbClr val="FFC000"/>
                </a:solidFill>
                <a:effectLst>
                  <a:outerShdw blurRad="38100" dist="38100" dir="2700000" algn="tl">
                    <a:srgbClr val="000000">
                      <a:alpha val="43137"/>
                    </a:srgbClr>
                  </a:outerShdw>
                </a:effectLst>
              </a:rPr>
              <a:t>Intervención</a:t>
            </a:r>
            <a:r>
              <a:rPr lang="es-AR" dirty="0" smtClean="0"/>
              <a:t>     </a:t>
            </a:r>
            <a:r>
              <a:rPr lang="en-US" dirty="0" smtClean="0">
                <a:effectLst>
                  <a:outerShdw blurRad="38100" dist="38100" dir="2700000" algn="tl">
                    <a:srgbClr val="000000">
                      <a:alpha val="43137"/>
                    </a:srgbClr>
                  </a:outerShdw>
                </a:effectLst>
              </a:rPr>
              <a:t>Intervention</a:t>
            </a:r>
          </a:p>
          <a:p>
            <a:pPr marL="609600" indent="-609600" eaLnBrk="1" fontAlgn="auto" hangingPunct="1">
              <a:spcAft>
                <a:spcPts val="1200"/>
              </a:spcAft>
              <a:buFontTx/>
              <a:buNone/>
              <a:defRPr/>
            </a:pPr>
            <a:r>
              <a:rPr lang="en-US" dirty="0" smtClean="0">
                <a:effectLst>
                  <a:outerShdw blurRad="38100" dist="38100" dir="2700000" algn="tl">
                    <a:srgbClr val="000000">
                      <a:alpha val="43137"/>
                    </a:srgbClr>
                  </a:outerShdw>
                </a:effectLst>
              </a:rPr>
              <a:t>2.  	</a:t>
            </a:r>
            <a:r>
              <a:rPr lang="es-AR" dirty="0" smtClean="0">
                <a:solidFill>
                  <a:srgbClr val="FFC000"/>
                </a:solidFill>
                <a:effectLst>
                  <a:outerShdw blurRad="38100" dist="38100" dir="2700000" algn="tl">
                    <a:srgbClr val="000000">
                      <a:alpha val="43137"/>
                    </a:srgbClr>
                  </a:outerShdw>
                </a:effectLst>
              </a:rPr>
              <a:t>Desintoxicación</a:t>
            </a:r>
            <a:r>
              <a:rPr lang="es-AR" dirty="0" smtClean="0"/>
              <a:t>     </a:t>
            </a:r>
            <a:r>
              <a:rPr lang="en-US" dirty="0" err="1" smtClean="0">
                <a:effectLst>
                  <a:outerShdw blurRad="38100" dist="38100" dir="2700000" algn="tl">
                    <a:srgbClr val="000000">
                      <a:alpha val="43137"/>
                    </a:srgbClr>
                  </a:outerShdw>
                </a:effectLst>
              </a:rPr>
              <a:t>Detox</a:t>
            </a:r>
            <a:endParaRPr lang="en-US" dirty="0" smtClean="0">
              <a:effectLst>
                <a:outerShdw blurRad="38100" dist="38100" dir="2700000" algn="tl">
                  <a:srgbClr val="000000">
                    <a:alpha val="43137"/>
                  </a:srgbClr>
                </a:outerShdw>
              </a:effectLst>
            </a:endParaRPr>
          </a:p>
          <a:p>
            <a:pPr marL="609600" indent="-609600" eaLnBrk="1" fontAlgn="auto" hangingPunct="1">
              <a:spcAft>
                <a:spcPts val="1200"/>
              </a:spcAft>
              <a:buFontTx/>
              <a:buNone/>
              <a:defRPr/>
            </a:pPr>
            <a:r>
              <a:rPr lang="en-US" dirty="0" smtClean="0">
                <a:effectLst>
                  <a:outerShdw blurRad="38100" dist="38100" dir="2700000" algn="tl">
                    <a:srgbClr val="000000">
                      <a:alpha val="43137"/>
                    </a:srgbClr>
                  </a:outerShdw>
                </a:effectLst>
              </a:rPr>
              <a:t>3.  	</a:t>
            </a:r>
            <a:r>
              <a:rPr lang="es-AR" dirty="0" smtClean="0">
                <a:solidFill>
                  <a:srgbClr val="FFC000"/>
                </a:solidFill>
                <a:effectLst>
                  <a:outerShdw blurRad="38100" dist="38100" dir="2700000" algn="tl">
                    <a:srgbClr val="000000">
                      <a:alpha val="43137"/>
                    </a:srgbClr>
                  </a:outerShdw>
                </a:effectLst>
              </a:rPr>
              <a:t>Aprender los pasos para una vida saludable</a:t>
            </a:r>
            <a:br>
              <a:rPr lang="es-AR" dirty="0" smtClean="0">
                <a:solidFill>
                  <a:srgbClr val="FFC000"/>
                </a:solidFill>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Learning steps to healthy living</a:t>
            </a:r>
          </a:p>
          <a:p>
            <a:pPr marL="609600" indent="-609600" eaLnBrk="1" fontAlgn="auto" hangingPunct="1">
              <a:spcAft>
                <a:spcPct val="20000"/>
              </a:spcAft>
              <a:buFont typeface="Wingdings 2"/>
              <a:buNone/>
              <a:defRPr/>
            </a:pPr>
            <a:r>
              <a:rPr lang="en-US" dirty="0" smtClean="0">
                <a:effectLst>
                  <a:outerShdw blurRad="38100" dist="38100" dir="2700000" algn="tl">
                    <a:srgbClr val="000000">
                      <a:alpha val="43137"/>
                    </a:srgbClr>
                  </a:outerShdw>
                </a:effectLst>
              </a:rPr>
              <a:t>4.	</a:t>
            </a:r>
            <a:r>
              <a:rPr lang="es-AR" dirty="0" smtClean="0">
                <a:solidFill>
                  <a:srgbClr val="FFC000"/>
                </a:solidFill>
                <a:effectLst>
                  <a:outerShdw blurRad="38100" dist="38100" dir="2700000" algn="tl">
                    <a:srgbClr val="000000">
                      <a:alpha val="43137"/>
                    </a:srgbClr>
                  </a:outerShdw>
                </a:effectLst>
              </a:rPr>
              <a:t>Inserción a la sociedad de nuevo, la vida sana se convierte en la norma</a:t>
            </a:r>
            <a:r>
              <a:rPr lang="es-AR" dirty="0" smtClean="0"/>
              <a:t/>
            </a:r>
            <a:br>
              <a:rPr lang="es-AR" dirty="0" smtClean="0"/>
            </a:br>
            <a:r>
              <a:rPr lang="en-US" dirty="0" smtClean="0">
                <a:effectLst>
                  <a:outerShdw blurRad="38100" dist="38100" dir="2700000" algn="tl">
                    <a:srgbClr val="000000">
                      <a:alpha val="43137"/>
                    </a:srgbClr>
                  </a:outerShdw>
                </a:effectLst>
              </a:rPr>
              <a:t>Transition back into society—healthy living becomes the norm</a:t>
            </a:r>
          </a:p>
        </p:txBody>
      </p:sp>
      <p:sp>
        <p:nvSpPr>
          <p:cNvPr id="3" name="Slide Number Placeholder 2"/>
          <p:cNvSpPr>
            <a:spLocks noGrp="1"/>
          </p:cNvSpPr>
          <p:nvPr>
            <p:ph type="sldNum" sz="quarter" idx="12"/>
          </p:nvPr>
        </p:nvSpPr>
        <p:spPr/>
        <p:txBody>
          <a:bodyPr/>
          <a:lstStyle/>
          <a:p>
            <a:pPr>
              <a:defRPr/>
            </a:pPr>
            <a:fld id="{7C4F1FD2-5118-4590-9FB5-11CB61F75035}" type="slidenum">
              <a:rPr lang="en-US"/>
              <a:pPr>
                <a:defRPr/>
              </a:pPr>
              <a:t>58</a:t>
            </a:fld>
            <a:endParaRPr lang="en-US"/>
          </a:p>
        </p:txBody>
      </p:sp>
      <p:sp>
        <p:nvSpPr>
          <p:cNvPr id="4" name="Footer Placeholder 3"/>
          <p:cNvSpPr>
            <a:spLocks noGrp="1"/>
          </p:cNvSpPr>
          <p:nvPr>
            <p:ph type="ftr" sz="quarter" idx="11"/>
          </p:nvPr>
        </p:nvSpPr>
        <p:spPr/>
        <p:txBody>
          <a:bodyPr/>
          <a:lstStyle/>
          <a:p>
            <a:pPr>
              <a:defRPr/>
            </a:pPr>
            <a:r>
              <a:rPr lang="en-US" smtClean="0"/>
              <a:t>iteenchallenge.org    Last Revised 03-2013</a:t>
            </a:r>
            <a:endParaRPr lang="en-US"/>
          </a:p>
        </p:txBody>
      </p:sp>
      <p:sp>
        <p:nvSpPr>
          <p:cNvPr id="5" name="Date Placeholder 4"/>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9938">
                                            <p:txEl>
                                              <p:pRg st="3" end="3"/>
                                            </p:txEl>
                                          </p:spTgt>
                                        </p:tgtEl>
                                        <p:attrNameLst>
                                          <p:attrName>style.visibility</p:attrName>
                                        </p:attrNameLst>
                                      </p:cBhvr>
                                      <p:to>
                                        <p:strVal val="visible"/>
                                      </p:to>
                                    </p:set>
                                    <p:animEffect transition="in" filter="blinds(horizontal)">
                                      <p:cBhvr>
                                        <p:cTn id="7" dur="500"/>
                                        <p:tgtEl>
                                          <p:spTgt spid="39938">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9938">
                                            <p:txEl>
                                              <p:pRg st="4" end="4"/>
                                            </p:txEl>
                                          </p:spTgt>
                                        </p:tgtEl>
                                        <p:attrNameLst>
                                          <p:attrName>style.visibility</p:attrName>
                                        </p:attrNameLst>
                                      </p:cBhvr>
                                      <p:to>
                                        <p:strVal val="visible"/>
                                      </p:to>
                                    </p:set>
                                    <p:animEffect transition="in" filter="blinds(horizontal)">
                                      <p:cBhvr>
                                        <p:cTn id="12" dur="500"/>
                                        <p:tgtEl>
                                          <p:spTgt spid="39938">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9938">
                                            <p:txEl>
                                              <p:pRg st="5" end="5"/>
                                            </p:txEl>
                                          </p:spTgt>
                                        </p:tgtEl>
                                        <p:attrNameLst>
                                          <p:attrName>style.visibility</p:attrName>
                                        </p:attrNameLst>
                                      </p:cBhvr>
                                      <p:to>
                                        <p:strVal val="visible"/>
                                      </p:to>
                                    </p:set>
                                    <p:animEffect transition="in" filter="blinds(horizontal)">
                                      <p:cBhvr>
                                        <p:cTn id="17" dur="500"/>
                                        <p:tgtEl>
                                          <p:spTgt spid="39938">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9938">
                                            <p:txEl>
                                              <p:pRg st="6" end="6"/>
                                            </p:txEl>
                                          </p:spTgt>
                                        </p:tgtEl>
                                        <p:attrNameLst>
                                          <p:attrName>style.visibility</p:attrName>
                                        </p:attrNameLst>
                                      </p:cBhvr>
                                      <p:to>
                                        <p:strVal val="visible"/>
                                      </p:to>
                                    </p:set>
                                    <p:animEffect transition="in" filter="blinds(horizontal)">
                                      <p:cBhvr>
                                        <p:cTn id="22" dur="500"/>
                                        <p:tgtEl>
                                          <p:spTgt spid="3993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uiExpand="1"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533400"/>
            <a:ext cx="8229600" cy="838200"/>
          </a:xfrm>
        </p:spPr>
        <p:txBody>
          <a:bodyPr/>
          <a:lstStyle/>
          <a:p>
            <a:pPr eaLnBrk="1" fontAlgn="auto" hangingPunct="1">
              <a:spcAft>
                <a:spcPts val="0"/>
              </a:spcAft>
              <a:defRPr/>
            </a:pPr>
            <a:r>
              <a:rPr lang="en-US" dirty="0" smtClean="0">
                <a:solidFill>
                  <a:schemeClr val="tx2">
                    <a:tint val="100000"/>
                    <a:satMod val="250000"/>
                  </a:schemeClr>
                </a:solidFill>
              </a:rPr>
              <a:t>  </a:t>
            </a:r>
            <a:r>
              <a:rPr lang="en-US" dirty="0" smtClean="0">
                <a:solidFill>
                  <a:schemeClr val="accent4"/>
                </a:solidFill>
              </a:rPr>
              <a:t>1. </a:t>
            </a:r>
            <a:r>
              <a:rPr lang="es-AR" dirty="0" smtClean="0">
                <a:solidFill>
                  <a:srgbClr val="FFC000"/>
                </a:solidFill>
              </a:rPr>
              <a:t>Intervención</a:t>
            </a:r>
            <a:r>
              <a:rPr lang="es-AR" dirty="0" smtClean="0"/>
              <a:t>   </a:t>
            </a:r>
            <a:r>
              <a:rPr lang="en-US" dirty="0" smtClean="0">
                <a:solidFill>
                  <a:schemeClr val="tx2">
                    <a:lumMod val="90000"/>
                  </a:schemeClr>
                </a:solidFill>
              </a:rPr>
              <a:t>Intervention</a:t>
            </a:r>
          </a:p>
        </p:txBody>
      </p:sp>
      <p:sp>
        <p:nvSpPr>
          <p:cNvPr id="55299" name="Rectangle 3"/>
          <p:cNvSpPr>
            <a:spLocks noGrp="1" noChangeArrowheads="1"/>
          </p:cNvSpPr>
          <p:nvPr>
            <p:ph idx="1"/>
          </p:nvPr>
        </p:nvSpPr>
        <p:spPr>
          <a:xfrm>
            <a:off x="457200" y="1676400"/>
            <a:ext cx="8229600" cy="4618038"/>
          </a:xfrm>
        </p:spPr>
        <p:txBody>
          <a:bodyPr/>
          <a:lstStyle/>
          <a:p>
            <a:pPr eaLnBrk="1" hangingPunct="1">
              <a:lnSpc>
                <a:spcPct val="90000"/>
              </a:lnSpc>
            </a:pPr>
            <a:r>
              <a:rPr lang="es-AR" dirty="0" smtClean="0">
                <a:solidFill>
                  <a:srgbClr val="FFC000"/>
                </a:solidFill>
                <a:effectLst>
                  <a:outerShdw blurRad="38100" dist="38100" dir="2700000" algn="tl">
                    <a:srgbClr val="000000">
                      <a:alpha val="43137"/>
                    </a:srgbClr>
                  </a:outerShdw>
                </a:effectLst>
              </a:rPr>
              <a:t>Familia se reúne con la persona para motivarlos a buscar ayuda.</a:t>
            </a:r>
            <a:r>
              <a:rPr lang="en-US" dirty="0" smtClean="0"/>
              <a:t/>
            </a:r>
            <a:br>
              <a:rPr lang="en-US" dirty="0" smtClean="0"/>
            </a:br>
            <a:r>
              <a:rPr lang="en-US" dirty="0" smtClean="0">
                <a:effectLst>
                  <a:outerShdw blurRad="38100" dist="38100" dir="2700000" algn="tl">
                    <a:srgbClr val="000000">
                      <a:alpha val="43137"/>
                    </a:srgbClr>
                  </a:outerShdw>
                </a:effectLst>
              </a:rPr>
              <a:t>Family meets with the person to motivate them to get help.  </a:t>
            </a:r>
          </a:p>
          <a:p>
            <a:pPr eaLnBrk="1" hangingPunct="1">
              <a:lnSpc>
                <a:spcPct val="90000"/>
              </a:lnSpc>
            </a:pPr>
            <a:endParaRPr lang="en-US" dirty="0" smtClean="0">
              <a:effectLst>
                <a:outerShdw blurRad="38100" dist="38100" dir="2700000" algn="tl">
                  <a:srgbClr val="000000">
                    <a:alpha val="43137"/>
                  </a:srgbClr>
                </a:outerShdw>
              </a:effectLst>
            </a:endParaRPr>
          </a:p>
          <a:p>
            <a:pPr eaLnBrk="1" hangingPunct="1">
              <a:lnSpc>
                <a:spcPct val="90000"/>
              </a:lnSpc>
            </a:pPr>
            <a:r>
              <a:rPr lang="es-AR" dirty="0" smtClean="0">
                <a:solidFill>
                  <a:srgbClr val="FFC000"/>
                </a:solidFill>
                <a:effectLst>
                  <a:outerShdw blurRad="38100" dist="38100" dir="2700000" algn="tl">
                    <a:srgbClr val="000000">
                      <a:alpha val="43137"/>
                    </a:srgbClr>
                  </a:outerShdw>
                </a:effectLst>
              </a:rPr>
              <a:t>Dejan de proveerle a la persona con el problema. (Ofreciendo el tipo equivocado de ayuda)</a:t>
            </a:r>
            <a:r>
              <a:rPr lang="es-AR" dirty="0" smtClean="0"/>
              <a:t/>
            </a:r>
            <a:br>
              <a:rPr lang="es-AR" dirty="0" smtClean="0"/>
            </a:br>
            <a:r>
              <a:rPr lang="en-US" dirty="0" smtClean="0">
                <a:effectLst>
                  <a:outerShdw blurRad="38100" dist="38100" dir="2700000" algn="tl">
                    <a:srgbClr val="000000">
                      <a:alpha val="43137"/>
                    </a:srgbClr>
                  </a:outerShdw>
                </a:effectLst>
              </a:rPr>
              <a:t>They stop </a:t>
            </a:r>
            <a:r>
              <a:rPr lang="en-US" b="1" dirty="0" smtClean="0">
                <a:effectLst>
                  <a:outerShdw blurRad="38100" dist="38100" dir="2700000" algn="tl">
                    <a:srgbClr val="000000">
                      <a:alpha val="43137"/>
                    </a:srgbClr>
                  </a:outerShdw>
                </a:effectLst>
              </a:rPr>
              <a:t>enabling</a:t>
            </a:r>
            <a:r>
              <a:rPr lang="en-US" dirty="0" smtClean="0">
                <a:effectLst>
                  <a:outerShdw blurRad="38100" dist="38100" dir="2700000" algn="tl">
                    <a:srgbClr val="000000">
                      <a:alpha val="43137"/>
                    </a:srgbClr>
                  </a:outerShdw>
                </a:effectLst>
              </a:rPr>
              <a:t> the person with the problem.  (offering the wrong kind of help)</a:t>
            </a:r>
          </a:p>
        </p:txBody>
      </p:sp>
      <p:sp>
        <p:nvSpPr>
          <p:cNvPr id="4" name="Slide Number Placeholder 3"/>
          <p:cNvSpPr>
            <a:spLocks noGrp="1"/>
          </p:cNvSpPr>
          <p:nvPr>
            <p:ph type="sldNum" sz="quarter" idx="12"/>
          </p:nvPr>
        </p:nvSpPr>
        <p:spPr/>
        <p:txBody>
          <a:bodyPr/>
          <a:lstStyle/>
          <a:p>
            <a:pPr>
              <a:defRPr/>
            </a:pPr>
            <a:fld id="{D5C1D197-0B3C-45FB-9E2D-693D80E0DCA5}" type="slidenum">
              <a:rPr lang="en-US"/>
              <a:pPr>
                <a:defRPr/>
              </a:pPr>
              <a:t>59</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13438"/>
          </a:xfrm>
        </p:spPr>
        <p:txBody>
          <a:bodyPr/>
          <a:lstStyle/>
          <a:p>
            <a:pPr marL="0" indent="0" algn="ctr">
              <a:buNone/>
              <a:defRPr/>
            </a:pPr>
            <a:r>
              <a:rPr lang="es-AR" b="1" dirty="0" smtClean="0">
                <a:solidFill>
                  <a:srgbClr val="FFC000"/>
                </a:solidFill>
                <a:effectLst>
                  <a:outerShdw blurRad="38100" dist="38100" dir="2700000" algn="tl">
                    <a:srgbClr val="000000">
                      <a:alpha val="43137"/>
                    </a:srgbClr>
                  </a:outerShdw>
                </a:effectLst>
              </a:rPr>
              <a:t>Cuatro temas principales en la comprensión </a:t>
            </a:r>
            <a:br>
              <a:rPr lang="es-AR" b="1" dirty="0" smtClean="0">
                <a:solidFill>
                  <a:srgbClr val="FFC000"/>
                </a:solidFill>
                <a:effectLst>
                  <a:outerShdw blurRad="38100" dist="38100" dir="2700000" algn="tl">
                    <a:srgbClr val="000000">
                      <a:alpha val="43137"/>
                    </a:srgbClr>
                  </a:outerShdw>
                </a:effectLst>
              </a:rPr>
            </a:br>
            <a:r>
              <a:rPr lang="es-AR" b="1" dirty="0" smtClean="0">
                <a:solidFill>
                  <a:srgbClr val="FFC000"/>
                </a:solidFill>
                <a:effectLst>
                  <a:outerShdw blurRad="38100" dist="38100" dir="2700000" algn="tl">
                    <a:srgbClr val="000000">
                      <a:alpha val="43137"/>
                    </a:srgbClr>
                  </a:outerShdw>
                </a:effectLst>
              </a:rPr>
              <a:t>de la recaída</a:t>
            </a:r>
            <a:endParaRPr lang="en-US" dirty="0" smtClean="0">
              <a:solidFill>
                <a:srgbClr val="FFC000"/>
              </a:solidFill>
              <a:effectLst>
                <a:outerShdw blurRad="38100" dist="38100" dir="2700000" algn="tl">
                  <a:srgbClr val="000000">
                    <a:alpha val="43137"/>
                  </a:srgbClr>
                </a:outerShdw>
              </a:effectLst>
            </a:endParaRPr>
          </a:p>
          <a:p>
            <a:pPr marL="0" indent="0" algn="ctr">
              <a:buFont typeface="Wingdings 2" pitchFamily="18" charset="2"/>
              <a:buNone/>
              <a:defRPr/>
            </a:pPr>
            <a:r>
              <a:rPr lang="en-US" b="1" dirty="0" smtClean="0">
                <a:effectLst>
                  <a:outerShdw blurRad="38100" dist="38100" dir="2700000" algn="tl">
                    <a:srgbClr val="000000">
                      <a:alpha val="43137"/>
                    </a:srgbClr>
                  </a:outerShdw>
                </a:effectLst>
              </a:rPr>
              <a:t>Four major issues in understanding relapse</a:t>
            </a:r>
          </a:p>
          <a:p>
            <a:pPr marL="0" indent="0" algn="ctr">
              <a:buFont typeface="Wingdings 2" pitchFamily="18" charset="2"/>
              <a:buNone/>
              <a:defRPr/>
            </a:pPr>
            <a:endParaRPr lang="en-US" dirty="0" smtClean="0">
              <a:effectLst>
                <a:outerShdw blurRad="38100" dist="38100" dir="2700000" algn="tl">
                  <a:srgbClr val="000000">
                    <a:alpha val="43137"/>
                  </a:srgbClr>
                </a:outerShdw>
              </a:effectLst>
            </a:endParaRPr>
          </a:p>
          <a:p>
            <a:pPr marL="971550" indent="-514350">
              <a:buClr>
                <a:schemeClr val="accent3">
                  <a:lumMod val="75000"/>
                </a:schemeClr>
              </a:buClr>
              <a:buSzPct val="100000"/>
              <a:buFont typeface="Wingdings 2" pitchFamily="18" charset="2"/>
              <a:buAutoNum type="arabicPeriod"/>
              <a:defRPr/>
            </a:pPr>
            <a:r>
              <a:rPr lang="es-AR" b="1" dirty="0" smtClean="0">
                <a:solidFill>
                  <a:srgbClr val="FFC000"/>
                </a:solidFill>
                <a:effectLst>
                  <a:outerShdw blurRad="38100" dist="38100" dir="2700000" algn="tl">
                    <a:srgbClr val="000000">
                      <a:alpha val="43137"/>
                    </a:srgbClr>
                  </a:outerShdw>
                </a:effectLst>
              </a:rPr>
              <a:t>Recaída</a:t>
            </a:r>
            <a:r>
              <a:rPr lang="es-AR" b="1" dirty="0" smtClean="0"/>
              <a:t>			</a:t>
            </a:r>
            <a:r>
              <a:rPr lang="en-US" dirty="0" smtClean="0">
                <a:effectLst>
                  <a:outerShdw blurRad="38100" dist="38100" dir="2700000" algn="tl">
                    <a:srgbClr val="000000">
                      <a:alpha val="43137"/>
                    </a:srgbClr>
                  </a:outerShdw>
                </a:effectLst>
              </a:rPr>
              <a:t>Relapse</a:t>
            </a:r>
          </a:p>
          <a:p>
            <a:pPr marL="971550" indent="-514350">
              <a:buClr>
                <a:schemeClr val="accent3">
                  <a:lumMod val="75000"/>
                </a:schemeClr>
              </a:buClr>
              <a:buSzPct val="100000"/>
              <a:buFont typeface="Wingdings 2" pitchFamily="18" charset="2"/>
              <a:buAutoNum type="arabicPeriod"/>
              <a:defRPr/>
            </a:pPr>
            <a:r>
              <a:rPr lang="es-AR" b="1" dirty="0" smtClean="0">
                <a:solidFill>
                  <a:srgbClr val="FFC000"/>
                </a:solidFill>
                <a:effectLst>
                  <a:outerShdw blurRad="38100" dist="38100" dir="2700000" algn="tl">
                    <a:srgbClr val="000000">
                      <a:alpha val="43137"/>
                    </a:srgbClr>
                  </a:outerShdw>
                </a:effectLst>
              </a:rPr>
              <a:t>Recuperación</a:t>
            </a:r>
            <a:r>
              <a:rPr lang="es-AR" b="1"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		Recovery</a:t>
            </a:r>
          </a:p>
          <a:p>
            <a:pPr marL="971550" indent="-514350">
              <a:buClr>
                <a:schemeClr val="accent3">
                  <a:lumMod val="75000"/>
                </a:schemeClr>
              </a:buClr>
              <a:buSzPct val="100000"/>
              <a:buFont typeface="Wingdings 2" pitchFamily="18" charset="2"/>
              <a:buAutoNum type="arabicPeriod"/>
              <a:defRPr/>
            </a:pPr>
            <a:r>
              <a:rPr lang="es-AR" b="1" dirty="0" smtClean="0">
                <a:solidFill>
                  <a:srgbClr val="FFC000"/>
                </a:solidFill>
                <a:effectLst>
                  <a:outerShdw blurRad="38100" dist="38100" dir="2700000" algn="tl">
                    <a:srgbClr val="000000">
                      <a:alpha val="43137"/>
                    </a:srgbClr>
                  </a:outerShdw>
                </a:effectLst>
              </a:rPr>
              <a:t>Adicción</a:t>
            </a:r>
            <a:r>
              <a:rPr lang="es-AR" b="1" dirty="0" smtClean="0">
                <a:effectLst>
                  <a:outerShdw blurRad="38100" dist="38100" dir="2700000" algn="tl">
                    <a:srgbClr val="000000">
                      <a:alpha val="43137"/>
                    </a:srgbClr>
                  </a:outerShdw>
                </a:effectLst>
              </a:rPr>
              <a:t> </a:t>
            </a:r>
            <a:r>
              <a:rPr lang="es-AR" b="1" dirty="0" smtClean="0"/>
              <a:t>			</a:t>
            </a:r>
            <a:r>
              <a:rPr lang="en-US" dirty="0" smtClean="0">
                <a:effectLst>
                  <a:outerShdw blurRad="38100" dist="38100" dir="2700000" algn="tl">
                    <a:srgbClr val="000000">
                      <a:alpha val="43137"/>
                    </a:srgbClr>
                  </a:outerShdw>
                </a:effectLst>
              </a:rPr>
              <a:t>Addiction</a:t>
            </a:r>
          </a:p>
          <a:p>
            <a:pPr marL="971550" indent="-514350">
              <a:buClr>
                <a:schemeClr val="accent3">
                  <a:lumMod val="75000"/>
                </a:schemeClr>
              </a:buClr>
              <a:buSzPct val="100000"/>
              <a:buFont typeface="Wingdings 2" pitchFamily="18" charset="2"/>
              <a:buAutoNum type="arabicPeriod"/>
              <a:defRPr/>
            </a:pPr>
            <a:r>
              <a:rPr lang="es-AR" b="1" dirty="0" smtClean="0">
                <a:solidFill>
                  <a:srgbClr val="FFC000"/>
                </a:solidFill>
                <a:effectLst>
                  <a:outerShdw blurRad="38100" dist="38100" dir="2700000" algn="tl">
                    <a:srgbClr val="000000">
                      <a:alpha val="43137"/>
                    </a:srgbClr>
                  </a:outerShdw>
                </a:effectLst>
              </a:rPr>
              <a:t>Una vida saludable 	</a:t>
            </a:r>
            <a:r>
              <a:rPr lang="en-US" dirty="0" smtClean="0">
                <a:effectLst>
                  <a:outerShdw blurRad="38100" dist="38100" dir="2700000" algn="tl">
                    <a:srgbClr val="000000">
                      <a:alpha val="43137"/>
                    </a:srgbClr>
                  </a:outerShdw>
                </a:effectLst>
              </a:rPr>
              <a:t>Healthy living</a:t>
            </a:r>
          </a:p>
          <a:p>
            <a:pPr marL="514350" indent="-514350">
              <a:buFont typeface="Wingdings 2" pitchFamily="18" charset="2"/>
              <a:buAutoNum type="arabicPeriod"/>
              <a:defRPr/>
            </a:pPr>
            <a:endParaRPr lang="en-US" dirty="0"/>
          </a:p>
        </p:txBody>
      </p:sp>
      <p:sp>
        <p:nvSpPr>
          <p:cNvPr id="4" name="Date Placeholder 3"/>
          <p:cNvSpPr>
            <a:spLocks noGrp="1"/>
          </p:cNvSpPr>
          <p:nvPr>
            <p:ph type="dt" sz="quarter" idx="10"/>
          </p:nvPr>
        </p:nvSpPr>
        <p:spPr/>
        <p:txBody>
          <a:bodyPr/>
          <a:lstStyle/>
          <a:p>
            <a:pPr>
              <a:defRPr/>
            </a:pPr>
            <a:r>
              <a:rPr lang="en-US" smtClean="0"/>
              <a:t>Course  T509.01</a:t>
            </a:r>
            <a:endParaRPr lang="en-US" dirty="0"/>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Slide Number Placeholder 5"/>
          <p:cNvSpPr>
            <a:spLocks noGrp="1"/>
          </p:cNvSpPr>
          <p:nvPr>
            <p:ph type="sldNum" sz="quarter" idx="12"/>
          </p:nvPr>
        </p:nvSpPr>
        <p:spPr/>
        <p:txBody>
          <a:bodyPr/>
          <a:lstStyle/>
          <a:p>
            <a:pPr>
              <a:defRPr/>
            </a:pPr>
            <a:fld id="{A1E3319B-6B6A-482F-ABE8-59305AB3FB26}" type="slidenum">
              <a:rPr lang="en-US" smtClean="0"/>
              <a:pPr>
                <a:defRPr/>
              </a:pPr>
              <a:t>6</a:t>
            </a:fld>
            <a:endParaRPr lang="en-US" dirty="0"/>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533400"/>
            <a:ext cx="8229600" cy="838200"/>
          </a:xfrm>
        </p:spPr>
        <p:txBody>
          <a:bodyPr/>
          <a:lstStyle/>
          <a:p>
            <a:pPr eaLnBrk="1" fontAlgn="auto" hangingPunct="1">
              <a:spcAft>
                <a:spcPts val="0"/>
              </a:spcAft>
              <a:defRPr/>
            </a:pPr>
            <a:r>
              <a:rPr lang="en-US" dirty="0" smtClean="0">
                <a:solidFill>
                  <a:schemeClr val="tx2">
                    <a:tint val="100000"/>
                    <a:satMod val="250000"/>
                  </a:schemeClr>
                </a:solidFill>
              </a:rPr>
              <a:t>  </a:t>
            </a:r>
            <a:r>
              <a:rPr lang="en-US" dirty="0" smtClean="0">
                <a:solidFill>
                  <a:schemeClr val="accent4"/>
                </a:solidFill>
              </a:rPr>
              <a:t>1. </a:t>
            </a:r>
            <a:r>
              <a:rPr lang="es-AR" dirty="0" smtClean="0">
                <a:solidFill>
                  <a:srgbClr val="FFC000"/>
                </a:solidFill>
              </a:rPr>
              <a:t>Intervención</a:t>
            </a:r>
            <a:r>
              <a:rPr lang="es-AR" dirty="0" smtClean="0"/>
              <a:t>   </a:t>
            </a:r>
            <a:r>
              <a:rPr lang="en-US" dirty="0" smtClean="0">
                <a:solidFill>
                  <a:schemeClr val="tx2">
                    <a:lumMod val="90000"/>
                  </a:schemeClr>
                </a:solidFill>
              </a:rPr>
              <a:t>Intervention</a:t>
            </a:r>
          </a:p>
        </p:txBody>
      </p:sp>
      <p:sp>
        <p:nvSpPr>
          <p:cNvPr id="55299" name="Rectangle 3"/>
          <p:cNvSpPr>
            <a:spLocks noGrp="1" noChangeArrowheads="1"/>
          </p:cNvSpPr>
          <p:nvPr>
            <p:ph idx="1"/>
          </p:nvPr>
        </p:nvSpPr>
        <p:spPr>
          <a:xfrm>
            <a:off x="457200" y="1676400"/>
            <a:ext cx="8229600" cy="4618038"/>
          </a:xfrm>
        </p:spPr>
        <p:txBody>
          <a:bodyPr/>
          <a:lstStyle/>
          <a:p>
            <a:pPr eaLnBrk="1" hangingPunct="1">
              <a:lnSpc>
                <a:spcPct val="90000"/>
              </a:lnSpc>
            </a:pPr>
            <a:r>
              <a:rPr lang="es-AR" sz="3200" dirty="0" smtClean="0">
                <a:solidFill>
                  <a:srgbClr val="FFC000"/>
                </a:solidFill>
                <a:effectLst>
                  <a:outerShdw blurRad="38100" dist="38100" dir="2700000" algn="tl">
                    <a:srgbClr val="000000">
                      <a:alpha val="43137"/>
                    </a:srgbClr>
                  </a:outerShdw>
                </a:effectLst>
              </a:rPr>
              <a:t>En lugar de esperar a que la persona  “toque fondo”, ellos “levantan el fondo”.</a:t>
            </a:r>
            <a:endParaRPr lang="en-US" sz="3200" dirty="0" smtClean="0">
              <a:solidFill>
                <a:srgbClr val="FFC000"/>
              </a:solidFill>
              <a:effectLst>
                <a:outerShdw blurRad="38100" dist="38100" dir="2700000" algn="tl">
                  <a:srgbClr val="000000">
                    <a:alpha val="43137"/>
                  </a:srgbClr>
                </a:outerShdw>
              </a:effectLst>
            </a:endParaRPr>
          </a:p>
          <a:p>
            <a:pPr eaLnBrk="1" hangingPunct="1">
              <a:lnSpc>
                <a:spcPct val="90000"/>
              </a:lnSpc>
            </a:pPr>
            <a:r>
              <a:rPr lang="en-US" sz="3200" dirty="0" smtClean="0">
                <a:effectLst>
                  <a:outerShdw blurRad="38100" dist="38100" dir="2700000" algn="tl">
                    <a:srgbClr val="000000">
                      <a:alpha val="43137"/>
                    </a:srgbClr>
                  </a:outerShdw>
                </a:effectLst>
              </a:rPr>
              <a:t>Instead of waiting for the person to “hit bottom,” they “raise the bottom.”  </a:t>
            </a:r>
          </a:p>
        </p:txBody>
      </p:sp>
      <p:sp>
        <p:nvSpPr>
          <p:cNvPr id="4" name="Slide Number Placeholder 3"/>
          <p:cNvSpPr>
            <a:spLocks noGrp="1"/>
          </p:cNvSpPr>
          <p:nvPr>
            <p:ph type="sldNum" sz="quarter" idx="12"/>
          </p:nvPr>
        </p:nvSpPr>
        <p:spPr/>
        <p:txBody>
          <a:bodyPr/>
          <a:lstStyle/>
          <a:p>
            <a:pPr>
              <a:defRPr/>
            </a:pPr>
            <a:fld id="{D5C1D197-0B3C-45FB-9E2D-693D80E0DCA5}" type="slidenum">
              <a:rPr lang="en-US"/>
              <a:pPr>
                <a:defRPr/>
              </a:pPr>
              <a:t>60</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533400"/>
            <a:ext cx="8229600" cy="1143000"/>
          </a:xfrm>
        </p:spPr>
        <p:txBody>
          <a:bodyPr/>
          <a:lstStyle/>
          <a:p>
            <a:pPr eaLnBrk="1" fontAlgn="auto" hangingPunct="1">
              <a:spcAft>
                <a:spcPts val="0"/>
              </a:spcAft>
              <a:defRPr/>
            </a:pPr>
            <a:r>
              <a:rPr lang="en-US" dirty="0" smtClean="0">
                <a:solidFill>
                  <a:schemeClr val="accent4"/>
                </a:solidFill>
              </a:rPr>
              <a:t>2. </a:t>
            </a:r>
            <a:r>
              <a:rPr lang="es-AR" dirty="0" smtClean="0">
                <a:solidFill>
                  <a:srgbClr val="FFC000"/>
                </a:solidFill>
              </a:rPr>
              <a:t>Desintoxicación</a:t>
            </a:r>
            <a:r>
              <a:rPr lang="es-AR" dirty="0" smtClean="0"/>
              <a:t>    </a:t>
            </a:r>
            <a:r>
              <a:rPr lang="en-US" dirty="0" err="1" smtClean="0">
                <a:solidFill>
                  <a:schemeClr val="tx2">
                    <a:lumMod val="90000"/>
                  </a:schemeClr>
                </a:solidFill>
              </a:rPr>
              <a:t>Detox</a:t>
            </a:r>
            <a:endParaRPr lang="en-US" dirty="0" smtClean="0">
              <a:solidFill>
                <a:schemeClr val="tx2">
                  <a:lumMod val="90000"/>
                </a:schemeClr>
              </a:solidFill>
            </a:endParaRPr>
          </a:p>
        </p:txBody>
      </p:sp>
      <p:sp>
        <p:nvSpPr>
          <p:cNvPr id="56323" name="Rectangle 3"/>
          <p:cNvSpPr>
            <a:spLocks noGrp="1" noChangeArrowheads="1"/>
          </p:cNvSpPr>
          <p:nvPr>
            <p:ph idx="1"/>
          </p:nvPr>
        </p:nvSpPr>
        <p:spPr>
          <a:xfrm>
            <a:off x="457200" y="1981200"/>
            <a:ext cx="8229600" cy="4313238"/>
          </a:xfrm>
        </p:spPr>
        <p:txBody>
          <a:bodyPr/>
          <a:lstStyle/>
          <a:p>
            <a:pPr eaLnBrk="1" hangingPunct="1"/>
            <a:r>
              <a:rPr lang="es-AR" sz="3200" dirty="0" smtClean="0">
                <a:solidFill>
                  <a:srgbClr val="FFC000"/>
                </a:solidFill>
                <a:effectLst>
                  <a:outerShdw blurRad="38100" dist="38100" dir="2700000" algn="tl">
                    <a:srgbClr val="000000">
                      <a:alpha val="43137"/>
                    </a:srgbClr>
                  </a:outerShdw>
                </a:effectLst>
              </a:rPr>
              <a:t>Desintoxicación no es la recuperación</a:t>
            </a:r>
            <a:r>
              <a:rPr lang="es-AR" sz="3200" dirty="0" smtClean="0"/>
              <a:t/>
            </a:r>
            <a:br>
              <a:rPr lang="es-AR" sz="3200" dirty="0" smtClean="0"/>
            </a:br>
            <a:r>
              <a:rPr lang="en-US" sz="3200" dirty="0" err="1" smtClean="0">
                <a:effectLst>
                  <a:outerShdw blurRad="38100" dist="38100" dir="2700000" algn="tl">
                    <a:srgbClr val="000000">
                      <a:alpha val="43137"/>
                    </a:srgbClr>
                  </a:outerShdw>
                </a:effectLst>
              </a:rPr>
              <a:t>Detox</a:t>
            </a:r>
            <a:r>
              <a:rPr lang="en-US" sz="3200" dirty="0" smtClean="0">
                <a:effectLst>
                  <a:outerShdw blurRad="38100" dist="38100" dir="2700000" algn="tl">
                    <a:srgbClr val="000000">
                      <a:alpha val="43137"/>
                    </a:srgbClr>
                  </a:outerShdw>
                </a:effectLst>
              </a:rPr>
              <a:t> is not recovery.  </a:t>
            </a:r>
          </a:p>
          <a:p>
            <a:pPr eaLnBrk="1" hangingPunct="1"/>
            <a:endParaRPr lang="en-US" sz="3200" dirty="0" smtClean="0">
              <a:effectLst>
                <a:outerShdw blurRad="38100" dist="38100" dir="2700000" algn="tl">
                  <a:srgbClr val="000000">
                    <a:alpha val="43137"/>
                  </a:srgbClr>
                </a:outerShdw>
              </a:effectLst>
            </a:endParaRPr>
          </a:p>
          <a:p>
            <a:pPr eaLnBrk="1" hangingPunct="1"/>
            <a:r>
              <a:rPr lang="es-AR" sz="3200" dirty="0" smtClean="0">
                <a:solidFill>
                  <a:srgbClr val="FFC000"/>
                </a:solidFill>
                <a:effectLst>
                  <a:outerShdw blurRad="38100" dist="38100" dir="2700000" algn="tl">
                    <a:srgbClr val="000000">
                      <a:alpha val="43137"/>
                    </a:srgbClr>
                  </a:outerShdw>
                </a:effectLst>
              </a:rPr>
              <a:t>Es sólo uno de los primeros pasos para la recuperación.</a:t>
            </a:r>
            <a:r>
              <a:rPr lang="es-AR" sz="3200" dirty="0" smtClean="0"/>
              <a:t/>
            </a:r>
            <a:br>
              <a:rPr lang="es-AR" sz="3200" dirty="0" smtClean="0"/>
            </a:br>
            <a:r>
              <a:rPr lang="en-US" sz="3200" dirty="0" smtClean="0">
                <a:effectLst>
                  <a:outerShdw blurRad="38100" dist="38100" dir="2700000" algn="tl">
                    <a:srgbClr val="000000">
                      <a:alpha val="43137"/>
                    </a:srgbClr>
                  </a:outerShdw>
                </a:effectLst>
              </a:rPr>
              <a:t>It is only one of the first steps to recovery.  </a:t>
            </a:r>
          </a:p>
        </p:txBody>
      </p:sp>
      <p:sp>
        <p:nvSpPr>
          <p:cNvPr id="4" name="Slide Number Placeholder 3"/>
          <p:cNvSpPr>
            <a:spLocks noGrp="1"/>
          </p:cNvSpPr>
          <p:nvPr>
            <p:ph type="sldNum" sz="quarter" idx="12"/>
          </p:nvPr>
        </p:nvSpPr>
        <p:spPr/>
        <p:txBody>
          <a:bodyPr/>
          <a:lstStyle/>
          <a:p>
            <a:pPr>
              <a:defRPr/>
            </a:pPr>
            <a:fld id="{42FE3FF6-D756-4278-B9EC-CDC43EBE4DF7}" type="slidenum">
              <a:rPr lang="en-US"/>
              <a:pPr>
                <a:defRPr/>
              </a:pPr>
              <a:t>61</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0"/>
            <a:ext cx="8229600" cy="1143000"/>
          </a:xfrm>
        </p:spPr>
        <p:txBody>
          <a:bodyPr/>
          <a:lstStyle/>
          <a:p>
            <a:pPr eaLnBrk="1" fontAlgn="auto" hangingPunct="1">
              <a:spcAft>
                <a:spcPts val="0"/>
              </a:spcAft>
              <a:defRPr/>
            </a:pPr>
            <a:r>
              <a:rPr lang="en-US" dirty="0" smtClean="0">
                <a:solidFill>
                  <a:schemeClr val="accent4"/>
                </a:solidFill>
              </a:rPr>
              <a:t>2. </a:t>
            </a:r>
            <a:r>
              <a:rPr lang="es-AR" dirty="0" smtClean="0">
                <a:solidFill>
                  <a:srgbClr val="FFC000"/>
                </a:solidFill>
              </a:rPr>
              <a:t>Desintoxicación</a:t>
            </a:r>
            <a:r>
              <a:rPr lang="es-AR" dirty="0" smtClean="0"/>
              <a:t>    </a:t>
            </a:r>
            <a:r>
              <a:rPr lang="en-US" dirty="0" err="1" smtClean="0">
                <a:solidFill>
                  <a:schemeClr val="tx2">
                    <a:lumMod val="90000"/>
                  </a:schemeClr>
                </a:solidFill>
              </a:rPr>
              <a:t>Detox</a:t>
            </a:r>
            <a:endParaRPr lang="en-US" dirty="0" smtClean="0">
              <a:solidFill>
                <a:schemeClr val="tx2">
                  <a:lumMod val="90000"/>
                </a:schemeClr>
              </a:solidFill>
            </a:endParaRPr>
          </a:p>
        </p:txBody>
      </p:sp>
      <p:sp>
        <p:nvSpPr>
          <p:cNvPr id="56323" name="Rectangle 3"/>
          <p:cNvSpPr>
            <a:spLocks noGrp="1" noChangeArrowheads="1"/>
          </p:cNvSpPr>
          <p:nvPr>
            <p:ph idx="1"/>
          </p:nvPr>
        </p:nvSpPr>
        <p:spPr>
          <a:xfrm>
            <a:off x="457200" y="1447800"/>
            <a:ext cx="8229600" cy="4465638"/>
          </a:xfrm>
        </p:spPr>
        <p:txBody>
          <a:bodyPr/>
          <a:lstStyle/>
          <a:p>
            <a:pPr>
              <a:spcAft>
                <a:spcPts val="1500"/>
              </a:spcAft>
            </a:pPr>
            <a:r>
              <a:rPr lang="es-AR" dirty="0" smtClean="0">
                <a:solidFill>
                  <a:srgbClr val="FFC000"/>
                </a:solidFill>
                <a:effectLst>
                  <a:outerShdw blurRad="38100" dist="38100" dir="2700000" algn="tl">
                    <a:srgbClr val="000000">
                      <a:alpha val="43137"/>
                    </a:srgbClr>
                  </a:outerShdw>
                </a:effectLst>
              </a:rPr>
              <a:t>Simplemente se pone a la persona más allá de la enfermedad física de retirarse de la adicción física.</a:t>
            </a:r>
            <a:r>
              <a:rPr lang="es-AR" dirty="0" smtClean="0"/>
              <a:t/>
            </a:r>
            <a:br>
              <a:rPr lang="es-AR" dirty="0" smtClean="0"/>
            </a:br>
            <a:r>
              <a:rPr lang="en-US" dirty="0" smtClean="0">
                <a:effectLst>
                  <a:outerShdw blurRad="38100" dist="38100" dir="2700000" algn="tl">
                    <a:srgbClr val="000000">
                      <a:alpha val="43137"/>
                    </a:srgbClr>
                  </a:outerShdw>
                </a:effectLst>
              </a:rPr>
              <a:t>It simply gets the person past the major physical sickness of withdrawing from the physical addiction.</a:t>
            </a:r>
          </a:p>
          <a:p>
            <a:pPr eaLnBrk="1" hangingPunct="1"/>
            <a:r>
              <a:rPr lang="es-AR" dirty="0" smtClean="0">
                <a:solidFill>
                  <a:srgbClr val="FFC000"/>
                </a:solidFill>
                <a:effectLst>
                  <a:outerShdw blurRad="38100" dist="38100" dir="2700000" algn="tl">
                    <a:srgbClr val="000000">
                      <a:alpha val="43137"/>
                    </a:srgbClr>
                  </a:outerShdw>
                </a:effectLst>
              </a:rPr>
              <a:t>La realidad--que siguen siendo un adicto</a:t>
            </a:r>
            <a:br>
              <a:rPr lang="es-AR" dirty="0" smtClean="0">
                <a:solidFill>
                  <a:srgbClr val="FFC000"/>
                </a:solidFill>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In reality—the person is still an addict.</a:t>
            </a:r>
          </a:p>
        </p:txBody>
      </p:sp>
      <p:sp>
        <p:nvSpPr>
          <p:cNvPr id="4" name="Slide Number Placeholder 3"/>
          <p:cNvSpPr>
            <a:spLocks noGrp="1"/>
          </p:cNvSpPr>
          <p:nvPr>
            <p:ph type="sldNum" sz="quarter" idx="12"/>
          </p:nvPr>
        </p:nvSpPr>
        <p:spPr/>
        <p:txBody>
          <a:bodyPr/>
          <a:lstStyle/>
          <a:p>
            <a:pPr>
              <a:defRPr/>
            </a:pPr>
            <a:fld id="{42FE3FF6-D756-4278-B9EC-CDC43EBE4DF7}" type="slidenum">
              <a:rPr lang="en-US"/>
              <a:pPr>
                <a:defRPr/>
              </a:pPr>
              <a:t>62</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609600"/>
            <a:ext cx="8229600" cy="1219200"/>
          </a:xfrm>
        </p:spPr>
        <p:txBody>
          <a:bodyPr>
            <a:normAutofit fontScale="90000"/>
          </a:bodyPr>
          <a:lstStyle/>
          <a:p>
            <a:pPr marL="576263" indent="-576263" eaLnBrk="1" fontAlgn="auto" hangingPunct="1">
              <a:spcAft>
                <a:spcPts val="0"/>
              </a:spcAft>
              <a:defRPr/>
            </a:pPr>
            <a:r>
              <a:rPr lang="en-US" sz="4000" dirty="0" smtClean="0">
                <a:solidFill>
                  <a:schemeClr val="tx2">
                    <a:tint val="100000"/>
                    <a:satMod val="250000"/>
                  </a:schemeClr>
                </a:solidFill>
              </a:rPr>
              <a:t>3. 	</a:t>
            </a:r>
            <a:r>
              <a:rPr lang="es-AR" sz="4000" dirty="0" smtClean="0">
                <a:solidFill>
                  <a:srgbClr val="FFC000"/>
                </a:solidFill>
              </a:rPr>
              <a:t>Aprendiendo los pasos para una vida saludable</a:t>
            </a:r>
            <a:r>
              <a:rPr lang="es-AR" sz="4000" dirty="0" smtClean="0"/>
              <a:t/>
            </a:r>
            <a:br>
              <a:rPr lang="es-AR" sz="4000" dirty="0" smtClean="0"/>
            </a:br>
            <a:r>
              <a:rPr lang="en-US" sz="4000" dirty="0" smtClean="0">
                <a:solidFill>
                  <a:schemeClr val="tx2">
                    <a:tint val="100000"/>
                    <a:satMod val="250000"/>
                  </a:schemeClr>
                </a:solidFill>
              </a:rPr>
              <a:t>Learning steps to healthy living</a:t>
            </a:r>
          </a:p>
        </p:txBody>
      </p:sp>
      <p:sp>
        <p:nvSpPr>
          <p:cNvPr id="57347" name="Rectangle 3"/>
          <p:cNvSpPr>
            <a:spLocks noGrp="1" noChangeArrowheads="1"/>
          </p:cNvSpPr>
          <p:nvPr>
            <p:ph idx="1"/>
          </p:nvPr>
        </p:nvSpPr>
        <p:spPr/>
        <p:txBody>
          <a:bodyPr/>
          <a:lstStyle/>
          <a:p>
            <a:pPr eaLnBrk="1" hangingPunct="1">
              <a:spcAft>
                <a:spcPts val="1000"/>
              </a:spcAft>
            </a:pPr>
            <a:r>
              <a:rPr lang="es-AR" sz="2800" dirty="0" smtClean="0">
                <a:solidFill>
                  <a:srgbClr val="FFC000"/>
                </a:solidFill>
                <a:effectLst>
                  <a:outerShdw blurRad="38100" dist="38100" dir="2700000" algn="tl">
                    <a:srgbClr val="000000">
                      <a:alpha val="43137"/>
                    </a:srgbClr>
                  </a:outerShdw>
                </a:effectLst>
              </a:rPr>
              <a:t>La recuperación es más que vivir libre de drogas (libre de la adicción)</a:t>
            </a:r>
            <a:br>
              <a:rPr lang="es-AR" sz="2800" dirty="0" smtClean="0">
                <a:solidFill>
                  <a:srgbClr val="FFC000"/>
                </a:solidFill>
                <a:effectLst>
                  <a:outerShdw blurRad="38100" dist="38100" dir="2700000" algn="tl">
                    <a:srgbClr val="000000">
                      <a:alpha val="43137"/>
                    </a:srgbClr>
                  </a:outerShdw>
                </a:effectLst>
              </a:rPr>
            </a:br>
            <a:r>
              <a:rPr lang="en-US" sz="2800" dirty="0" smtClean="0">
                <a:effectLst>
                  <a:outerShdw blurRad="38100" dist="38100" dir="2700000" algn="tl">
                    <a:srgbClr val="000000">
                      <a:alpha val="43137"/>
                    </a:srgbClr>
                  </a:outerShdw>
                </a:effectLst>
              </a:rPr>
              <a:t>Recovery is more than living drug free  (addiction free)</a:t>
            </a:r>
          </a:p>
          <a:p>
            <a:pPr eaLnBrk="1" hangingPunct="1"/>
            <a:r>
              <a:rPr lang="es-AR" sz="2800" dirty="0" smtClean="0">
                <a:solidFill>
                  <a:srgbClr val="FFC000"/>
                </a:solidFill>
                <a:effectLst>
                  <a:outerShdw blurRad="38100" dist="38100" dir="2700000" algn="tl">
                    <a:srgbClr val="000000">
                      <a:alpha val="43137"/>
                    </a:srgbClr>
                  </a:outerShdw>
                </a:effectLst>
              </a:rPr>
              <a:t>En esta parte del aprendizaje, pasos para una vida sana, es la parte importante de la recuperación.</a:t>
            </a:r>
            <a:r>
              <a:rPr lang="es-AR" sz="2800" dirty="0" smtClean="0"/>
              <a:t/>
            </a:r>
            <a:br>
              <a:rPr lang="es-AR" sz="2800" dirty="0" smtClean="0"/>
            </a:br>
            <a:r>
              <a:rPr lang="en-US" sz="2800" dirty="0" smtClean="0">
                <a:effectLst>
                  <a:outerShdw blurRad="38100" dist="38100" dir="2700000" algn="tl">
                    <a:srgbClr val="000000">
                      <a:alpha val="43137"/>
                    </a:srgbClr>
                  </a:outerShdw>
                </a:effectLst>
              </a:rPr>
              <a:t>This part—learning steps to healthy living—is the major part of recovery.</a:t>
            </a:r>
          </a:p>
          <a:p>
            <a:pPr eaLnBrk="1" hangingPunct="1"/>
            <a:endParaRPr lang="en-US" dirty="0" smtClean="0"/>
          </a:p>
          <a:p>
            <a:pPr eaLnBrk="1" hangingPunct="1">
              <a:buFontTx/>
              <a:buNone/>
            </a:pPr>
            <a:endParaRPr lang="en-US" dirty="0" smtClean="0"/>
          </a:p>
        </p:txBody>
      </p:sp>
      <p:sp>
        <p:nvSpPr>
          <p:cNvPr id="4" name="Slide Number Placeholder 3"/>
          <p:cNvSpPr>
            <a:spLocks noGrp="1"/>
          </p:cNvSpPr>
          <p:nvPr>
            <p:ph type="sldNum" sz="quarter" idx="12"/>
          </p:nvPr>
        </p:nvSpPr>
        <p:spPr/>
        <p:txBody>
          <a:bodyPr/>
          <a:lstStyle/>
          <a:p>
            <a:pPr>
              <a:defRPr/>
            </a:pPr>
            <a:fld id="{6D5EC343-C553-471E-8B1F-C72C5F16EE92}" type="slidenum">
              <a:rPr lang="en-US"/>
              <a:pPr>
                <a:defRPr/>
              </a:pPr>
              <a:t>63</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 calcmode="lin" valueType="num">
                                      <p:cBhvr additive="base">
                                        <p:cTn id="7" dur="500" fill="hold"/>
                                        <p:tgtEl>
                                          <p:spTgt spid="573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73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7347">
                                            <p:txEl>
                                              <p:pRg st="1" end="1"/>
                                            </p:txEl>
                                          </p:spTgt>
                                        </p:tgtEl>
                                        <p:attrNameLst>
                                          <p:attrName>style.visibility</p:attrName>
                                        </p:attrNameLst>
                                      </p:cBhvr>
                                      <p:to>
                                        <p:strVal val="visible"/>
                                      </p:to>
                                    </p:set>
                                    <p:anim calcmode="lin" valueType="num">
                                      <p:cBhvr additive="base">
                                        <p:cTn id="13" dur="500" fill="hold"/>
                                        <p:tgtEl>
                                          <p:spTgt spid="573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734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idx="1"/>
          </p:nvPr>
        </p:nvSpPr>
        <p:spPr>
          <a:xfrm>
            <a:off x="457200" y="457200"/>
            <a:ext cx="8229600" cy="5837238"/>
          </a:xfrm>
        </p:spPr>
        <p:txBody>
          <a:bodyPr/>
          <a:lstStyle/>
          <a:p>
            <a:pPr marL="0" indent="0" eaLnBrk="1" hangingPunct="1">
              <a:spcAft>
                <a:spcPts val="1000"/>
              </a:spcAft>
              <a:buNone/>
            </a:pPr>
            <a:r>
              <a:rPr lang="es-AR" sz="4000" dirty="0" smtClean="0">
                <a:solidFill>
                  <a:srgbClr val="FFC000"/>
                </a:solidFill>
                <a:effectLst>
                  <a:outerShdw blurRad="38100" dist="38100" dir="2700000" algn="tl">
                    <a:srgbClr val="000000">
                      <a:alpha val="43137"/>
                    </a:srgbClr>
                  </a:outerShdw>
                </a:effectLst>
              </a:rPr>
              <a:t>Problema con la recuperación</a:t>
            </a:r>
            <a:r>
              <a:rPr lang="en-US" sz="4000" dirty="0" smtClean="0"/>
              <a:t/>
            </a:r>
            <a:br>
              <a:rPr lang="en-US" sz="4000" dirty="0" smtClean="0"/>
            </a:br>
            <a:r>
              <a:rPr lang="en-US" sz="4000" dirty="0" smtClean="0">
                <a:effectLst>
                  <a:outerShdw blurRad="38100" dist="38100" dir="2700000" algn="tl">
                    <a:srgbClr val="000000">
                      <a:alpha val="43137"/>
                    </a:srgbClr>
                  </a:outerShdw>
                </a:effectLst>
              </a:rPr>
              <a:t>Problem with recovery</a:t>
            </a:r>
          </a:p>
          <a:p>
            <a:pPr marL="0" indent="0" eaLnBrk="1" hangingPunct="1">
              <a:buNone/>
            </a:pPr>
            <a:r>
              <a:rPr lang="es-AR" sz="3200" dirty="0" smtClean="0">
                <a:solidFill>
                  <a:srgbClr val="FFC000"/>
                </a:solidFill>
                <a:effectLst>
                  <a:outerShdw blurRad="38100" dist="38100" dir="2700000" algn="tl">
                    <a:srgbClr val="000000">
                      <a:alpha val="43137"/>
                    </a:srgbClr>
                  </a:outerShdw>
                </a:effectLst>
              </a:rPr>
              <a:t>¿Lo desesperados que están?</a:t>
            </a:r>
            <a:r>
              <a:rPr lang="en-US" sz="3200" dirty="0" smtClean="0"/>
              <a:t/>
            </a:r>
            <a:br>
              <a:rPr lang="en-US" sz="3200" dirty="0" smtClean="0"/>
            </a:br>
            <a:r>
              <a:rPr lang="en-US" sz="3200" dirty="0" smtClean="0">
                <a:effectLst>
                  <a:outerShdw blurRad="38100" dist="38100" dir="2700000" algn="tl">
                    <a:srgbClr val="000000">
                      <a:alpha val="43137"/>
                    </a:srgbClr>
                  </a:outerShdw>
                </a:effectLst>
              </a:rPr>
              <a:t>How desperate are they?</a:t>
            </a:r>
          </a:p>
          <a:p>
            <a:pPr eaLnBrk="1" hangingPunct="1">
              <a:buFontTx/>
              <a:buNone/>
            </a:pPr>
            <a:endParaRPr lang="en-US" sz="2400" dirty="0" smtClean="0">
              <a:effectLst>
                <a:outerShdw blurRad="38100" dist="38100" dir="2700000" algn="tl">
                  <a:srgbClr val="000000">
                    <a:alpha val="43137"/>
                  </a:srgbClr>
                </a:outerShdw>
              </a:effectLst>
            </a:endParaRPr>
          </a:p>
          <a:p>
            <a:pPr marL="0" indent="0" eaLnBrk="1" hangingPunct="1">
              <a:buFontTx/>
              <a:buNone/>
            </a:pPr>
            <a:r>
              <a:rPr lang="es-AR" sz="2800" dirty="0" smtClean="0">
                <a:solidFill>
                  <a:srgbClr val="FFC000"/>
                </a:solidFill>
                <a:effectLst>
                  <a:outerShdw blurRad="38100" dist="38100" dir="2700000" algn="tl">
                    <a:srgbClr val="000000">
                      <a:alpha val="43137"/>
                    </a:srgbClr>
                  </a:outerShdw>
                </a:effectLst>
              </a:rPr>
              <a:t>Algunos se desesperan por salir de la crisis inmediata, pero no están dispuestos a entregarse a la disciplina de cambio.</a:t>
            </a:r>
            <a:endParaRPr lang="en-US" sz="2800" dirty="0" smtClean="0">
              <a:solidFill>
                <a:srgbClr val="FFC000"/>
              </a:solidFill>
              <a:effectLst>
                <a:outerShdw blurRad="38100" dist="38100" dir="2700000" algn="tl">
                  <a:srgbClr val="000000">
                    <a:alpha val="43137"/>
                  </a:srgbClr>
                </a:outerShdw>
              </a:effectLst>
            </a:endParaRPr>
          </a:p>
          <a:p>
            <a:pPr marL="0" indent="0" eaLnBrk="1" hangingPunct="1">
              <a:buFontTx/>
              <a:buNone/>
            </a:pPr>
            <a:r>
              <a:rPr lang="en-US" sz="2800" dirty="0" smtClean="0">
                <a:effectLst>
                  <a:outerShdw blurRad="38100" dist="38100" dir="2700000" algn="tl">
                    <a:srgbClr val="000000">
                      <a:alpha val="43137"/>
                    </a:srgbClr>
                  </a:outerShdw>
                </a:effectLst>
              </a:rPr>
              <a:t>“Those who beg for help and then refuse the discipline of change”</a:t>
            </a:r>
          </a:p>
          <a:p>
            <a:pPr algn="r" eaLnBrk="1" hangingPunct="1">
              <a:buFontTx/>
              <a:buNone/>
            </a:pPr>
            <a:r>
              <a:rPr lang="en-US" sz="2000" dirty="0" smtClean="0">
                <a:effectLst>
                  <a:outerShdw blurRad="38100" dist="38100" dir="2700000" algn="tl">
                    <a:srgbClr val="000000">
                      <a:alpha val="43137"/>
                    </a:srgbClr>
                  </a:outerShdw>
                </a:effectLst>
              </a:rPr>
              <a:t>--Bob Dunstan, Life Challenge, Amarillo, TX</a:t>
            </a:r>
          </a:p>
        </p:txBody>
      </p:sp>
      <p:sp>
        <p:nvSpPr>
          <p:cNvPr id="3" name="Slide Number Placeholder 2"/>
          <p:cNvSpPr>
            <a:spLocks noGrp="1"/>
          </p:cNvSpPr>
          <p:nvPr>
            <p:ph type="sldNum" sz="quarter" idx="12"/>
          </p:nvPr>
        </p:nvSpPr>
        <p:spPr/>
        <p:txBody>
          <a:bodyPr/>
          <a:lstStyle/>
          <a:p>
            <a:pPr>
              <a:defRPr/>
            </a:pPr>
            <a:fld id="{744080E5-72D0-4E26-87B3-1BDBA8AD29AE}" type="slidenum">
              <a:rPr lang="en-US"/>
              <a:pPr>
                <a:defRPr/>
              </a:pPr>
              <a:t>64</a:t>
            </a:fld>
            <a:endParaRPr lang="en-US"/>
          </a:p>
        </p:txBody>
      </p:sp>
      <p:sp>
        <p:nvSpPr>
          <p:cNvPr id="4" name="Footer Placeholder 3"/>
          <p:cNvSpPr>
            <a:spLocks noGrp="1"/>
          </p:cNvSpPr>
          <p:nvPr>
            <p:ph type="ftr" sz="quarter" idx="11"/>
          </p:nvPr>
        </p:nvSpPr>
        <p:spPr/>
        <p:txBody>
          <a:bodyPr/>
          <a:lstStyle/>
          <a:p>
            <a:pPr>
              <a:defRPr/>
            </a:pPr>
            <a:r>
              <a:rPr lang="en-US" smtClean="0"/>
              <a:t>iteenchallenge.org    Last Revised 03-2013</a:t>
            </a:r>
            <a:endParaRPr lang="en-US"/>
          </a:p>
        </p:txBody>
      </p:sp>
      <p:sp>
        <p:nvSpPr>
          <p:cNvPr id="5" name="Date Placeholder 4"/>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3352800"/>
          </a:xfrm>
        </p:spPr>
        <p:txBody>
          <a:bodyPr/>
          <a:lstStyle/>
          <a:p>
            <a:pPr marL="0" indent="0">
              <a:buNone/>
              <a:tabLst>
                <a:tab pos="2166938" algn="l"/>
                <a:tab pos="5035550" algn="l"/>
              </a:tabLst>
            </a:pPr>
            <a:r>
              <a:rPr lang="es-AR" dirty="0" smtClean="0">
                <a:solidFill>
                  <a:srgbClr val="FFC000"/>
                </a:solidFill>
                <a:effectLst>
                  <a:outerShdw blurRad="38100" dist="38100" dir="2700000" algn="tl">
                    <a:srgbClr val="000000">
                      <a:alpha val="43137"/>
                    </a:srgbClr>
                  </a:outerShdw>
                </a:effectLst>
              </a:rPr>
              <a:t>Intervención	Desintoxicación 	Pasos para una 		vida sana</a:t>
            </a:r>
            <a:endParaRPr lang="en-US" dirty="0" smtClean="0">
              <a:solidFill>
                <a:srgbClr val="FFC000"/>
              </a:solidFill>
              <a:effectLst>
                <a:outerShdw blurRad="38100" dist="38100" dir="2700000" algn="tl">
                  <a:srgbClr val="000000">
                    <a:alpha val="43137"/>
                  </a:srgbClr>
                </a:outerShdw>
              </a:effectLst>
            </a:endParaRPr>
          </a:p>
          <a:p>
            <a:pPr marL="0" indent="0">
              <a:buNone/>
              <a:tabLst>
                <a:tab pos="2166938" algn="l"/>
                <a:tab pos="5035550" algn="l"/>
              </a:tabLst>
            </a:pPr>
            <a:r>
              <a:rPr lang="en-US" dirty="0" smtClean="0">
                <a:solidFill>
                  <a:srgbClr val="FFC000"/>
                </a:solidFill>
                <a:effectLst>
                  <a:outerShdw blurRad="38100" dist="38100" dir="2700000" algn="tl">
                    <a:srgbClr val="000000">
                      <a:alpha val="43137"/>
                    </a:srgbClr>
                  </a:outerShdw>
                </a:effectLst>
              </a:rPr>
              <a:t>1 </a:t>
            </a:r>
            <a:r>
              <a:rPr lang="en-US" dirty="0" err="1" smtClean="0">
                <a:solidFill>
                  <a:srgbClr val="FFC000"/>
                </a:solidFill>
                <a:effectLst>
                  <a:outerShdw blurRad="38100" dist="38100" dir="2700000" algn="tl">
                    <a:srgbClr val="000000">
                      <a:alpha val="43137"/>
                    </a:srgbClr>
                  </a:outerShdw>
                </a:effectLst>
              </a:rPr>
              <a:t>hora</a:t>
            </a:r>
            <a:r>
              <a:rPr lang="en-US" dirty="0" smtClean="0">
                <a:solidFill>
                  <a:srgbClr val="FFC000"/>
                </a:solidFill>
                <a:effectLst>
                  <a:outerShdw blurRad="38100" dist="38100" dir="2700000" algn="tl">
                    <a:srgbClr val="000000">
                      <a:alpha val="43137"/>
                    </a:srgbClr>
                  </a:outerShdw>
                </a:effectLst>
              </a:rPr>
              <a:t>	3-5 </a:t>
            </a:r>
            <a:r>
              <a:rPr lang="es-AR" dirty="0" smtClean="0">
                <a:solidFill>
                  <a:srgbClr val="FFC000"/>
                </a:solidFill>
                <a:effectLst>
                  <a:outerShdw blurRad="38100" dist="38100" dir="2700000" algn="tl">
                    <a:srgbClr val="000000">
                      <a:alpha val="43137"/>
                    </a:srgbClr>
                  </a:outerShdw>
                </a:effectLst>
              </a:rPr>
              <a:t>días</a:t>
            </a:r>
            <a:r>
              <a:rPr lang="es-AR" dirty="0" smtClean="0">
                <a:effectLst>
                  <a:outerShdw blurRad="38100" dist="38100" dir="2700000" algn="tl">
                    <a:srgbClr val="000000">
                      <a:alpha val="43137"/>
                    </a:srgbClr>
                  </a:outerShdw>
                </a:effectLst>
              </a:rPr>
              <a:t> </a:t>
            </a:r>
            <a:r>
              <a:rPr lang="en-US" dirty="0" smtClean="0">
                <a:solidFill>
                  <a:srgbClr val="FFC000"/>
                </a:solidFill>
                <a:effectLst>
                  <a:outerShdw blurRad="38100" dist="38100" dir="2700000" algn="tl">
                    <a:srgbClr val="000000">
                      <a:alpha val="43137"/>
                    </a:srgbClr>
                  </a:outerShdw>
                </a:effectLst>
              </a:rPr>
              <a:t>	6-12 </a:t>
            </a:r>
            <a:r>
              <a:rPr lang="en-US" dirty="0" err="1" smtClean="0">
                <a:solidFill>
                  <a:srgbClr val="FFC000"/>
                </a:solidFill>
                <a:effectLst>
                  <a:outerShdw blurRad="38100" dist="38100" dir="2700000" algn="tl">
                    <a:srgbClr val="000000">
                      <a:alpha val="43137"/>
                    </a:srgbClr>
                  </a:outerShdw>
                </a:effectLst>
              </a:rPr>
              <a:t>meses</a:t>
            </a:r>
            <a:r>
              <a:rPr lang="en-US" dirty="0" smtClean="0">
                <a:solidFill>
                  <a:srgbClr val="FFC000"/>
                </a:solidFill>
                <a:effectLst>
                  <a:outerShdw blurRad="38100" dist="38100" dir="2700000" algn="tl">
                    <a:srgbClr val="000000">
                      <a:alpha val="43137"/>
                    </a:srgbClr>
                  </a:outerShdw>
                </a:effectLst>
              </a:rPr>
              <a:t> o m</a:t>
            </a:r>
            <a:r>
              <a:rPr lang="es-AR" dirty="0" err="1" smtClean="0">
                <a:solidFill>
                  <a:srgbClr val="FFC000"/>
                </a:solidFill>
              </a:rPr>
              <a:t>ás</a:t>
            </a:r>
            <a:endParaRPr lang="en-US" b="1" u="sng" dirty="0" smtClean="0">
              <a:solidFill>
                <a:srgbClr val="FFC000"/>
              </a:solidFill>
              <a:effectLst>
                <a:outerShdw blurRad="38100" dist="38100" dir="2700000" algn="tl">
                  <a:srgbClr val="000000">
                    <a:alpha val="43137"/>
                  </a:srgbClr>
                </a:outerShdw>
              </a:effectLst>
            </a:endParaRPr>
          </a:p>
          <a:p>
            <a:pPr marL="0" indent="0">
              <a:buNone/>
              <a:tabLst>
                <a:tab pos="2166938" algn="l"/>
                <a:tab pos="4121150" algn="l"/>
              </a:tabLst>
            </a:pPr>
            <a:endParaRPr lang="en-US" dirty="0" smtClean="0">
              <a:effectLst>
                <a:outerShdw blurRad="38100" dist="38100" dir="2700000" algn="tl">
                  <a:srgbClr val="000000">
                    <a:alpha val="43137"/>
                  </a:srgbClr>
                </a:outerShdw>
              </a:effectLst>
            </a:endParaRPr>
          </a:p>
          <a:p>
            <a:pPr marL="0" indent="0">
              <a:buNone/>
              <a:tabLst>
                <a:tab pos="2166938" algn="l"/>
                <a:tab pos="4121150" algn="l"/>
              </a:tabLst>
            </a:pPr>
            <a:r>
              <a:rPr lang="en-US" dirty="0" smtClean="0">
                <a:effectLst>
                  <a:outerShdw blurRad="38100" dist="38100" dir="2700000" algn="tl">
                    <a:srgbClr val="000000">
                      <a:alpha val="43137"/>
                    </a:srgbClr>
                  </a:outerShdw>
                </a:effectLst>
              </a:rPr>
              <a:t>Intervention	</a:t>
            </a:r>
            <a:r>
              <a:rPr lang="en-US" dirty="0" err="1" smtClean="0">
                <a:effectLst>
                  <a:outerShdw blurRad="38100" dist="38100" dir="2700000" algn="tl">
                    <a:srgbClr val="000000">
                      <a:alpha val="43137"/>
                    </a:srgbClr>
                  </a:outerShdw>
                </a:effectLst>
              </a:rPr>
              <a:t>Detox</a:t>
            </a:r>
            <a:r>
              <a:rPr lang="en-US" dirty="0" smtClean="0">
                <a:effectLst>
                  <a:outerShdw blurRad="38100" dist="38100" dir="2700000" algn="tl">
                    <a:srgbClr val="000000">
                      <a:alpha val="43137"/>
                    </a:srgbClr>
                  </a:outerShdw>
                </a:effectLst>
              </a:rPr>
              <a:t>	Steps to Healthy Living</a:t>
            </a:r>
          </a:p>
          <a:p>
            <a:pPr marL="0" indent="0">
              <a:buNone/>
              <a:tabLst>
                <a:tab pos="2166938" algn="l"/>
                <a:tab pos="4121150" algn="l"/>
              </a:tabLst>
            </a:pPr>
            <a:r>
              <a:rPr lang="en-US" dirty="0" smtClean="0">
                <a:effectLst>
                  <a:outerShdw blurRad="38100" dist="38100" dir="2700000" algn="tl">
                    <a:srgbClr val="000000">
                      <a:alpha val="43137"/>
                    </a:srgbClr>
                  </a:outerShdw>
                </a:effectLst>
              </a:rPr>
              <a:t>1 hour	3-5 days	6-12 months or more</a:t>
            </a:r>
          </a:p>
          <a:p>
            <a:pPr marL="0" indent="0">
              <a:buNone/>
            </a:pPr>
            <a:r>
              <a:rPr lang="en-US" dirty="0" smtClean="0"/>
              <a:t>			</a:t>
            </a:r>
            <a:endParaRPr lang="en-US" dirty="0"/>
          </a:p>
        </p:txBody>
      </p:sp>
      <p:sp>
        <p:nvSpPr>
          <p:cNvPr id="4" name="Date Placeholder 3"/>
          <p:cNvSpPr>
            <a:spLocks noGrp="1"/>
          </p:cNvSpPr>
          <p:nvPr>
            <p:ph type="dt" sz="half" idx="10"/>
          </p:nvPr>
        </p:nvSpPr>
        <p:spPr/>
        <p:txBody>
          <a:bodyPr/>
          <a:lstStyle/>
          <a:p>
            <a:pPr>
              <a:defRPr/>
            </a:pPr>
            <a:r>
              <a:rPr lang="en-US" smtClean="0"/>
              <a:t>Course  T509.01</a:t>
            </a:r>
            <a:endParaRPr lang="en-US" dirty="0"/>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Slide Number Placeholder 5"/>
          <p:cNvSpPr>
            <a:spLocks noGrp="1"/>
          </p:cNvSpPr>
          <p:nvPr>
            <p:ph type="sldNum" sz="quarter" idx="12"/>
          </p:nvPr>
        </p:nvSpPr>
        <p:spPr/>
        <p:txBody>
          <a:bodyPr/>
          <a:lstStyle/>
          <a:p>
            <a:pPr>
              <a:defRPr/>
            </a:pPr>
            <a:fld id="{474097A7-0CC8-4B37-BB74-928581C9D395}" type="slidenum">
              <a:rPr lang="en-US" smtClean="0"/>
              <a:pPr>
                <a:defRPr/>
              </a:pPr>
              <a:t>65</a:t>
            </a:fld>
            <a:endParaRPr lang="en-US" dirty="0"/>
          </a:p>
        </p:txBody>
      </p:sp>
      <p:graphicFrame>
        <p:nvGraphicFramePr>
          <p:cNvPr id="9" name="Chart 8"/>
          <p:cNvGraphicFramePr/>
          <p:nvPr/>
        </p:nvGraphicFramePr>
        <p:xfrm>
          <a:off x="2286000" y="35814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152400"/>
            <a:ext cx="8229600" cy="1524000"/>
          </a:xfrm>
        </p:spPr>
        <p:txBody>
          <a:bodyPr>
            <a:normAutofit/>
          </a:bodyPr>
          <a:lstStyle/>
          <a:p>
            <a:pPr algn="ctr" eaLnBrk="1" fontAlgn="auto" hangingPunct="1">
              <a:spcAft>
                <a:spcPts val="0"/>
              </a:spcAft>
              <a:defRPr/>
            </a:pPr>
            <a:r>
              <a:rPr lang="es-AR" sz="3200" dirty="0" smtClean="0">
                <a:solidFill>
                  <a:srgbClr val="FFC000"/>
                </a:solidFill>
              </a:rPr>
              <a:t>Recuperación consiste en tres elementos básicos para una vida saludable</a:t>
            </a:r>
            <a:r>
              <a:rPr lang="en-US" sz="3200" dirty="0" smtClean="0"/>
              <a:t/>
            </a:r>
            <a:br>
              <a:rPr lang="en-US" sz="3200" dirty="0" smtClean="0"/>
            </a:br>
            <a:r>
              <a:rPr lang="en-US" sz="3200" dirty="0" smtClean="0">
                <a:solidFill>
                  <a:schemeClr val="tx2">
                    <a:tint val="100000"/>
                    <a:satMod val="250000"/>
                  </a:schemeClr>
                </a:solidFill>
              </a:rPr>
              <a:t>Recovery involves the 3 basics of healthy living</a:t>
            </a:r>
          </a:p>
        </p:txBody>
      </p:sp>
      <p:sp>
        <p:nvSpPr>
          <p:cNvPr id="59395" name="Rectangle 3"/>
          <p:cNvSpPr>
            <a:spLocks noGrp="1" noChangeArrowheads="1"/>
          </p:cNvSpPr>
          <p:nvPr>
            <p:ph idx="1"/>
          </p:nvPr>
        </p:nvSpPr>
        <p:spPr>
          <a:xfrm>
            <a:off x="457200" y="1752600"/>
            <a:ext cx="8458200" cy="4114800"/>
          </a:xfrm>
        </p:spPr>
        <p:txBody>
          <a:bodyPr/>
          <a:lstStyle/>
          <a:p>
            <a:pPr eaLnBrk="1" hangingPunct="1">
              <a:spcBef>
                <a:spcPts val="0"/>
              </a:spcBef>
              <a:spcAft>
                <a:spcPct val="50000"/>
              </a:spcAft>
              <a:buFontTx/>
              <a:buNone/>
            </a:pPr>
            <a:r>
              <a:rPr lang="en-US" dirty="0" smtClean="0">
                <a:effectLst>
                  <a:outerShdw blurRad="38100" dist="38100" dir="2700000" algn="tl">
                    <a:srgbClr val="000000">
                      <a:alpha val="43137"/>
                    </a:srgbClr>
                  </a:outerShdw>
                </a:effectLst>
              </a:rPr>
              <a:t>1.	</a:t>
            </a:r>
            <a:r>
              <a:rPr lang="es-AR" dirty="0" smtClean="0">
                <a:solidFill>
                  <a:srgbClr val="FFC000"/>
                </a:solidFill>
                <a:effectLst>
                  <a:outerShdw blurRad="38100" dist="38100" dir="2700000" algn="tl">
                    <a:srgbClr val="000000">
                      <a:alpha val="43137"/>
                    </a:srgbClr>
                  </a:outerShdw>
                </a:effectLst>
              </a:rPr>
              <a:t>Vivir en la verdad</a:t>
            </a:r>
            <a:r>
              <a:rPr lang="es-AR" dirty="0" smtClean="0"/>
              <a:t/>
            </a:r>
            <a:br>
              <a:rPr lang="es-AR" dirty="0" smtClean="0"/>
            </a:br>
            <a:r>
              <a:rPr lang="en-US" dirty="0" smtClean="0">
                <a:effectLst>
                  <a:outerShdw blurRad="38100" dist="38100" dir="2700000" algn="tl">
                    <a:srgbClr val="000000">
                      <a:alpha val="43137"/>
                    </a:srgbClr>
                  </a:outerShdw>
                </a:effectLst>
              </a:rPr>
              <a:t>Living in truth</a:t>
            </a:r>
          </a:p>
          <a:p>
            <a:pPr eaLnBrk="1" hangingPunct="1">
              <a:spcBef>
                <a:spcPts val="0"/>
              </a:spcBef>
              <a:spcAft>
                <a:spcPct val="50000"/>
              </a:spcAft>
              <a:buFontTx/>
              <a:buNone/>
            </a:pPr>
            <a:r>
              <a:rPr lang="en-US" dirty="0" smtClean="0">
                <a:effectLst>
                  <a:outerShdw blurRad="38100" dist="38100" dir="2700000" algn="tl">
                    <a:srgbClr val="000000">
                      <a:alpha val="43137"/>
                    </a:srgbClr>
                  </a:outerShdw>
                </a:effectLst>
              </a:rPr>
              <a:t>2.	</a:t>
            </a:r>
            <a:r>
              <a:rPr lang="es-AR" dirty="0" smtClean="0">
                <a:solidFill>
                  <a:srgbClr val="FFC000"/>
                </a:solidFill>
                <a:effectLst>
                  <a:outerShdw blurRad="38100" dist="38100" dir="2700000" algn="tl">
                    <a:srgbClr val="000000">
                      <a:alpha val="43137"/>
                    </a:srgbClr>
                  </a:outerShdw>
                </a:effectLst>
              </a:rPr>
              <a:t>Aprender habilidades para resolver problemas saludablemente</a:t>
            </a:r>
            <a:r>
              <a:rPr lang="es-AR" dirty="0" smtClean="0"/>
              <a:t/>
            </a:r>
            <a:br>
              <a:rPr lang="es-AR" dirty="0" smtClean="0"/>
            </a:br>
            <a:r>
              <a:rPr lang="en-US" dirty="0" smtClean="0">
                <a:effectLst>
                  <a:outerShdw blurRad="38100" dist="38100" dir="2700000" algn="tl">
                    <a:srgbClr val="000000">
                      <a:alpha val="43137"/>
                    </a:srgbClr>
                  </a:outerShdw>
                </a:effectLst>
              </a:rPr>
              <a:t>Learning healthy problem solving skills</a:t>
            </a:r>
          </a:p>
          <a:p>
            <a:pPr eaLnBrk="1" hangingPunct="1">
              <a:spcBef>
                <a:spcPts val="0"/>
              </a:spcBef>
              <a:spcAft>
                <a:spcPct val="50000"/>
              </a:spcAft>
              <a:buFontTx/>
              <a:buNone/>
            </a:pPr>
            <a:r>
              <a:rPr lang="en-US" dirty="0" smtClean="0">
                <a:effectLst>
                  <a:outerShdw blurRad="38100" dist="38100" dir="2700000" algn="tl">
                    <a:srgbClr val="000000">
                      <a:alpha val="43137"/>
                    </a:srgbClr>
                  </a:outerShdw>
                </a:effectLst>
              </a:rPr>
              <a:t>3.	</a:t>
            </a:r>
            <a:r>
              <a:rPr lang="es-AR" dirty="0" smtClean="0">
                <a:solidFill>
                  <a:srgbClr val="FFC000"/>
                </a:solidFill>
                <a:effectLst>
                  <a:outerShdw blurRad="38100" dist="38100" dir="2700000" algn="tl">
                    <a:srgbClr val="000000">
                      <a:alpha val="43137"/>
                    </a:srgbClr>
                  </a:outerShdw>
                </a:effectLst>
              </a:rPr>
              <a:t>El desarrollo de relaciones saludables con personas sanas</a:t>
            </a:r>
            <a:r>
              <a:rPr lang="es-AR" dirty="0" smtClean="0"/>
              <a:t/>
            </a:r>
            <a:br>
              <a:rPr lang="es-AR" dirty="0" smtClean="0"/>
            </a:br>
            <a:r>
              <a:rPr lang="en-US" dirty="0" smtClean="0">
                <a:effectLst>
                  <a:outerShdw blurRad="38100" dist="38100" dir="2700000" algn="tl">
                    <a:srgbClr val="000000">
                      <a:alpha val="43137"/>
                    </a:srgbClr>
                  </a:outerShdw>
                </a:effectLst>
              </a:rPr>
              <a:t>Developing healthy relationships with healthy people</a:t>
            </a:r>
          </a:p>
        </p:txBody>
      </p:sp>
      <p:sp>
        <p:nvSpPr>
          <p:cNvPr id="4" name="Slide Number Placeholder 3"/>
          <p:cNvSpPr>
            <a:spLocks noGrp="1"/>
          </p:cNvSpPr>
          <p:nvPr>
            <p:ph type="sldNum" sz="quarter" idx="12"/>
          </p:nvPr>
        </p:nvSpPr>
        <p:spPr/>
        <p:txBody>
          <a:bodyPr/>
          <a:lstStyle/>
          <a:p>
            <a:pPr>
              <a:defRPr/>
            </a:pPr>
            <a:fld id="{A6EABF54-BA42-4147-8A8C-CA4FAFCB9AED}" type="slidenum">
              <a:rPr lang="en-US"/>
              <a:pPr>
                <a:defRPr/>
              </a:pPr>
              <a:t>66</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 calcmode="lin" valueType="num">
                                      <p:cBhvr additive="base">
                                        <p:cTn id="13" dur="5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3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9395">
                                            <p:txEl>
                                              <p:pRg st="2" end="2"/>
                                            </p:txEl>
                                          </p:spTgt>
                                        </p:tgtEl>
                                        <p:attrNameLst>
                                          <p:attrName>style.visibility</p:attrName>
                                        </p:attrNameLst>
                                      </p:cBhvr>
                                      <p:to>
                                        <p:strVal val="visible"/>
                                      </p:to>
                                    </p:set>
                                    <p:anim calcmode="lin" valueType="num">
                                      <p:cBhvr additive="base">
                                        <p:cTn id="19" dur="500" fill="hold"/>
                                        <p:tgtEl>
                                          <p:spTgt spid="593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39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304800"/>
            <a:ext cx="8229600" cy="1524000"/>
          </a:xfrm>
        </p:spPr>
        <p:txBody>
          <a:bodyPr>
            <a:normAutofit/>
          </a:bodyPr>
          <a:lstStyle/>
          <a:p>
            <a:pPr marL="762000" indent="-762000" eaLnBrk="1" fontAlgn="auto" hangingPunct="1">
              <a:spcAft>
                <a:spcPts val="0"/>
              </a:spcAft>
              <a:buFontTx/>
              <a:buAutoNum type="alphaUcPeriod" startAt="3"/>
              <a:defRPr/>
            </a:pPr>
            <a:r>
              <a:rPr lang="es-AR" sz="3200" dirty="0" smtClean="0">
                <a:solidFill>
                  <a:srgbClr val="FFC000"/>
                </a:solidFill>
              </a:rPr>
              <a:t>Fundamento espiritual y proceso para el cambio </a:t>
            </a:r>
            <a:r>
              <a:rPr lang="es-AR" sz="3200" dirty="0" smtClean="0"/>
              <a:t/>
            </a:r>
            <a:br>
              <a:rPr lang="es-AR" sz="3200" dirty="0" smtClean="0"/>
            </a:br>
            <a:r>
              <a:rPr lang="en-US" sz="3200" dirty="0" smtClean="0">
                <a:solidFill>
                  <a:schemeClr val="tx2">
                    <a:tint val="100000"/>
                    <a:satMod val="250000"/>
                  </a:schemeClr>
                </a:solidFill>
              </a:rPr>
              <a:t>Spiritual foundation &amp; process for change</a:t>
            </a:r>
          </a:p>
        </p:txBody>
      </p:sp>
      <p:sp>
        <p:nvSpPr>
          <p:cNvPr id="47107" name="Rectangle 3"/>
          <p:cNvSpPr>
            <a:spLocks noGrp="1" noChangeArrowheads="1"/>
          </p:cNvSpPr>
          <p:nvPr>
            <p:ph idx="1"/>
          </p:nvPr>
        </p:nvSpPr>
        <p:spPr/>
        <p:txBody>
          <a:bodyPr>
            <a:normAutofit lnSpcReduction="10000"/>
          </a:bodyPr>
          <a:lstStyle/>
          <a:p>
            <a:pPr marL="320040" indent="-320040" eaLnBrk="1" fontAlgn="auto" hangingPunct="1">
              <a:lnSpc>
                <a:spcPct val="90000"/>
              </a:lnSpc>
              <a:spcAft>
                <a:spcPts val="0"/>
              </a:spcAft>
              <a:buFont typeface="Wingdings 2"/>
              <a:buChar char=""/>
              <a:defRPr/>
            </a:pPr>
            <a:r>
              <a:rPr lang="en-US" sz="3200" b="1" dirty="0" smtClean="0">
                <a:solidFill>
                  <a:srgbClr val="FFC000"/>
                </a:solidFill>
                <a:effectLst>
                  <a:outerShdw blurRad="38100" dist="38100" dir="2700000" algn="tl">
                    <a:srgbClr val="000000">
                      <a:alpha val="43137"/>
                    </a:srgbClr>
                  </a:outerShdw>
                </a:effectLst>
              </a:rPr>
              <a:t>2 Pedro 1:3-11</a:t>
            </a:r>
            <a:endParaRPr lang="en-US" sz="3200" b="1" dirty="0" smtClean="0">
              <a:effectLst>
                <a:outerShdw blurRad="38100" dist="38100" dir="2700000" algn="tl">
                  <a:srgbClr val="000000">
                    <a:alpha val="43137"/>
                  </a:srgbClr>
                </a:outerShdw>
              </a:effectLst>
            </a:endParaRPr>
          </a:p>
          <a:p>
            <a:pPr marL="320040" indent="-320040" eaLnBrk="1" fontAlgn="auto" hangingPunct="1">
              <a:lnSpc>
                <a:spcPct val="90000"/>
              </a:lnSpc>
              <a:spcAft>
                <a:spcPts val="0"/>
              </a:spcAft>
              <a:buFontTx/>
              <a:buNone/>
              <a:defRPr/>
            </a:pPr>
            <a:r>
              <a:rPr lang="en-US" sz="2800"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(3) </a:t>
            </a:r>
            <a:r>
              <a:rPr lang="es-AR" sz="3200" dirty="0" smtClean="0">
                <a:solidFill>
                  <a:srgbClr val="FFC000"/>
                </a:solidFill>
                <a:effectLst>
                  <a:outerShdw blurRad="38100" dist="38100" dir="2700000" algn="tl">
                    <a:srgbClr val="000000">
                      <a:alpha val="43137"/>
                    </a:srgbClr>
                  </a:outerShdw>
                </a:effectLst>
              </a:rPr>
              <a:t>Su </a:t>
            </a:r>
            <a:r>
              <a:rPr lang="es-AR" sz="3200" dirty="0" smtClean="0">
                <a:solidFill>
                  <a:srgbClr val="FFC000"/>
                </a:solidFill>
                <a:effectLst>
                  <a:outerShdw blurRad="38100" dist="38100" dir="2700000" algn="tl">
                    <a:srgbClr val="000000">
                      <a:alpha val="43137"/>
                    </a:srgbClr>
                  </a:outerShdw>
                </a:effectLst>
              </a:rPr>
              <a:t>divino poder, al darnos el conocimiento de aquel que nos llamó por su propia gloria y potencia, nos ha concedido todas las cosas que necesitamos para vivir como Dios manda. </a:t>
            </a:r>
            <a:br>
              <a:rPr lang="es-AR" sz="3200" dirty="0" smtClean="0">
                <a:solidFill>
                  <a:srgbClr val="FFC000"/>
                </a:solidFill>
                <a:effectLst>
                  <a:outerShdw blurRad="38100" dist="38100" dir="2700000" algn="tl">
                    <a:srgbClr val="000000">
                      <a:alpha val="43137"/>
                    </a:srgbClr>
                  </a:outerShdw>
                </a:effectLst>
              </a:rPr>
            </a:br>
            <a:r>
              <a:rPr lang="en-US" sz="3200" b="1" dirty="0" smtClean="0">
                <a:effectLst>
                  <a:outerShdw blurRad="38100" dist="38100" dir="2700000" algn="tl">
                    <a:srgbClr val="000000">
                      <a:alpha val="43137"/>
                    </a:srgbClr>
                  </a:outerShdw>
                </a:effectLst>
              </a:rPr>
              <a:t> 2 Peter 1:3-11 </a:t>
            </a:r>
            <a:r>
              <a:rPr lang="en-US" sz="2000" b="1" dirty="0" smtClean="0">
                <a:effectLst>
                  <a:outerShdw blurRad="38100" dist="38100" dir="2700000" algn="tl">
                    <a:srgbClr val="000000">
                      <a:alpha val="43137"/>
                    </a:srgbClr>
                  </a:outerShdw>
                </a:effectLst>
              </a:rPr>
              <a:t>NIV </a:t>
            </a:r>
            <a:br>
              <a:rPr lang="en-US" sz="2000" b="1" dirty="0" smtClean="0">
                <a:effectLst>
                  <a:outerShdw blurRad="38100" dist="38100" dir="2700000" algn="tl">
                    <a:srgbClr val="000000">
                      <a:alpha val="43137"/>
                    </a:srgbClr>
                  </a:outerShdw>
                </a:effectLst>
              </a:rPr>
            </a:br>
            <a:r>
              <a:rPr lang="en-US" sz="3200" dirty="0" smtClean="0">
                <a:effectLst>
                  <a:outerShdw blurRad="38100" dist="38100" dir="2700000" algn="tl">
                    <a:srgbClr val="000000">
                      <a:alpha val="43137"/>
                    </a:srgbClr>
                  </a:outerShdw>
                </a:effectLst>
              </a:rPr>
              <a:t>(3) His </a:t>
            </a:r>
            <a:r>
              <a:rPr lang="en-US" sz="3200" dirty="0" smtClean="0">
                <a:effectLst>
                  <a:outerShdw blurRad="38100" dist="38100" dir="2700000" algn="tl">
                    <a:srgbClr val="000000">
                      <a:alpha val="43137"/>
                    </a:srgbClr>
                  </a:outerShdw>
                </a:effectLst>
              </a:rPr>
              <a:t>divine power has given us everything we need for life and godliness through our knowledge of him who called us by his own glory and goodness. </a:t>
            </a:r>
            <a:endParaRPr lang="en-US" sz="2800" dirty="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CC1D6407-9F3C-448D-81AC-2A9B39FB74F5}" type="slidenum">
              <a:rPr lang="en-US"/>
              <a:pPr>
                <a:defRPr/>
              </a:pPr>
              <a:t>67</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8"/>
          <p:cNvSpPr>
            <a:spLocks noGrp="1" noChangeArrowheads="1"/>
          </p:cNvSpPr>
          <p:nvPr>
            <p:ph idx="1"/>
          </p:nvPr>
        </p:nvSpPr>
        <p:spPr>
          <a:xfrm>
            <a:off x="457200" y="381000"/>
            <a:ext cx="8229600" cy="5516563"/>
          </a:xfrm>
        </p:spPr>
        <p:txBody>
          <a:bodyPr/>
          <a:lstStyle/>
          <a:p>
            <a:pPr marL="0" indent="0" eaLnBrk="1" hangingPunct="1">
              <a:spcAft>
                <a:spcPts val="1500"/>
              </a:spcAft>
              <a:buFontTx/>
              <a:buNone/>
            </a:pPr>
            <a:r>
              <a:rPr lang="es-AR" sz="3200" b="1" dirty="0" smtClean="0">
                <a:solidFill>
                  <a:srgbClr val="FFC000"/>
                </a:solidFill>
                <a:effectLst>
                  <a:outerShdw blurRad="38100" dist="38100" dir="2700000" algn="tl">
                    <a:srgbClr val="000000">
                      <a:alpha val="43137"/>
                    </a:srgbClr>
                  </a:outerShdw>
                </a:effectLst>
              </a:rPr>
              <a:t>Proceso de transformación </a:t>
            </a:r>
            <a:r>
              <a:rPr lang="en-US" sz="3200" dirty="0" smtClean="0">
                <a:effectLst>
                  <a:outerShdw blurRad="38100" dist="38100" dir="2700000" algn="tl">
                    <a:srgbClr val="000000">
                      <a:alpha val="43137"/>
                    </a:srgbClr>
                  </a:outerShdw>
                </a:effectLst>
              </a:rPr>
              <a:t> </a:t>
            </a:r>
            <a:r>
              <a:rPr lang="en-US" sz="3200" dirty="0" smtClean="0">
                <a:solidFill>
                  <a:srgbClr val="FFC000"/>
                </a:solidFill>
                <a:effectLst>
                  <a:outerShdw blurRad="38100" dist="38100" dir="2700000" algn="tl">
                    <a:srgbClr val="000000">
                      <a:alpha val="43137"/>
                    </a:srgbClr>
                  </a:outerShdw>
                </a:effectLst>
              </a:rPr>
              <a:t>2 Pedro 1:5-7</a:t>
            </a:r>
            <a:r>
              <a:rPr lang="es-AR" sz="3200" dirty="0" smtClean="0"/>
              <a:t/>
            </a:r>
            <a:br>
              <a:rPr lang="es-AR" sz="3200" dirty="0" smtClean="0"/>
            </a:br>
            <a:r>
              <a:rPr lang="en-US" sz="3200" b="1" dirty="0" smtClean="0">
                <a:effectLst>
                  <a:outerShdw blurRad="38100" dist="38100" dir="2700000" algn="tl">
                    <a:srgbClr val="000000">
                      <a:alpha val="43137"/>
                    </a:srgbClr>
                  </a:outerShdw>
                </a:effectLst>
              </a:rPr>
              <a:t>The transformation process </a:t>
            </a:r>
            <a:r>
              <a:rPr lang="en-US" sz="3200" dirty="0" smtClean="0">
                <a:effectLst>
                  <a:outerShdw blurRad="38100" dist="38100" dir="2700000" algn="tl">
                    <a:srgbClr val="000000">
                      <a:alpha val="43137"/>
                    </a:srgbClr>
                  </a:outerShdw>
                </a:effectLst>
              </a:rPr>
              <a:t>  2 Peter 1:5-7</a:t>
            </a:r>
          </a:p>
          <a:p>
            <a:pPr marL="338138" indent="-338138" eaLnBrk="1" hangingPunct="1">
              <a:buNone/>
              <a:tabLst>
                <a:tab pos="338138" algn="l"/>
                <a:tab pos="4121150" algn="l"/>
              </a:tabLst>
            </a:pPr>
            <a:r>
              <a:rPr lang="en-US" dirty="0" smtClean="0">
                <a:effectLst>
                  <a:outerShdw blurRad="38100" dist="38100" dir="2700000" algn="tl">
                    <a:srgbClr val="000000">
                      <a:alpha val="43137"/>
                    </a:srgbClr>
                  </a:outerShdw>
                </a:effectLst>
              </a:rPr>
              <a:t>1	</a:t>
            </a:r>
            <a:r>
              <a:rPr lang="es-AR" dirty="0" smtClean="0">
                <a:solidFill>
                  <a:srgbClr val="FFC000"/>
                </a:solidFill>
                <a:effectLst>
                  <a:outerShdw blurRad="38100" dist="38100" dir="2700000" algn="tl">
                    <a:srgbClr val="000000">
                      <a:alpha val="43137"/>
                    </a:srgbClr>
                  </a:outerShdw>
                </a:effectLst>
              </a:rPr>
              <a:t>Añadid a vuestra fe …</a:t>
            </a:r>
            <a:r>
              <a:rPr lang="en-US" dirty="0" smtClean="0">
                <a:effectLst>
                  <a:outerShdw blurRad="38100" dist="38100" dir="2700000" algn="tl">
                    <a:srgbClr val="000000">
                      <a:alpha val="43137"/>
                    </a:srgbClr>
                  </a:outerShdw>
                </a:effectLst>
              </a:rPr>
              <a:t>	Add to your Faith ….</a:t>
            </a:r>
          </a:p>
          <a:p>
            <a:pPr marL="338138" indent="-338138" eaLnBrk="1" hangingPunct="1">
              <a:buNone/>
              <a:tabLst>
                <a:tab pos="338138" algn="l"/>
                <a:tab pos="4121150" algn="l"/>
              </a:tabLst>
            </a:pPr>
            <a:r>
              <a:rPr lang="en-US" dirty="0" smtClean="0">
                <a:effectLst>
                  <a:outerShdw blurRad="38100" dist="38100" dir="2700000" algn="tl">
                    <a:srgbClr val="000000">
                      <a:alpha val="43137"/>
                    </a:srgbClr>
                  </a:outerShdw>
                </a:effectLst>
              </a:rPr>
              <a:t>2	</a:t>
            </a:r>
            <a:r>
              <a:rPr lang="es-AR" dirty="0" smtClean="0">
                <a:solidFill>
                  <a:srgbClr val="FFC000"/>
                </a:solidFill>
                <a:effectLst>
                  <a:outerShdw blurRad="38100" dist="38100" dir="2700000" algn="tl">
                    <a:srgbClr val="000000">
                      <a:alpha val="43137"/>
                    </a:srgbClr>
                  </a:outerShdw>
                </a:effectLst>
              </a:rPr>
              <a:t>La bondad</a:t>
            </a:r>
            <a:r>
              <a:rPr lang="en-US" dirty="0" smtClean="0">
                <a:effectLst>
                  <a:outerShdw blurRad="38100" dist="38100" dir="2700000" algn="tl">
                    <a:srgbClr val="000000">
                      <a:alpha val="43137"/>
                    </a:srgbClr>
                  </a:outerShdw>
                </a:effectLst>
              </a:rPr>
              <a:t>	Goodness</a:t>
            </a:r>
          </a:p>
          <a:p>
            <a:pPr marL="338138" indent="-338138" eaLnBrk="1" hangingPunct="1">
              <a:buNone/>
              <a:tabLst>
                <a:tab pos="338138" algn="l"/>
                <a:tab pos="4121150" algn="l"/>
              </a:tabLst>
            </a:pPr>
            <a:r>
              <a:rPr lang="en-US" dirty="0" smtClean="0">
                <a:effectLst>
                  <a:outerShdw blurRad="38100" dist="38100" dir="2700000" algn="tl">
                    <a:srgbClr val="000000">
                      <a:alpha val="43137"/>
                    </a:srgbClr>
                  </a:outerShdw>
                </a:effectLst>
              </a:rPr>
              <a:t>3	</a:t>
            </a:r>
            <a:r>
              <a:rPr lang="es-AR" dirty="0" smtClean="0">
                <a:solidFill>
                  <a:srgbClr val="FFC000"/>
                </a:solidFill>
                <a:effectLst>
                  <a:outerShdw blurRad="38100" dist="38100" dir="2700000" algn="tl">
                    <a:srgbClr val="000000">
                      <a:alpha val="43137"/>
                    </a:srgbClr>
                  </a:outerShdw>
                </a:effectLst>
              </a:rPr>
              <a:t>Conocimiento</a:t>
            </a:r>
            <a:r>
              <a:rPr lang="es-AR" dirty="0" smtClean="0"/>
              <a:t>	</a:t>
            </a:r>
            <a:r>
              <a:rPr lang="en-US" dirty="0" smtClean="0">
                <a:effectLst>
                  <a:outerShdw blurRad="38100" dist="38100" dir="2700000" algn="tl">
                    <a:srgbClr val="000000">
                      <a:alpha val="43137"/>
                    </a:srgbClr>
                  </a:outerShdw>
                </a:effectLst>
              </a:rPr>
              <a:t>Knowledge</a:t>
            </a:r>
          </a:p>
          <a:p>
            <a:pPr marL="338138" indent="-338138" eaLnBrk="1" hangingPunct="1">
              <a:buNone/>
              <a:tabLst>
                <a:tab pos="338138" algn="l"/>
                <a:tab pos="4121150" algn="l"/>
              </a:tabLst>
            </a:pPr>
            <a:r>
              <a:rPr lang="en-US" dirty="0" smtClean="0">
                <a:effectLst>
                  <a:outerShdw blurRad="38100" dist="38100" dir="2700000" algn="tl">
                    <a:srgbClr val="000000">
                      <a:alpha val="43137"/>
                    </a:srgbClr>
                  </a:outerShdw>
                </a:effectLst>
              </a:rPr>
              <a:t>4	</a:t>
            </a:r>
            <a:r>
              <a:rPr lang="es-AR" dirty="0" smtClean="0">
                <a:solidFill>
                  <a:srgbClr val="FFC000"/>
                </a:solidFill>
                <a:effectLst>
                  <a:outerShdw blurRad="38100" dist="38100" dir="2700000" algn="tl">
                    <a:srgbClr val="000000">
                      <a:alpha val="43137"/>
                    </a:srgbClr>
                  </a:outerShdw>
                </a:effectLst>
              </a:rPr>
              <a:t>Auto-control</a:t>
            </a:r>
            <a:r>
              <a:rPr lang="en-US" dirty="0" smtClean="0">
                <a:effectLst>
                  <a:outerShdw blurRad="38100" dist="38100" dir="2700000" algn="tl">
                    <a:srgbClr val="000000">
                      <a:alpha val="43137"/>
                    </a:srgbClr>
                  </a:outerShdw>
                </a:effectLst>
              </a:rPr>
              <a:t>	Self-control</a:t>
            </a:r>
          </a:p>
          <a:p>
            <a:pPr marL="338138" indent="-338138" eaLnBrk="1" hangingPunct="1">
              <a:buNone/>
              <a:tabLst>
                <a:tab pos="338138" algn="l"/>
                <a:tab pos="4121150" algn="l"/>
              </a:tabLst>
            </a:pPr>
            <a:r>
              <a:rPr lang="en-US" dirty="0" smtClean="0">
                <a:effectLst>
                  <a:outerShdw blurRad="38100" dist="38100" dir="2700000" algn="tl">
                    <a:srgbClr val="000000">
                      <a:alpha val="43137"/>
                    </a:srgbClr>
                  </a:outerShdw>
                </a:effectLst>
              </a:rPr>
              <a:t>5	</a:t>
            </a:r>
            <a:r>
              <a:rPr lang="es-AR" dirty="0" smtClean="0">
                <a:solidFill>
                  <a:srgbClr val="FFC000"/>
                </a:solidFill>
                <a:effectLst>
                  <a:outerShdw blurRad="38100" dist="38100" dir="2700000" algn="tl">
                    <a:srgbClr val="000000">
                      <a:alpha val="43137"/>
                    </a:srgbClr>
                  </a:outerShdw>
                </a:effectLst>
              </a:rPr>
              <a:t>Perseverancia</a:t>
            </a:r>
            <a:r>
              <a:rPr lang="es-AR" dirty="0" smtClean="0"/>
              <a:t>	</a:t>
            </a:r>
            <a:r>
              <a:rPr lang="en-US" dirty="0" smtClean="0">
                <a:effectLst>
                  <a:outerShdw blurRad="38100" dist="38100" dir="2700000" algn="tl">
                    <a:srgbClr val="000000">
                      <a:alpha val="43137"/>
                    </a:srgbClr>
                  </a:outerShdw>
                </a:effectLst>
              </a:rPr>
              <a:t>Perseverance</a:t>
            </a:r>
          </a:p>
          <a:p>
            <a:pPr marL="338138" indent="-338138" eaLnBrk="1" hangingPunct="1">
              <a:buNone/>
              <a:tabLst>
                <a:tab pos="338138" algn="l"/>
                <a:tab pos="4121150" algn="l"/>
              </a:tabLst>
            </a:pPr>
            <a:r>
              <a:rPr lang="en-US" dirty="0" smtClean="0">
                <a:effectLst>
                  <a:outerShdw blurRad="38100" dist="38100" dir="2700000" algn="tl">
                    <a:srgbClr val="000000">
                      <a:alpha val="43137"/>
                    </a:srgbClr>
                  </a:outerShdw>
                </a:effectLst>
              </a:rPr>
              <a:t>6	</a:t>
            </a:r>
            <a:r>
              <a:rPr lang="es-ES" dirty="0" smtClean="0">
                <a:solidFill>
                  <a:srgbClr val="FFC000"/>
                </a:solidFill>
                <a:effectLst>
                  <a:outerShdw blurRad="38100" dist="38100" dir="2700000" algn="tl">
                    <a:srgbClr val="000000">
                      <a:alpha val="43137"/>
                    </a:srgbClr>
                  </a:outerShdw>
                </a:effectLst>
              </a:rPr>
              <a:t>Piedad</a:t>
            </a:r>
            <a:r>
              <a:rPr lang="es-ES" dirty="0" smtClean="0"/>
              <a:t>	</a:t>
            </a:r>
            <a:r>
              <a:rPr lang="en-US" dirty="0" smtClean="0">
                <a:effectLst>
                  <a:outerShdw blurRad="38100" dist="38100" dir="2700000" algn="tl">
                    <a:srgbClr val="000000">
                      <a:alpha val="43137"/>
                    </a:srgbClr>
                  </a:outerShdw>
                </a:effectLst>
              </a:rPr>
              <a:t>Godliness</a:t>
            </a:r>
          </a:p>
          <a:p>
            <a:pPr marL="338138" indent="-338138" eaLnBrk="1" hangingPunct="1">
              <a:buNone/>
              <a:tabLst>
                <a:tab pos="338138" algn="l"/>
                <a:tab pos="4121150" algn="l"/>
              </a:tabLst>
            </a:pPr>
            <a:r>
              <a:rPr lang="en-US" dirty="0" smtClean="0">
                <a:effectLst>
                  <a:outerShdw blurRad="38100" dist="38100" dir="2700000" algn="tl">
                    <a:srgbClr val="000000">
                      <a:alpha val="43137"/>
                    </a:srgbClr>
                  </a:outerShdw>
                </a:effectLst>
              </a:rPr>
              <a:t>7	</a:t>
            </a:r>
            <a:r>
              <a:rPr lang="es-ES" dirty="0" smtClean="0">
                <a:solidFill>
                  <a:srgbClr val="FFC000"/>
                </a:solidFill>
                <a:effectLst>
                  <a:outerShdw blurRad="38100" dist="38100" dir="2700000" algn="tl">
                    <a:srgbClr val="000000">
                      <a:alpha val="43137"/>
                    </a:srgbClr>
                  </a:outerShdw>
                </a:effectLst>
              </a:rPr>
              <a:t>Bondad fraternal</a:t>
            </a:r>
            <a:r>
              <a:rPr lang="en-US" dirty="0" smtClean="0">
                <a:effectLst>
                  <a:outerShdw blurRad="38100" dist="38100" dir="2700000" algn="tl">
                    <a:srgbClr val="000000">
                      <a:alpha val="43137"/>
                    </a:srgbClr>
                  </a:outerShdw>
                </a:effectLst>
              </a:rPr>
              <a:t>	Brotherly kindness</a:t>
            </a:r>
          </a:p>
          <a:p>
            <a:pPr marL="338138" indent="-338138" eaLnBrk="1" hangingPunct="1">
              <a:buNone/>
              <a:tabLst>
                <a:tab pos="338138" algn="l"/>
                <a:tab pos="4121150" algn="l"/>
              </a:tabLst>
            </a:pPr>
            <a:r>
              <a:rPr lang="en-US" dirty="0" smtClean="0">
                <a:effectLst>
                  <a:outerShdw blurRad="38100" dist="38100" dir="2700000" algn="tl">
                    <a:srgbClr val="000000">
                      <a:alpha val="43137"/>
                    </a:srgbClr>
                  </a:outerShdw>
                </a:effectLst>
              </a:rPr>
              <a:t>8	</a:t>
            </a:r>
            <a:r>
              <a:rPr lang="es-AR" dirty="0" smtClean="0">
                <a:solidFill>
                  <a:srgbClr val="FFC000"/>
                </a:solidFill>
                <a:effectLst>
                  <a:outerShdw blurRad="38100" dist="38100" dir="2700000" algn="tl">
                    <a:srgbClr val="000000">
                      <a:alpha val="43137"/>
                    </a:srgbClr>
                  </a:outerShdw>
                </a:effectLst>
              </a:rPr>
              <a:t>Amor</a:t>
            </a:r>
            <a:r>
              <a:rPr lang="es-AR" dirty="0" smtClean="0"/>
              <a:t>	</a:t>
            </a:r>
            <a:r>
              <a:rPr lang="en-US" dirty="0" smtClean="0">
                <a:effectLst>
                  <a:outerShdw blurRad="38100" dist="38100" dir="2700000" algn="tl">
                    <a:srgbClr val="000000">
                      <a:alpha val="43137"/>
                    </a:srgbClr>
                  </a:outerShdw>
                </a:effectLst>
              </a:rPr>
              <a:t>Love</a:t>
            </a:r>
          </a:p>
        </p:txBody>
      </p:sp>
      <p:sp>
        <p:nvSpPr>
          <p:cNvPr id="3" name="Slide Number Placeholder 2"/>
          <p:cNvSpPr>
            <a:spLocks noGrp="1"/>
          </p:cNvSpPr>
          <p:nvPr>
            <p:ph type="sldNum" sz="quarter" idx="12"/>
          </p:nvPr>
        </p:nvSpPr>
        <p:spPr/>
        <p:txBody>
          <a:bodyPr/>
          <a:lstStyle/>
          <a:p>
            <a:pPr>
              <a:defRPr/>
            </a:pPr>
            <a:fld id="{246FDAFD-B836-4190-9C56-F8395AC03CAA}" type="slidenum">
              <a:rPr lang="en-US"/>
              <a:pPr>
                <a:defRPr/>
              </a:pPr>
              <a:t>68</a:t>
            </a:fld>
            <a:endParaRPr lang="en-US"/>
          </a:p>
        </p:txBody>
      </p:sp>
      <p:sp>
        <p:nvSpPr>
          <p:cNvPr id="4" name="Footer Placeholder 3"/>
          <p:cNvSpPr>
            <a:spLocks noGrp="1"/>
          </p:cNvSpPr>
          <p:nvPr>
            <p:ph type="ftr" sz="quarter" idx="11"/>
          </p:nvPr>
        </p:nvSpPr>
        <p:spPr/>
        <p:txBody>
          <a:bodyPr/>
          <a:lstStyle/>
          <a:p>
            <a:pPr>
              <a:defRPr/>
            </a:pPr>
            <a:r>
              <a:rPr lang="en-US" smtClean="0"/>
              <a:t>iteenchallenge.org    Last Revised 03-2013</a:t>
            </a:r>
            <a:endParaRPr lang="en-US"/>
          </a:p>
        </p:txBody>
      </p:sp>
      <p:sp>
        <p:nvSpPr>
          <p:cNvPr id="5" name="Date Placeholder 4"/>
          <p:cNvSpPr>
            <a:spLocks noGrp="1"/>
          </p:cNvSpPr>
          <p:nvPr>
            <p:ph type="dt" sz="quarter" idx="10"/>
          </p:nvPr>
        </p:nvSpPr>
        <p:spPr/>
        <p:txBody>
          <a:bodyPr/>
          <a:lstStyle/>
          <a:p>
            <a:pPr>
              <a:defRPr/>
            </a:pPr>
            <a:r>
              <a:rPr lang="en-US" dirty="0" smtClean="0"/>
              <a:t>Course  T509.01</a:t>
            </a:r>
            <a:endParaRPr lang="en-US" dirty="0"/>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idx="1"/>
          </p:nvPr>
        </p:nvSpPr>
        <p:spPr>
          <a:xfrm>
            <a:off x="457200" y="533400"/>
            <a:ext cx="8229600" cy="5592763"/>
          </a:xfrm>
        </p:spPr>
        <p:txBody>
          <a:bodyPr/>
          <a:lstStyle/>
          <a:p>
            <a:pPr eaLnBrk="1" hangingPunct="1">
              <a:lnSpc>
                <a:spcPct val="80000"/>
              </a:lnSpc>
              <a:buNone/>
            </a:pPr>
            <a:r>
              <a:rPr lang="en-US" sz="2800" dirty="0" smtClean="0">
                <a:effectLst>
                  <a:outerShdw blurRad="38100" dist="38100" dir="2700000" algn="tl">
                    <a:srgbClr val="000000">
                      <a:alpha val="43137"/>
                    </a:srgbClr>
                  </a:outerShdw>
                </a:effectLst>
              </a:rPr>
              <a:t>	</a:t>
            </a:r>
            <a:r>
              <a:rPr lang="en-US" sz="3200" b="1" dirty="0" smtClean="0">
                <a:solidFill>
                  <a:srgbClr val="FFC000"/>
                </a:solidFill>
                <a:effectLst>
                  <a:outerShdw blurRad="38100" dist="38100" dir="2700000" algn="tl">
                    <a:srgbClr val="000000">
                      <a:alpha val="43137"/>
                    </a:srgbClr>
                  </a:outerShdw>
                </a:effectLst>
              </a:rPr>
              <a:t>2 Pedro 1:8</a:t>
            </a:r>
            <a:endParaRPr lang="en-US" sz="2800" b="1" dirty="0" smtClean="0">
              <a:solidFill>
                <a:srgbClr val="FFC000"/>
              </a:solidFill>
              <a:effectLst>
                <a:outerShdw blurRad="38100" dist="38100" dir="2700000" algn="tl">
                  <a:srgbClr val="000000">
                    <a:alpha val="43137"/>
                  </a:srgbClr>
                </a:outerShdw>
              </a:effectLst>
            </a:endParaRPr>
          </a:p>
          <a:p>
            <a:pPr eaLnBrk="1" hangingPunct="1">
              <a:lnSpc>
                <a:spcPct val="80000"/>
              </a:lnSpc>
              <a:buFontTx/>
              <a:buNone/>
            </a:pPr>
            <a:r>
              <a:rPr lang="en-US" sz="3200" b="1" dirty="0" smtClean="0">
                <a:effectLst>
                  <a:outerShdw blurRad="38100" dist="38100" dir="2700000" algn="tl">
                    <a:srgbClr val="000000">
                      <a:alpha val="43137"/>
                    </a:srgbClr>
                  </a:outerShdw>
                </a:effectLst>
              </a:rPr>
              <a:t>	2 Peter 1:8  NIV</a:t>
            </a:r>
          </a:p>
          <a:p>
            <a:pPr eaLnBrk="1" hangingPunct="1">
              <a:lnSpc>
                <a:spcPct val="80000"/>
              </a:lnSpc>
              <a:buFontTx/>
              <a:buNone/>
            </a:pPr>
            <a:endParaRPr lang="en-US" sz="2800" b="1" dirty="0" smtClean="0">
              <a:effectLst>
                <a:outerShdw blurRad="38100" dist="38100" dir="2700000" algn="tl">
                  <a:srgbClr val="000000">
                    <a:alpha val="43137"/>
                  </a:srgbClr>
                </a:outerShdw>
              </a:effectLst>
            </a:endParaRPr>
          </a:p>
          <a:p>
            <a:pPr eaLnBrk="1" hangingPunct="1">
              <a:lnSpc>
                <a:spcPct val="80000"/>
              </a:lnSpc>
              <a:buNone/>
            </a:pPr>
            <a:r>
              <a:rPr lang="en-US" dirty="0" smtClean="0">
                <a:effectLst>
                  <a:outerShdw blurRad="38100" dist="38100" dir="2700000" algn="tl">
                    <a:srgbClr val="000000">
                      <a:alpha val="43137"/>
                    </a:srgbClr>
                  </a:outerShdw>
                </a:effectLst>
              </a:rPr>
              <a:t>	</a:t>
            </a:r>
            <a:r>
              <a:rPr lang="es-AR" dirty="0" smtClean="0">
                <a:solidFill>
                  <a:srgbClr val="FFC000"/>
                </a:solidFill>
                <a:effectLst>
                  <a:outerShdw blurRad="38100" dist="38100" dir="2700000" algn="tl">
                    <a:srgbClr val="000000">
                      <a:alpha val="43137"/>
                    </a:srgbClr>
                  </a:outerShdw>
                </a:effectLst>
              </a:rPr>
              <a:t>Porque estas cualidades, </a:t>
            </a:r>
            <a:r>
              <a:rPr lang="es-AR" b="1" u="sng" dirty="0" smtClean="0">
                <a:solidFill>
                  <a:srgbClr val="FFC000"/>
                </a:solidFill>
                <a:effectLst>
                  <a:outerShdw blurRad="38100" dist="38100" dir="2700000" algn="tl">
                    <a:srgbClr val="000000">
                      <a:alpha val="43137"/>
                    </a:srgbClr>
                  </a:outerShdw>
                </a:effectLst>
              </a:rPr>
              <a:t>si abundan en ustedes</a:t>
            </a:r>
            <a:r>
              <a:rPr lang="es-AR" dirty="0" smtClean="0">
                <a:solidFill>
                  <a:srgbClr val="FFC000"/>
                </a:solidFill>
                <a:effectLst>
                  <a:outerShdw blurRad="38100" dist="38100" dir="2700000" algn="tl">
                    <a:srgbClr val="000000">
                      <a:alpha val="43137"/>
                    </a:srgbClr>
                  </a:outerShdw>
                </a:effectLst>
              </a:rPr>
              <a:t>, les harán crecer en el conocimiento de nuestro Señor Jesucristo, y evitarán que sean inútiles e improductivos. 			</a:t>
            </a:r>
            <a:r>
              <a:rPr lang="es-AR" sz="2400" i="1" dirty="0" smtClean="0"/>
              <a:t>(Énfasis añadido</a:t>
            </a:r>
            <a:r>
              <a:rPr lang="es-AR" i="1" dirty="0" smtClean="0"/>
              <a:t>)</a:t>
            </a:r>
            <a:endParaRPr lang="en-US" dirty="0" smtClean="0"/>
          </a:p>
          <a:p>
            <a:pPr eaLnBrk="1" hangingPunct="1">
              <a:lnSpc>
                <a:spcPct val="80000"/>
              </a:lnSpc>
              <a:buFontTx/>
              <a:buNone/>
            </a:pPr>
            <a:r>
              <a:rPr lang="en-US" dirty="0" smtClean="0">
                <a:effectLst>
                  <a:outerShdw blurRad="38100" dist="38100" dir="2700000" algn="tl">
                    <a:srgbClr val="000000">
                      <a:alpha val="43137"/>
                    </a:srgbClr>
                  </a:outerShdw>
                </a:effectLst>
              </a:rPr>
              <a:t>	For if you possess these qualities </a:t>
            </a:r>
            <a:r>
              <a:rPr lang="en-US" b="1" u="sng" dirty="0" smtClean="0">
                <a:effectLst>
                  <a:outerShdw blurRad="38100" dist="38100" dir="2700000" algn="tl">
                    <a:srgbClr val="000000">
                      <a:alpha val="43137"/>
                    </a:srgbClr>
                  </a:outerShdw>
                </a:effectLst>
              </a:rPr>
              <a:t>in increasing measure</a:t>
            </a:r>
            <a:r>
              <a:rPr lang="en-US" b="1" dirty="0" smtClean="0">
                <a:effectLst>
                  <a:outerShdw blurRad="38100" dist="38100" dir="2700000" algn="tl">
                    <a:srgbClr val="000000">
                      <a:alpha val="43137"/>
                    </a:srgbClr>
                  </a:outerShdw>
                </a:effectLst>
              </a:rPr>
              <a:t>,</a:t>
            </a:r>
            <a:r>
              <a:rPr lang="en-US" dirty="0" smtClean="0">
                <a:effectLst>
                  <a:outerShdw blurRad="38100" dist="38100" dir="2700000" algn="tl">
                    <a:srgbClr val="000000">
                      <a:alpha val="43137"/>
                    </a:srgbClr>
                  </a:outerShdw>
                </a:effectLst>
              </a:rPr>
              <a:t> they will keep you from being ineffective and unproductive in your knowledge of our Lord Jesus Christ. </a:t>
            </a:r>
          </a:p>
          <a:p>
            <a:pPr eaLnBrk="1" hangingPunct="1">
              <a:lnSpc>
                <a:spcPct val="80000"/>
              </a:lnSpc>
              <a:buFontTx/>
              <a:buNone/>
            </a:pPr>
            <a:r>
              <a:rPr lang="en-US" dirty="0" smtClean="0">
                <a:effectLst>
                  <a:outerShdw blurRad="38100" dist="38100" dir="2700000" algn="tl">
                    <a:srgbClr val="000000">
                      <a:alpha val="43137"/>
                    </a:srgbClr>
                  </a:outerShdw>
                </a:effectLst>
              </a:rPr>
              <a:t>							</a:t>
            </a:r>
            <a:r>
              <a:rPr lang="en-US" sz="2800" i="1" dirty="0" smtClean="0">
                <a:effectLst>
                  <a:outerShdw blurRad="38100" dist="38100" dir="2700000" algn="tl">
                    <a:srgbClr val="000000">
                      <a:alpha val="43137"/>
                    </a:srgbClr>
                  </a:outerShdw>
                </a:effectLst>
              </a:rPr>
              <a:t>(Emphasis added)</a:t>
            </a:r>
          </a:p>
        </p:txBody>
      </p:sp>
      <p:sp>
        <p:nvSpPr>
          <p:cNvPr id="3" name="Slide Number Placeholder 2"/>
          <p:cNvSpPr>
            <a:spLocks noGrp="1"/>
          </p:cNvSpPr>
          <p:nvPr>
            <p:ph type="sldNum" sz="quarter" idx="12"/>
          </p:nvPr>
        </p:nvSpPr>
        <p:spPr/>
        <p:txBody>
          <a:bodyPr/>
          <a:lstStyle/>
          <a:p>
            <a:pPr>
              <a:defRPr/>
            </a:pPr>
            <a:fld id="{9EB1B023-4CAA-4AD3-84E6-C519A5ADEA46}" type="slidenum">
              <a:rPr lang="en-US"/>
              <a:pPr>
                <a:defRPr/>
              </a:pPr>
              <a:t>69</a:t>
            </a:fld>
            <a:endParaRPr lang="en-US"/>
          </a:p>
        </p:txBody>
      </p:sp>
      <p:sp>
        <p:nvSpPr>
          <p:cNvPr id="4" name="Footer Placeholder 3"/>
          <p:cNvSpPr>
            <a:spLocks noGrp="1"/>
          </p:cNvSpPr>
          <p:nvPr>
            <p:ph type="ftr" sz="quarter" idx="11"/>
          </p:nvPr>
        </p:nvSpPr>
        <p:spPr/>
        <p:txBody>
          <a:bodyPr/>
          <a:lstStyle/>
          <a:p>
            <a:pPr>
              <a:defRPr/>
            </a:pPr>
            <a:r>
              <a:rPr lang="en-US" smtClean="0"/>
              <a:t>iteenchallenge.org    Last Revised 03-2013</a:t>
            </a:r>
            <a:endParaRPr lang="en-US"/>
          </a:p>
        </p:txBody>
      </p:sp>
      <p:sp>
        <p:nvSpPr>
          <p:cNvPr id="5" name="Date Placeholder 4"/>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0"/>
            <a:ext cx="8229600" cy="1371600"/>
          </a:xfrm>
        </p:spPr>
        <p:txBody>
          <a:bodyPr/>
          <a:lstStyle/>
          <a:p>
            <a:pPr eaLnBrk="1" fontAlgn="auto" hangingPunct="1">
              <a:spcAft>
                <a:spcPts val="0"/>
              </a:spcAft>
              <a:defRPr/>
            </a:pPr>
            <a:r>
              <a:rPr lang="en-US" dirty="0" smtClean="0">
                <a:solidFill>
                  <a:schemeClr val="tx2">
                    <a:tint val="100000"/>
                    <a:satMod val="250000"/>
                  </a:schemeClr>
                </a:solidFill>
              </a:rPr>
              <a:t>1. </a:t>
            </a:r>
            <a:r>
              <a:rPr lang="es-AR" dirty="0" smtClean="0">
                <a:solidFill>
                  <a:srgbClr val="FFC000"/>
                </a:solidFill>
                <a:effectLst>
                  <a:outerShdw blurRad="38100" dist="38100" dir="2700000" algn="tl">
                    <a:srgbClr val="000000">
                      <a:alpha val="43137"/>
                    </a:srgbClr>
                  </a:outerShdw>
                </a:effectLst>
              </a:rPr>
              <a:t>Recaída     </a:t>
            </a:r>
            <a:r>
              <a:rPr lang="en-US" dirty="0" smtClean="0">
                <a:solidFill>
                  <a:schemeClr val="tx2">
                    <a:tint val="100000"/>
                    <a:satMod val="250000"/>
                  </a:schemeClr>
                </a:solidFill>
              </a:rPr>
              <a:t>Relapse</a:t>
            </a:r>
          </a:p>
        </p:txBody>
      </p:sp>
      <p:sp>
        <p:nvSpPr>
          <p:cNvPr id="17411" name="Rectangle 3"/>
          <p:cNvSpPr>
            <a:spLocks noGrp="1" noChangeArrowheads="1"/>
          </p:cNvSpPr>
          <p:nvPr>
            <p:ph idx="1"/>
          </p:nvPr>
        </p:nvSpPr>
        <p:spPr>
          <a:xfrm>
            <a:off x="457200" y="1676400"/>
            <a:ext cx="8229600" cy="4618038"/>
          </a:xfrm>
        </p:spPr>
        <p:txBody>
          <a:bodyPr/>
          <a:lstStyle/>
          <a:p>
            <a:pPr eaLnBrk="1" hangingPunct="1"/>
            <a:r>
              <a:rPr lang="es-AR" dirty="0" smtClean="0">
                <a:solidFill>
                  <a:srgbClr val="FFC000"/>
                </a:solidFill>
                <a:effectLst>
                  <a:outerShdw blurRad="38100" dist="38100" dir="2700000" algn="tl">
                    <a:srgbClr val="000000">
                      <a:alpha val="43137"/>
                    </a:srgbClr>
                  </a:outerShdw>
                </a:effectLst>
              </a:rPr>
              <a:t>¿ Qué es recaída</a:t>
            </a:r>
            <a:r>
              <a:rPr lang="en-US" dirty="0" smtClean="0">
                <a:solidFill>
                  <a:srgbClr val="FFC000"/>
                </a:solidFill>
                <a:effectLst>
                  <a:outerShdw blurRad="38100" dist="38100" dir="2700000" algn="tl">
                    <a:srgbClr val="000000">
                      <a:alpha val="43137"/>
                    </a:srgbClr>
                  </a:outerShdw>
                </a:effectLst>
              </a:rPr>
              <a:t>?</a:t>
            </a:r>
          </a:p>
          <a:p>
            <a:pPr eaLnBrk="1" hangingPunct="1">
              <a:spcAft>
                <a:spcPts val="1000"/>
              </a:spcAft>
            </a:pPr>
            <a:r>
              <a:rPr lang="en-US" dirty="0" smtClean="0">
                <a:effectLst>
                  <a:outerShdw blurRad="38100" dist="38100" dir="2700000" algn="tl">
                    <a:srgbClr val="000000">
                      <a:alpha val="43137"/>
                    </a:srgbClr>
                  </a:outerShdw>
                </a:effectLst>
              </a:rPr>
              <a:t>What is relapse?</a:t>
            </a:r>
          </a:p>
          <a:p>
            <a:pPr eaLnBrk="1" hangingPunct="1"/>
            <a:r>
              <a:rPr lang="es-AR" dirty="0" smtClean="0">
                <a:solidFill>
                  <a:srgbClr val="FFC000"/>
                </a:solidFill>
                <a:effectLst>
                  <a:outerShdw blurRad="38100" dist="38100" dir="2700000" algn="tl">
                    <a:srgbClr val="000000">
                      <a:alpha val="43137"/>
                    </a:srgbClr>
                  </a:outerShdw>
                </a:effectLst>
              </a:rPr>
              <a:t>¿Cuáles son las señales de advertencia de una recaída?</a:t>
            </a:r>
            <a:endParaRPr lang="en-US" dirty="0" smtClean="0">
              <a:solidFill>
                <a:srgbClr val="FFC000"/>
              </a:solidFill>
              <a:effectLst>
                <a:outerShdw blurRad="38100" dist="38100" dir="2700000" algn="tl">
                  <a:srgbClr val="000000">
                    <a:alpha val="43137"/>
                  </a:srgbClr>
                </a:outerShdw>
              </a:effectLst>
            </a:endParaRPr>
          </a:p>
          <a:p>
            <a:pPr eaLnBrk="1" hangingPunct="1">
              <a:spcAft>
                <a:spcPts val="1000"/>
              </a:spcAft>
            </a:pPr>
            <a:r>
              <a:rPr lang="en-US" dirty="0" smtClean="0">
                <a:effectLst>
                  <a:outerShdw blurRad="38100" dist="38100" dir="2700000" algn="tl">
                    <a:srgbClr val="000000">
                      <a:alpha val="43137"/>
                    </a:srgbClr>
                  </a:outerShdw>
                </a:effectLst>
              </a:rPr>
              <a:t>What are the early warning signs of relapse?</a:t>
            </a:r>
          </a:p>
          <a:p>
            <a:pPr eaLnBrk="1" hangingPunct="1"/>
            <a:r>
              <a:rPr lang="es-AR" dirty="0" smtClean="0">
                <a:solidFill>
                  <a:srgbClr val="FFC000"/>
                </a:solidFill>
                <a:effectLst>
                  <a:outerShdw blurRad="38100" dist="38100" dir="2700000" algn="tl">
                    <a:srgbClr val="000000">
                      <a:alpha val="43137"/>
                    </a:srgbClr>
                  </a:outerShdw>
                </a:effectLst>
              </a:rPr>
              <a:t>¿Cómo se puede prevenir la recaída?</a:t>
            </a:r>
            <a:endParaRPr lang="en-US" dirty="0" smtClean="0">
              <a:solidFill>
                <a:srgbClr val="FFC000"/>
              </a:solidFill>
              <a:effectLst>
                <a:outerShdw blurRad="38100" dist="38100" dir="2700000" algn="tl">
                  <a:srgbClr val="000000">
                    <a:alpha val="43137"/>
                  </a:srgbClr>
                </a:outerShdw>
              </a:effectLst>
            </a:endParaRPr>
          </a:p>
          <a:p>
            <a:pPr eaLnBrk="1" hangingPunct="1"/>
            <a:r>
              <a:rPr lang="en-US" dirty="0" smtClean="0">
                <a:effectLst>
                  <a:outerShdw blurRad="38100" dist="38100" dir="2700000" algn="tl">
                    <a:srgbClr val="000000">
                      <a:alpha val="43137"/>
                    </a:srgbClr>
                  </a:outerShdw>
                </a:effectLst>
              </a:rPr>
              <a:t>How can you prevent relapse?.</a:t>
            </a:r>
          </a:p>
        </p:txBody>
      </p:sp>
      <p:sp>
        <p:nvSpPr>
          <p:cNvPr id="4" name="Slide Number Placeholder 3"/>
          <p:cNvSpPr>
            <a:spLocks noGrp="1"/>
          </p:cNvSpPr>
          <p:nvPr>
            <p:ph type="sldNum" sz="quarter" idx="12"/>
          </p:nvPr>
        </p:nvSpPr>
        <p:spPr/>
        <p:txBody>
          <a:bodyPr/>
          <a:lstStyle/>
          <a:p>
            <a:pPr>
              <a:defRPr/>
            </a:pPr>
            <a:fld id="{9A70C030-A164-4A91-94A3-C18EF8BE6A58}" type="slidenum">
              <a:rPr lang="en-US"/>
              <a:pPr>
                <a:defRPr/>
              </a:pPr>
              <a:t>7</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idx="1"/>
          </p:nvPr>
        </p:nvSpPr>
        <p:spPr>
          <a:xfrm>
            <a:off x="457200" y="533400"/>
            <a:ext cx="8229600" cy="5592763"/>
          </a:xfrm>
        </p:spPr>
        <p:txBody>
          <a:bodyPr/>
          <a:lstStyle/>
          <a:p>
            <a:pPr eaLnBrk="1" hangingPunct="1">
              <a:lnSpc>
                <a:spcPct val="80000"/>
              </a:lnSpc>
              <a:buNone/>
            </a:pPr>
            <a:r>
              <a:rPr lang="en-US" sz="2800" dirty="0" smtClean="0">
                <a:effectLst>
                  <a:outerShdw blurRad="38100" dist="38100" dir="2700000" algn="tl">
                    <a:srgbClr val="000000">
                      <a:alpha val="43137"/>
                    </a:srgbClr>
                  </a:outerShdw>
                </a:effectLst>
              </a:rPr>
              <a:t>	</a:t>
            </a:r>
            <a:r>
              <a:rPr lang="en-US" sz="3200" b="1" dirty="0" smtClean="0">
                <a:solidFill>
                  <a:srgbClr val="FFC000"/>
                </a:solidFill>
                <a:effectLst>
                  <a:outerShdw blurRad="38100" dist="38100" dir="2700000" algn="tl">
                    <a:srgbClr val="000000">
                      <a:alpha val="43137"/>
                    </a:srgbClr>
                  </a:outerShdw>
                </a:effectLst>
              </a:rPr>
              <a:t>2 Pedro 1:10</a:t>
            </a:r>
            <a:endParaRPr lang="en-US" sz="2800" b="1" dirty="0" smtClean="0">
              <a:solidFill>
                <a:srgbClr val="FFC000"/>
              </a:solidFill>
              <a:effectLst>
                <a:outerShdw blurRad="38100" dist="38100" dir="2700000" algn="tl">
                  <a:srgbClr val="000000">
                    <a:alpha val="43137"/>
                  </a:srgbClr>
                </a:outerShdw>
              </a:effectLst>
            </a:endParaRPr>
          </a:p>
          <a:p>
            <a:pPr eaLnBrk="1" hangingPunct="1">
              <a:lnSpc>
                <a:spcPct val="80000"/>
              </a:lnSpc>
              <a:buFontTx/>
              <a:buNone/>
            </a:pPr>
            <a:r>
              <a:rPr lang="en-US" sz="3200" b="1" dirty="0" smtClean="0">
                <a:effectLst>
                  <a:outerShdw blurRad="38100" dist="38100" dir="2700000" algn="tl">
                    <a:srgbClr val="000000">
                      <a:alpha val="43137"/>
                    </a:srgbClr>
                  </a:outerShdw>
                </a:effectLst>
              </a:rPr>
              <a:t>	2 Peter 1:10  NIV</a:t>
            </a:r>
          </a:p>
          <a:p>
            <a:pPr eaLnBrk="1" hangingPunct="1">
              <a:lnSpc>
                <a:spcPct val="80000"/>
              </a:lnSpc>
              <a:buFontTx/>
              <a:buNone/>
            </a:pPr>
            <a:endParaRPr lang="en-US" sz="2800" b="1" dirty="0" smtClean="0">
              <a:effectLst>
                <a:outerShdw blurRad="38100" dist="38100" dir="2700000" algn="tl">
                  <a:srgbClr val="000000">
                    <a:alpha val="43137"/>
                  </a:srgbClr>
                </a:outerShdw>
              </a:effectLst>
            </a:endParaRPr>
          </a:p>
          <a:p>
            <a:pPr eaLnBrk="1" hangingPunct="1">
              <a:lnSpc>
                <a:spcPct val="80000"/>
              </a:lnSpc>
              <a:buFontTx/>
              <a:buNone/>
            </a:pPr>
            <a:r>
              <a:rPr lang="es-AR" dirty="0" smtClean="0">
                <a:solidFill>
                  <a:srgbClr val="FFC000"/>
                </a:solidFill>
                <a:effectLst>
                  <a:outerShdw blurRad="38100" dist="38100" dir="2700000" algn="tl">
                    <a:srgbClr val="000000">
                      <a:alpha val="43137"/>
                    </a:srgbClr>
                  </a:outerShdw>
                </a:effectLst>
              </a:rPr>
              <a:t>	Por lo tanto, hermanos, esfuércense más todavía por asegurarse del llamado de Dios, que fue quien los eligió. </a:t>
            </a:r>
            <a:r>
              <a:rPr lang="es-AR" b="1" u="sng" dirty="0" smtClean="0">
                <a:solidFill>
                  <a:srgbClr val="FFC000"/>
                </a:solidFill>
                <a:effectLst>
                  <a:outerShdw blurRad="38100" dist="38100" dir="2700000" algn="tl">
                    <a:srgbClr val="000000">
                      <a:alpha val="43137"/>
                    </a:srgbClr>
                  </a:outerShdw>
                </a:effectLst>
              </a:rPr>
              <a:t>Si hacen estas cosas, no caerán jamás</a:t>
            </a:r>
            <a:r>
              <a:rPr lang="es-AR" dirty="0" smtClean="0">
                <a:solidFill>
                  <a:srgbClr val="FFC000"/>
                </a:solidFill>
                <a:effectLst>
                  <a:outerShdw blurRad="38100" dist="38100" dir="2700000" algn="tl">
                    <a:srgbClr val="000000">
                      <a:alpha val="43137"/>
                    </a:srgbClr>
                  </a:outerShdw>
                </a:effectLst>
              </a:rPr>
              <a:t>, 					</a:t>
            </a:r>
            <a:r>
              <a:rPr lang="es-AR" sz="2800" i="1" dirty="0" smtClean="0"/>
              <a:t>(Énfasis añadido)</a:t>
            </a:r>
            <a:endParaRPr lang="en-US" dirty="0" smtClean="0">
              <a:solidFill>
                <a:srgbClr val="FFC000"/>
              </a:solidFill>
              <a:effectLst>
                <a:outerShdw blurRad="38100" dist="38100" dir="2700000" algn="tl">
                  <a:srgbClr val="000000">
                    <a:alpha val="43137"/>
                  </a:srgbClr>
                </a:outerShdw>
              </a:effectLst>
            </a:endParaRPr>
          </a:p>
          <a:p>
            <a:pPr eaLnBrk="1" hangingPunct="1">
              <a:lnSpc>
                <a:spcPct val="80000"/>
              </a:lnSpc>
              <a:buFontTx/>
              <a:buNone/>
            </a:pPr>
            <a:r>
              <a:rPr lang="en-US" baseline="30000"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Therefore, my brothers, be all the more eager to make your calling and election sure. </a:t>
            </a:r>
            <a:r>
              <a:rPr lang="en-US" b="1" u="sng" dirty="0" smtClean="0">
                <a:effectLst>
                  <a:outerShdw blurRad="38100" dist="38100" dir="2700000" algn="tl">
                    <a:srgbClr val="000000">
                      <a:alpha val="43137"/>
                    </a:srgbClr>
                  </a:outerShdw>
                </a:effectLst>
              </a:rPr>
              <a:t>For if you do these things, you will never fall</a:t>
            </a:r>
            <a:r>
              <a:rPr lang="en-US" b="1" dirty="0" smtClean="0">
                <a:effectLst>
                  <a:outerShdw blurRad="38100" dist="38100" dir="2700000" algn="tl">
                    <a:srgbClr val="000000">
                      <a:alpha val="43137"/>
                    </a:srgbClr>
                  </a:outerShdw>
                </a:effectLst>
              </a:rPr>
              <a:t>,</a:t>
            </a:r>
            <a:r>
              <a:rPr lang="en-US" dirty="0" smtClean="0">
                <a:effectLst>
                  <a:outerShdw blurRad="38100" dist="38100" dir="2700000" algn="tl">
                    <a:srgbClr val="000000">
                      <a:alpha val="43137"/>
                    </a:srgbClr>
                  </a:outerShdw>
                </a:effectLst>
              </a:rPr>
              <a:t> </a:t>
            </a:r>
            <a:endParaRPr lang="en-US" i="1" dirty="0" smtClean="0">
              <a:effectLst>
                <a:outerShdw blurRad="38100" dist="38100" dir="2700000" algn="tl">
                  <a:srgbClr val="000000">
                    <a:alpha val="43137"/>
                  </a:srgbClr>
                </a:outerShdw>
              </a:effectLst>
            </a:endParaRPr>
          </a:p>
          <a:p>
            <a:pPr algn="r" eaLnBrk="1" hangingPunct="1">
              <a:lnSpc>
                <a:spcPct val="80000"/>
              </a:lnSpc>
              <a:buFontTx/>
              <a:buNone/>
            </a:pPr>
            <a:r>
              <a:rPr lang="en-US" sz="2800" i="1" dirty="0" smtClean="0">
                <a:effectLst>
                  <a:outerShdw blurRad="38100" dist="38100" dir="2700000" algn="tl">
                    <a:srgbClr val="000000">
                      <a:alpha val="43137"/>
                    </a:srgbClr>
                  </a:outerShdw>
                </a:effectLst>
              </a:rPr>
              <a:t>	(Emphasis added)</a:t>
            </a:r>
          </a:p>
        </p:txBody>
      </p:sp>
      <p:sp>
        <p:nvSpPr>
          <p:cNvPr id="3" name="Slide Number Placeholder 2"/>
          <p:cNvSpPr>
            <a:spLocks noGrp="1"/>
          </p:cNvSpPr>
          <p:nvPr>
            <p:ph type="sldNum" sz="quarter" idx="12"/>
          </p:nvPr>
        </p:nvSpPr>
        <p:spPr/>
        <p:txBody>
          <a:bodyPr/>
          <a:lstStyle/>
          <a:p>
            <a:pPr>
              <a:defRPr/>
            </a:pPr>
            <a:fld id="{9EB1B023-4CAA-4AD3-84E6-C519A5ADEA46}" type="slidenum">
              <a:rPr lang="en-US"/>
              <a:pPr>
                <a:defRPr/>
              </a:pPr>
              <a:t>70</a:t>
            </a:fld>
            <a:endParaRPr lang="en-US"/>
          </a:p>
        </p:txBody>
      </p:sp>
      <p:sp>
        <p:nvSpPr>
          <p:cNvPr id="4" name="Footer Placeholder 3"/>
          <p:cNvSpPr>
            <a:spLocks noGrp="1"/>
          </p:cNvSpPr>
          <p:nvPr>
            <p:ph type="ftr" sz="quarter" idx="11"/>
          </p:nvPr>
        </p:nvSpPr>
        <p:spPr/>
        <p:txBody>
          <a:bodyPr/>
          <a:lstStyle/>
          <a:p>
            <a:pPr>
              <a:defRPr/>
            </a:pPr>
            <a:r>
              <a:rPr lang="en-US" smtClean="0"/>
              <a:t>iteenchallenge.org    Last Revised 03-2013</a:t>
            </a:r>
            <a:endParaRPr lang="en-US"/>
          </a:p>
        </p:txBody>
      </p:sp>
      <p:sp>
        <p:nvSpPr>
          <p:cNvPr id="5" name="Date Placeholder 4"/>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idx="1"/>
          </p:nvPr>
        </p:nvSpPr>
        <p:spPr>
          <a:xfrm>
            <a:off x="457200" y="609600"/>
            <a:ext cx="8229600" cy="5486400"/>
          </a:xfrm>
        </p:spPr>
        <p:txBody>
          <a:bodyPr/>
          <a:lstStyle/>
          <a:p>
            <a:pPr eaLnBrk="1" hangingPunct="1">
              <a:buNone/>
            </a:pPr>
            <a:r>
              <a:rPr lang="en-US" sz="4400" b="1" dirty="0" smtClean="0">
                <a:solidFill>
                  <a:srgbClr val="FFC000"/>
                </a:solidFill>
                <a:effectLst>
                  <a:outerShdw blurRad="38100" dist="38100" dir="2700000" algn="tl">
                    <a:srgbClr val="000000">
                      <a:alpha val="43137"/>
                    </a:srgbClr>
                  </a:outerShdw>
                </a:effectLst>
              </a:rPr>
              <a:t>	</a:t>
            </a:r>
            <a:r>
              <a:rPr lang="es-AR" sz="4800" b="1" dirty="0" smtClean="0">
                <a:solidFill>
                  <a:srgbClr val="FFC000"/>
                </a:solidFill>
                <a:effectLst>
                  <a:outerShdw blurRad="38100" dist="38100" dir="2700000" algn="tl">
                    <a:srgbClr val="000000">
                      <a:alpha val="43137"/>
                    </a:srgbClr>
                  </a:outerShdw>
                </a:effectLst>
              </a:rPr>
              <a:t>La recuperación es crecer en el Señor, Dios quiere alcanzar el pleno potencial que tiene para nosotros.</a:t>
            </a:r>
            <a:endParaRPr lang="en-US" sz="4800" b="1" dirty="0" smtClean="0">
              <a:solidFill>
                <a:srgbClr val="FFC000"/>
              </a:solidFill>
              <a:effectLst>
                <a:outerShdw blurRad="38100" dist="38100" dir="2700000" algn="tl">
                  <a:srgbClr val="000000">
                    <a:alpha val="43137"/>
                  </a:srgbClr>
                </a:outerShdw>
              </a:effectLst>
            </a:endParaRPr>
          </a:p>
          <a:p>
            <a:pPr eaLnBrk="1" hangingPunct="1">
              <a:buFontTx/>
              <a:buNone/>
            </a:pPr>
            <a:r>
              <a:rPr lang="en-US" sz="4800" b="1" dirty="0" smtClean="0">
                <a:effectLst>
                  <a:outerShdw blurRad="38100" dist="38100" dir="2700000" algn="tl">
                    <a:srgbClr val="000000">
                      <a:alpha val="43137"/>
                    </a:srgbClr>
                  </a:outerShdw>
                </a:effectLst>
              </a:rPr>
              <a:t>	Recovery is growing in the Lord—reaching the full potential God has for us.</a:t>
            </a:r>
            <a:endParaRPr lang="en-US" sz="3600" b="1" dirty="0" smtClean="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pPr>
              <a:defRPr/>
            </a:pPr>
            <a:fld id="{BCC8D26C-A8DF-4E41-B221-1E0B2016F13A}" type="slidenum">
              <a:rPr lang="en-US"/>
              <a:pPr>
                <a:defRPr/>
              </a:pPr>
              <a:t>71</a:t>
            </a:fld>
            <a:endParaRPr lang="en-US"/>
          </a:p>
        </p:txBody>
      </p:sp>
      <p:sp>
        <p:nvSpPr>
          <p:cNvPr id="4" name="Footer Placeholder 3"/>
          <p:cNvSpPr>
            <a:spLocks noGrp="1"/>
          </p:cNvSpPr>
          <p:nvPr>
            <p:ph type="ftr" sz="quarter" idx="11"/>
          </p:nvPr>
        </p:nvSpPr>
        <p:spPr/>
        <p:txBody>
          <a:bodyPr/>
          <a:lstStyle/>
          <a:p>
            <a:pPr>
              <a:defRPr/>
            </a:pPr>
            <a:r>
              <a:rPr lang="en-US" smtClean="0"/>
              <a:t>iteenchallenge.org    Last Revised 03-2013</a:t>
            </a:r>
            <a:endParaRPr lang="en-US"/>
          </a:p>
        </p:txBody>
      </p:sp>
      <p:sp>
        <p:nvSpPr>
          <p:cNvPr id="5" name="Date Placeholder 4"/>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bg>
      <p:bgPr>
        <a:gradFill rotWithShape="1">
          <a:gsLst>
            <a:gs pos="74000">
              <a:schemeClr val="tx1"/>
            </a:gs>
            <a:gs pos="90000">
              <a:schemeClr val="bg2">
                <a:shade val="18000"/>
                <a:satMod val="275000"/>
              </a:schemeClr>
            </a:gs>
          </a:gsLst>
          <a:path path="circle">
            <a:fillToRect l="20000" t="30000" r="135000" b="100000"/>
          </a:path>
        </a:gra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Course  T509.01</a:t>
            </a:r>
            <a:endParaRPr lang="en-US" dirty="0"/>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Slide Number Placeholder 5"/>
          <p:cNvSpPr>
            <a:spLocks noGrp="1"/>
          </p:cNvSpPr>
          <p:nvPr>
            <p:ph type="sldNum" sz="quarter" idx="12"/>
          </p:nvPr>
        </p:nvSpPr>
        <p:spPr/>
        <p:txBody>
          <a:bodyPr/>
          <a:lstStyle/>
          <a:p>
            <a:pPr>
              <a:defRPr/>
            </a:pPr>
            <a:fld id="{474097A7-0CC8-4B37-BB74-928581C9D395}" type="slidenum">
              <a:rPr lang="en-US" smtClean="0"/>
              <a:pPr>
                <a:defRPr/>
              </a:pPr>
              <a:t>72</a:t>
            </a:fld>
            <a:endParaRPr lang="en-US" dirty="0"/>
          </a:p>
        </p:txBody>
      </p:sp>
      <p:cxnSp>
        <p:nvCxnSpPr>
          <p:cNvPr id="8" name="Straight Arrow Connector 7"/>
          <p:cNvCxnSpPr/>
          <p:nvPr/>
        </p:nvCxnSpPr>
        <p:spPr>
          <a:xfrm>
            <a:off x="685800" y="3810000"/>
            <a:ext cx="1524000" cy="0"/>
          </a:xfrm>
          <a:prstGeom prst="straightConnector1">
            <a:avLst/>
          </a:prstGeom>
          <a:ln w="762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209800" y="3810000"/>
            <a:ext cx="762000" cy="12954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2971800" y="4114800"/>
            <a:ext cx="914400" cy="990600"/>
          </a:xfrm>
          <a:prstGeom prst="straightConnector1">
            <a:avLst/>
          </a:prstGeom>
          <a:ln w="76200">
            <a:solidFill>
              <a:srgbClr val="00CC66"/>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3962400" y="1981200"/>
            <a:ext cx="1524000" cy="2133600"/>
          </a:xfrm>
          <a:prstGeom prst="straightConnector1">
            <a:avLst/>
          </a:prstGeom>
          <a:ln w="76200">
            <a:solidFill>
              <a:srgbClr val="00CC66"/>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609600" y="1828800"/>
            <a:ext cx="7772400" cy="381000"/>
          </a:xfrm>
          <a:prstGeom prst="straightConnector1">
            <a:avLst/>
          </a:prstGeom>
          <a:ln w="762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953000" y="4191000"/>
            <a:ext cx="609600" cy="9906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5562600" y="1905000"/>
            <a:ext cx="2057400" cy="3200400"/>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3886200" y="4191000"/>
            <a:ext cx="1066800" cy="0"/>
          </a:xfrm>
          <a:prstGeom prst="straightConnector1">
            <a:avLst/>
          </a:prstGeom>
          <a:ln w="76200">
            <a:solidFill>
              <a:srgbClr val="002060"/>
            </a:solidFill>
            <a:tailEnd type="arrow"/>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522" y="457199"/>
            <a:ext cx="9266522" cy="586603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0"/>
            <a:ext cx="8229600" cy="1371600"/>
          </a:xfrm>
        </p:spPr>
        <p:txBody>
          <a:bodyPr/>
          <a:lstStyle/>
          <a:p>
            <a:pPr eaLnBrk="1" fontAlgn="auto" hangingPunct="1">
              <a:spcAft>
                <a:spcPts val="0"/>
              </a:spcAft>
              <a:defRPr/>
            </a:pPr>
            <a:r>
              <a:rPr lang="es-AR" sz="4000" dirty="0" smtClean="0">
                <a:solidFill>
                  <a:srgbClr val="FFC000"/>
                </a:solidFill>
              </a:rPr>
              <a:t>Discipulado Cristiano en recuperación</a:t>
            </a:r>
            <a:r>
              <a:rPr lang="es-AR" sz="4000" dirty="0" smtClean="0"/>
              <a:t> </a:t>
            </a:r>
            <a:br>
              <a:rPr lang="es-AR" sz="4000" dirty="0" smtClean="0"/>
            </a:br>
            <a:r>
              <a:rPr lang="en-US" sz="4000" dirty="0" smtClean="0">
                <a:solidFill>
                  <a:schemeClr val="tx2">
                    <a:tint val="100000"/>
                    <a:satMod val="250000"/>
                  </a:schemeClr>
                </a:solidFill>
              </a:rPr>
              <a:t>Christian Discipleship in Recovery</a:t>
            </a:r>
          </a:p>
        </p:txBody>
      </p:sp>
      <p:sp>
        <p:nvSpPr>
          <p:cNvPr id="64515" name="Rectangle 3"/>
          <p:cNvSpPr>
            <a:spLocks noGrp="1" noChangeArrowheads="1"/>
          </p:cNvSpPr>
          <p:nvPr>
            <p:ph idx="1"/>
          </p:nvPr>
        </p:nvSpPr>
        <p:spPr>
          <a:xfrm>
            <a:off x="457200" y="1828800"/>
            <a:ext cx="8229600" cy="4465638"/>
          </a:xfrm>
        </p:spPr>
        <p:txBody>
          <a:bodyPr/>
          <a:lstStyle/>
          <a:p>
            <a:pPr eaLnBrk="1" hangingPunct="1"/>
            <a:r>
              <a:rPr lang="es-AR" sz="3600" b="1" u="sng" dirty="0" smtClean="0">
                <a:solidFill>
                  <a:schemeClr val="tx2">
                    <a:lumMod val="90000"/>
                  </a:schemeClr>
                </a:solidFill>
                <a:effectLst>
                  <a:outerShdw blurRad="38100" dist="38100" dir="2700000" algn="tl">
                    <a:srgbClr val="000000">
                      <a:alpha val="43137"/>
                    </a:srgbClr>
                  </a:outerShdw>
                </a:effectLst>
              </a:rPr>
              <a:t>Dependencia de Dios</a:t>
            </a:r>
            <a:r>
              <a:rPr lang="es-AR" sz="3600" dirty="0" smtClean="0">
                <a:solidFill>
                  <a:srgbClr val="FFC000"/>
                </a:solidFill>
                <a:effectLst>
                  <a:outerShdw blurRad="38100" dist="38100" dir="2700000" algn="tl">
                    <a:srgbClr val="000000">
                      <a:alpha val="43137"/>
                    </a:srgbClr>
                  </a:outerShdw>
                </a:effectLst>
              </a:rPr>
              <a:t> es el estado que resulta del proceso que necesitamos más de </a:t>
            </a:r>
            <a:r>
              <a:rPr lang="es-AR" sz="3600" b="1" u="sng" dirty="0" smtClean="0">
                <a:solidFill>
                  <a:schemeClr val="tx2">
                    <a:lumMod val="90000"/>
                  </a:schemeClr>
                </a:solidFill>
                <a:effectLst>
                  <a:outerShdw blurRad="38100" dist="38100" dir="2700000" algn="tl">
                    <a:srgbClr val="000000">
                      <a:alpha val="43137"/>
                    </a:srgbClr>
                  </a:outerShdw>
                </a:effectLst>
              </a:rPr>
              <a:t>Dios</a:t>
            </a:r>
            <a:r>
              <a:rPr lang="es-AR" sz="3600" dirty="0" smtClean="0">
                <a:solidFill>
                  <a:srgbClr val="FFC000"/>
                </a:solidFill>
                <a:effectLst>
                  <a:outerShdw blurRad="38100" dist="38100" dir="2700000" algn="tl">
                    <a:srgbClr val="000000">
                      <a:alpha val="43137"/>
                    </a:srgbClr>
                  </a:outerShdw>
                </a:effectLst>
              </a:rPr>
              <a:t> para satisfacer las necesidades de la vida.</a:t>
            </a:r>
            <a:r>
              <a:rPr lang="es-AR" sz="3600" dirty="0" smtClean="0"/>
              <a:t/>
            </a:r>
            <a:br>
              <a:rPr lang="es-AR" sz="3600" dirty="0" smtClean="0"/>
            </a:br>
            <a:r>
              <a:rPr lang="en-US" sz="3600" b="1" u="sng" dirty="0" smtClean="0">
                <a:solidFill>
                  <a:srgbClr val="FFC000"/>
                </a:solidFill>
                <a:effectLst>
                  <a:outerShdw blurRad="38100" dist="38100" dir="2700000" algn="tl">
                    <a:srgbClr val="000000">
                      <a:alpha val="43137"/>
                    </a:srgbClr>
                  </a:outerShdw>
                </a:effectLst>
              </a:rPr>
              <a:t>God dependency</a:t>
            </a:r>
            <a:r>
              <a:rPr lang="en-US" sz="3600" b="1" dirty="0" smtClean="0">
                <a:solidFill>
                  <a:srgbClr val="FFC000"/>
                </a:solidFill>
                <a:effectLst>
                  <a:outerShdw blurRad="38100" dist="38100" dir="2700000" algn="tl">
                    <a:srgbClr val="000000">
                      <a:alpha val="43137"/>
                    </a:srgbClr>
                  </a:outerShdw>
                </a:effectLst>
              </a:rPr>
              <a:t> </a:t>
            </a:r>
            <a:r>
              <a:rPr lang="en-US" sz="3600" dirty="0" smtClean="0">
                <a:effectLst>
                  <a:outerShdw blurRad="38100" dist="38100" dir="2700000" algn="tl">
                    <a:srgbClr val="000000">
                      <a:alpha val="43137"/>
                    </a:srgbClr>
                  </a:outerShdw>
                </a:effectLst>
              </a:rPr>
              <a:t>is the state that results from the process of increasingly turning to </a:t>
            </a:r>
            <a:r>
              <a:rPr lang="en-US" sz="3600" b="1" u="sng" dirty="0" smtClean="0">
                <a:solidFill>
                  <a:srgbClr val="FFC000"/>
                </a:solidFill>
                <a:effectLst>
                  <a:outerShdw blurRad="38100" dist="38100" dir="2700000" algn="tl">
                    <a:srgbClr val="000000">
                      <a:alpha val="43137"/>
                    </a:srgbClr>
                  </a:outerShdw>
                </a:effectLst>
              </a:rPr>
              <a:t>God</a:t>
            </a:r>
            <a:r>
              <a:rPr lang="en-US" sz="3600" dirty="0" smtClean="0">
                <a:effectLst>
                  <a:outerShdw blurRad="38100" dist="38100" dir="2700000" algn="tl">
                    <a:srgbClr val="000000">
                      <a:alpha val="43137"/>
                    </a:srgbClr>
                  </a:outerShdw>
                </a:effectLst>
              </a:rPr>
              <a:t> to meet life’s needs. </a:t>
            </a:r>
            <a:r>
              <a:rPr lang="en-US" sz="2400" i="1" dirty="0" smtClean="0">
                <a:effectLst>
                  <a:outerShdw blurRad="38100" dist="38100" dir="2700000" algn="tl">
                    <a:srgbClr val="000000">
                      <a:alpha val="43137"/>
                    </a:srgbClr>
                  </a:outerShdw>
                </a:effectLst>
              </a:rPr>
              <a:t>Jeff Van </a:t>
            </a:r>
            <a:r>
              <a:rPr lang="en-US" sz="2400" i="1" dirty="0" err="1" smtClean="0">
                <a:effectLst>
                  <a:outerShdw blurRad="38100" dist="38100" dir="2700000" algn="tl">
                    <a:srgbClr val="000000">
                      <a:alpha val="43137"/>
                    </a:srgbClr>
                  </a:outerShdw>
                </a:effectLst>
              </a:rPr>
              <a:t>Vonderan</a:t>
            </a:r>
            <a:endParaRPr lang="en-US" sz="3600" i="1" dirty="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B22E297D-624B-4A7D-BC3B-514F46606D2F}" type="slidenum">
              <a:rPr lang="en-US"/>
              <a:pPr>
                <a:defRPr/>
              </a:pPr>
              <a:t>73</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idx="1"/>
          </p:nvPr>
        </p:nvSpPr>
        <p:spPr>
          <a:xfrm>
            <a:off x="304800" y="304800"/>
            <a:ext cx="8534400" cy="5821363"/>
          </a:xfrm>
        </p:spPr>
        <p:txBody>
          <a:bodyPr/>
          <a:lstStyle/>
          <a:p>
            <a:pPr marL="0" indent="0" eaLnBrk="1" hangingPunct="1">
              <a:buNone/>
              <a:defRPr/>
            </a:pPr>
            <a:r>
              <a:rPr lang="es-AR" sz="3600" dirty="0" smtClean="0">
                <a:solidFill>
                  <a:srgbClr val="FFC000"/>
                </a:solidFill>
                <a:effectLst>
                  <a:outerShdw blurRad="38100" dist="38100" dir="2700000" algn="tl">
                    <a:srgbClr val="000000">
                      <a:alpha val="43137"/>
                    </a:srgbClr>
                  </a:outerShdw>
                </a:effectLst>
              </a:rPr>
              <a:t>Esta relación con Jesús provee lo siguiente:</a:t>
            </a:r>
            <a:endParaRPr lang="en-US" sz="3600" dirty="0" smtClean="0">
              <a:solidFill>
                <a:srgbClr val="FFC000"/>
              </a:solidFill>
              <a:effectLst>
                <a:outerShdw blurRad="38100" dist="38100" dir="2700000" algn="tl">
                  <a:srgbClr val="000000">
                    <a:alpha val="43137"/>
                  </a:srgbClr>
                </a:outerShdw>
              </a:effectLst>
            </a:endParaRPr>
          </a:p>
          <a:p>
            <a:pPr marL="0" indent="0" eaLnBrk="1" hangingPunct="1">
              <a:buFontTx/>
              <a:buNone/>
              <a:defRPr/>
            </a:pPr>
            <a:r>
              <a:rPr lang="en-US" sz="3600" dirty="0" smtClean="0">
                <a:effectLst>
                  <a:outerShdw blurRad="38100" dist="38100" dir="2700000" algn="tl">
                    <a:srgbClr val="000000">
                      <a:alpha val="43137"/>
                    </a:srgbClr>
                  </a:outerShdw>
                </a:effectLst>
              </a:rPr>
              <a:t>This relationship with Jesus provides:</a:t>
            </a:r>
          </a:p>
          <a:p>
            <a:pPr eaLnBrk="1" hangingPunct="1">
              <a:buFontTx/>
              <a:buNone/>
              <a:defRPr/>
            </a:pPr>
            <a:endParaRPr lang="en-US" sz="800" b="1" dirty="0" smtClean="0">
              <a:effectLst>
                <a:outerShdw blurRad="38100" dist="38100" dir="2700000" algn="tl">
                  <a:srgbClr val="000000">
                    <a:alpha val="43137"/>
                  </a:srgbClr>
                </a:outerShdw>
              </a:effectLst>
            </a:endParaRPr>
          </a:p>
          <a:p>
            <a:pPr marL="796925" eaLnBrk="1" hangingPunct="1">
              <a:spcAft>
                <a:spcPct val="50000"/>
              </a:spcAft>
              <a:defRPr/>
            </a:pPr>
            <a:r>
              <a:rPr lang="es-AR" sz="3600" dirty="0" smtClean="0">
                <a:solidFill>
                  <a:srgbClr val="FFC000"/>
                </a:solidFill>
                <a:effectLst>
                  <a:outerShdw blurRad="38100" dist="38100" dir="2700000" algn="tl">
                    <a:srgbClr val="000000">
                      <a:alpha val="43137"/>
                    </a:srgbClr>
                  </a:outerShdw>
                </a:effectLst>
              </a:rPr>
              <a:t>El </a:t>
            </a:r>
            <a:r>
              <a:rPr lang="es-AR" sz="3600" b="1" u="sng" dirty="0" smtClean="0">
                <a:solidFill>
                  <a:schemeClr val="tx2">
                    <a:lumMod val="90000"/>
                  </a:schemeClr>
                </a:solidFill>
                <a:effectLst>
                  <a:outerShdw blurRad="38100" dist="38100" dir="2700000" algn="tl">
                    <a:srgbClr val="000000">
                      <a:alpha val="43137"/>
                    </a:srgbClr>
                  </a:outerShdw>
                </a:effectLst>
              </a:rPr>
              <a:t>camino</a:t>
            </a:r>
            <a:r>
              <a:rPr lang="es-AR" sz="3600" dirty="0" smtClean="0">
                <a:solidFill>
                  <a:srgbClr val="FFC000"/>
                </a:solidFill>
                <a:effectLst>
                  <a:outerShdw blurRad="38100" dist="38100" dir="2700000" algn="tl">
                    <a:srgbClr val="000000">
                      <a:alpha val="43137"/>
                    </a:srgbClr>
                  </a:outerShdw>
                </a:effectLst>
              </a:rPr>
              <a:t> para cambiar</a:t>
            </a:r>
            <a:r>
              <a:rPr lang="en-US" sz="3600" dirty="0" smtClean="0">
                <a:solidFill>
                  <a:srgbClr val="FFC000"/>
                </a:solidFill>
                <a:effectLst>
                  <a:outerShdw blurRad="38100" dist="38100" dir="2700000" algn="tl">
                    <a:srgbClr val="000000">
                      <a:alpha val="43137"/>
                    </a:srgbClr>
                  </a:outerShdw>
                </a:effectLst>
              </a:rPr>
              <a:t/>
            </a:r>
            <a:br>
              <a:rPr lang="en-US" sz="3600" dirty="0" smtClean="0">
                <a:solidFill>
                  <a:srgbClr val="FFC000"/>
                </a:solidFill>
                <a:effectLst>
                  <a:outerShdw blurRad="38100" dist="38100" dir="2700000" algn="tl">
                    <a:srgbClr val="000000">
                      <a:alpha val="43137"/>
                    </a:srgbClr>
                  </a:outerShdw>
                </a:effectLst>
              </a:rPr>
            </a:br>
            <a:r>
              <a:rPr lang="en-US" sz="3600" dirty="0" smtClean="0">
                <a:effectLst>
                  <a:outerShdw blurRad="38100" dist="38100" dir="2700000" algn="tl">
                    <a:srgbClr val="000000">
                      <a:alpha val="43137"/>
                    </a:srgbClr>
                  </a:outerShdw>
                </a:effectLst>
              </a:rPr>
              <a:t>The </a:t>
            </a:r>
            <a:r>
              <a:rPr lang="en-US" sz="3600" b="1" u="sng" dirty="0" smtClean="0">
                <a:solidFill>
                  <a:srgbClr val="FFC000"/>
                </a:solidFill>
                <a:effectLst>
                  <a:outerShdw blurRad="38100" dist="38100" dir="2700000" algn="tl">
                    <a:srgbClr val="000000">
                      <a:alpha val="43137"/>
                    </a:srgbClr>
                  </a:outerShdw>
                </a:effectLst>
              </a:rPr>
              <a:t>path</a:t>
            </a:r>
            <a:r>
              <a:rPr lang="en-US" sz="3600" dirty="0" smtClean="0">
                <a:effectLst>
                  <a:outerShdw blurRad="38100" dist="38100" dir="2700000" algn="tl">
                    <a:srgbClr val="000000">
                      <a:alpha val="43137"/>
                    </a:srgbClr>
                  </a:outerShdw>
                </a:effectLst>
              </a:rPr>
              <a:t> to change</a:t>
            </a:r>
          </a:p>
          <a:p>
            <a:pPr marL="796925" eaLnBrk="1" hangingPunct="1">
              <a:spcAft>
                <a:spcPct val="50000"/>
              </a:spcAft>
              <a:defRPr/>
            </a:pPr>
            <a:r>
              <a:rPr lang="es-AR" sz="3600" dirty="0" smtClean="0">
                <a:solidFill>
                  <a:srgbClr val="FFC000"/>
                </a:solidFill>
                <a:effectLst>
                  <a:outerShdw blurRad="38100" dist="38100" dir="2700000" algn="tl">
                    <a:srgbClr val="000000">
                      <a:alpha val="43137"/>
                    </a:srgbClr>
                  </a:outerShdw>
                </a:effectLst>
              </a:rPr>
              <a:t>La </a:t>
            </a:r>
            <a:r>
              <a:rPr lang="es-AR" sz="3600" b="1" u="sng" dirty="0" smtClean="0">
                <a:solidFill>
                  <a:schemeClr val="tx2">
                    <a:lumMod val="90000"/>
                  </a:schemeClr>
                </a:solidFill>
                <a:effectLst>
                  <a:outerShdw blurRad="38100" dist="38100" dir="2700000" algn="tl">
                    <a:srgbClr val="000000">
                      <a:alpha val="43137"/>
                    </a:srgbClr>
                  </a:outerShdw>
                </a:effectLst>
              </a:rPr>
              <a:t>motivación</a:t>
            </a:r>
            <a:r>
              <a:rPr lang="es-AR" sz="3600" u="sng" dirty="0" smtClean="0">
                <a:solidFill>
                  <a:srgbClr val="FFC000"/>
                </a:solidFill>
                <a:effectLst>
                  <a:outerShdw blurRad="38100" dist="38100" dir="2700000" algn="tl">
                    <a:srgbClr val="000000">
                      <a:alpha val="43137"/>
                    </a:srgbClr>
                  </a:outerShdw>
                </a:effectLst>
              </a:rPr>
              <a:t> </a:t>
            </a:r>
            <a:r>
              <a:rPr lang="es-AR" sz="3600" dirty="0" smtClean="0">
                <a:solidFill>
                  <a:srgbClr val="FFC000"/>
                </a:solidFill>
                <a:effectLst>
                  <a:outerShdw blurRad="38100" dist="38100" dir="2700000" algn="tl">
                    <a:srgbClr val="000000">
                      <a:alpha val="43137"/>
                    </a:srgbClr>
                  </a:outerShdw>
                </a:effectLst>
              </a:rPr>
              <a:t>para cambiar </a:t>
            </a:r>
            <a:r>
              <a:rPr lang="es-AR" sz="3600" dirty="0" smtClean="0">
                <a:effectLst>
                  <a:outerShdw blurRad="38100" dist="38100" dir="2700000" algn="tl">
                    <a:srgbClr val="000000">
                      <a:alpha val="43137"/>
                    </a:srgbClr>
                  </a:outerShdw>
                </a:effectLst>
              </a:rPr>
              <a:t/>
            </a:r>
            <a:br>
              <a:rPr lang="es-AR" sz="3600" dirty="0" smtClean="0">
                <a:effectLst>
                  <a:outerShdw blurRad="38100" dist="38100" dir="2700000" algn="tl">
                    <a:srgbClr val="000000">
                      <a:alpha val="43137"/>
                    </a:srgbClr>
                  </a:outerShdw>
                </a:effectLst>
              </a:rPr>
            </a:br>
            <a:r>
              <a:rPr lang="en-US" sz="3600" dirty="0" smtClean="0">
                <a:effectLst>
                  <a:outerShdw blurRad="38100" dist="38100" dir="2700000" algn="tl">
                    <a:srgbClr val="000000">
                      <a:alpha val="43137"/>
                    </a:srgbClr>
                  </a:outerShdw>
                </a:effectLst>
              </a:rPr>
              <a:t>The </a:t>
            </a:r>
            <a:r>
              <a:rPr lang="en-US" sz="3600" b="1" u="sng" dirty="0" smtClean="0">
                <a:solidFill>
                  <a:srgbClr val="FFC000"/>
                </a:solidFill>
                <a:effectLst>
                  <a:outerShdw blurRad="38100" dist="38100" dir="2700000" algn="tl">
                    <a:srgbClr val="000000">
                      <a:alpha val="43137"/>
                    </a:srgbClr>
                  </a:outerShdw>
                </a:effectLst>
              </a:rPr>
              <a:t>motivation</a:t>
            </a:r>
            <a:r>
              <a:rPr lang="en-US" sz="3600" dirty="0" smtClean="0">
                <a:effectLst>
                  <a:outerShdw blurRad="38100" dist="38100" dir="2700000" algn="tl">
                    <a:srgbClr val="000000">
                      <a:alpha val="43137"/>
                    </a:srgbClr>
                  </a:outerShdw>
                </a:effectLst>
              </a:rPr>
              <a:t> to change</a:t>
            </a:r>
          </a:p>
          <a:p>
            <a:pPr marL="796925" eaLnBrk="1" hangingPunct="1">
              <a:defRPr/>
            </a:pPr>
            <a:r>
              <a:rPr lang="es-AR" sz="3600" dirty="0" smtClean="0">
                <a:solidFill>
                  <a:srgbClr val="FFC000"/>
                </a:solidFill>
                <a:effectLst>
                  <a:outerShdw blurRad="38100" dist="38100" dir="2700000" algn="tl">
                    <a:srgbClr val="000000">
                      <a:alpha val="43137"/>
                    </a:srgbClr>
                  </a:outerShdw>
                </a:effectLst>
              </a:rPr>
              <a:t>El </a:t>
            </a:r>
            <a:r>
              <a:rPr lang="es-AR" sz="3600" b="1" u="sng" dirty="0" smtClean="0">
                <a:solidFill>
                  <a:schemeClr val="tx2">
                    <a:lumMod val="90000"/>
                  </a:schemeClr>
                </a:solidFill>
                <a:effectLst>
                  <a:outerShdw blurRad="38100" dist="38100" dir="2700000" algn="tl">
                    <a:srgbClr val="000000">
                      <a:alpha val="43137"/>
                    </a:srgbClr>
                  </a:outerShdw>
                </a:effectLst>
              </a:rPr>
              <a:t>poder</a:t>
            </a:r>
            <a:r>
              <a:rPr lang="es-AR" sz="3600" dirty="0" smtClean="0">
                <a:solidFill>
                  <a:srgbClr val="FFC000"/>
                </a:solidFill>
                <a:effectLst>
                  <a:outerShdw blurRad="38100" dist="38100" dir="2700000" algn="tl">
                    <a:srgbClr val="000000">
                      <a:alpha val="43137"/>
                    </a:srgbClr>
                  </a:outerShdw>
                </a:effectLst>
              </a:rPr>
              <a:t> para cambiar</a:t>
            </a:r>
            <a:r>
              <a:rPr lang="en-US" sz="3600" dirty="0" smtClean="0">
                <a:effectLst>
                  <a:outerShdw blurRad="38100" dist="38100" dir="2700000" algn="tl">
                    <a:srgbClr val="000000">
                      <a:alpha val="43137"/>
                    </a:srgbClr>
                  </a:outerShdw>
                </a:effectLst>
              </a:rPr>
              <a:t/>
            </a:r>
            <a:br>
              <a:rPr lang="en-US" sz="3600" dirty="0" smtClean="0">
                <a:effectLst>
                  <a:outerShdw blurRad="38100" dist="38100" dir="2700000" algn="tl">
                    <a:srgbClr val="000000">
                      <a:alpha val="43137"/>
                    </a:srgbClr>
                  </a:outerShdw>
                </a:effectLst>
              </a:rPr>
            </a:br>
            <a:r>
              <a:rPr lang="en-US" sz="3600" dirty="0" smtClean="0">
                <a:effectLst>
                  <a:outerShdw blurRad="38100" dist="38100" dir="2700000" algn="tl">
                    <a:srgbClr val="000000">
                      <a:alpha val="43137"/>
                    </a:srgbClr>
                  </a:outerShdw>
                </a:effectLst>
              </a:rPr>
              <a:t>The </a:t>
            </a:r>
            <a:r>
              <a:rPr lang="en-US" sz="3600" b="1" u="sng" dirty="0" smtClean="0">
                <a:solidFill>
                  <a:srgbClr val="FFC000"/>
                </a:solidFill>
                <a:effectLst>
                  <a:outerShdw blurRad="38100" dist="38100" dir="2700000" algn="tl">
                    <a:srgbClr val="000000">
                      <a:alpha val="43137"/>
                    </a:srgbClr>
                  </a:outerShdw>
                </a:effectLst>
              </a:rPr>
              <a:t>power</a:t>
            </a:r>
            <a:r>
              <a:rPr lang="en-US" sz="3600" dirty="0" smtClean="0">
                <a:effectLst>
                  <a:outerShdw blurRad="38100" dist="38100" dir="2700000" algn="tl">
                    <a:srgbClr val="000000">
                      <a:alpha val="43137"/>
                    </a:srgbClr>
                  </a:outerShdw>
                </a:effectLst>
              </a:rPr>
              <a:t> to change</a:t>
            </a:r>
          </a:p>
        </p:txBody>
      </p:sp>
      <p:sp>
        <p:nvSpPr>
          <p:cNvPr id="3" name="Slide Number Placeholder 2"/>
          <p:cNvSpPr>
            <a:spLocks noGrp="1"/>
          </p:cNvSpPr>
          <p:nvPr>
            <p:ph type="sldNum" sz="quarter" idx="12"/>
          </p:nvPr>
        </p:nvSpPr>
        <p:spPr/>
        <p:txBody>
          <a:bodyPr/>
          <a:lstStyle/>
          <a:p>
            <a:pPr>
              <a:defRPr/>
            </a:pPr>
            <a:fld id="{83067577-C41B-4431-A90C-503227500363}" type="slidenum">
              <a:rPr lang="en-US"/>
              <a:pPr>
                <a:defRPr/>
              </a:pPr>
              <a:t>74</a:t>
            </a:fld>
            <a:endParaRPr lang="en-US"/>
          </a:p>
        </p:txBody>
      </p:sp>
      <p:sp>
        <p:nvSpPr>
          <p:cNvPr id="4" name="Footer Placeholder 3"/>
          <p:cNvSpPr>
            <a:spLocks noGrp="1"/>
          </p:cNvSpPr>
          <p:nvPr>
            <p:ph type="ftr" sz="quarter" idx="11"/>
          </p:nvPr>
        </p:nvSpPr>
        <p:spPr/>
        <p:txBody>
          <a:bodyPr/>
          <a:lstStyle/>
          <a:p>
            <a:pPr>
              <a:defRPr/>
            </a:pPr>
            <a:r>
              <a:rPr lang="en-US" smtClean="0"/>
              <a:t>iteenchallenge.org    Last Revised 03-2013</a:t>
            </a:r>
            <a:endParaRPr lang="en-US"/>
          </a:p>
        </p:txBody>
      </p:sp>
      <p:sp>
        <p:nvSpPr>
          <p:cNvPr id="5" name="Date Placeholder 4"/>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3490">
                                            <p:txEl>
                                              <p:pRg st="3" end="3"/>
                                            </p:txEl>
                                          </p:spTgt>
                                        </p:tgtEl>
                                        <p:attrNameLst>
                                          <p:attrName>style.visibility</p:attrName>
                                        </p:attrNameLst>
                                      </p:cBhvr>
                                      <p:to>
                                        <p:strVal val="visible"/>
                                      </p:to>
                                    </p:set>
                                    <p:animEffect transition="in" filter="box(in)">
                                      <p:cBhvr>
                                        <p:cTn id="7" dur="500"/>
                                        <p:tgtEl>
                                          <p:spTgt spid="63490">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3490">
                                            <p:txEl>
                                              <p:pRg st="4" end="4"/>
                                            </p:txEl>
                                          </p:spTgt>
                                        </p:tgtEl>
                                        <p:attrNameLst>
                                          <p:attrName>style.visibility</p:attrName>
                                        </p:attrNameLst>
                                      </p:cBhvr>
                                      <p:to>
                                        <p:strVal val="visible"/>
                                      </p:to>
                                    </p:set>
                                    <p:animEffect transition="in" filter="box(in)">
                                      <p:cBhvr>
                                        <p:cTn id="12" dur="500"/>
                                        <p:tgtEl>
                                          <p:spTgt spid="63490">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3490">
                                            <p:txEl>
                                              <p:pRg st="5" end="5"/>
                                            </p:txEl>
                                          </p:spTgt>
                                        </p:tgtEl>
                                        <p:attrNameLst>
                                          <p:attrName>style.visibility</p:attrName>
                                        </p:attrNameLst>
                                      </p:cBhvr>
                                      <p:to>
                                        <p:strVal val="visible"/>
                                      </p:to>
                                    </p:set>
                                    <p:animEffect transition="in" filter="box(in)">
                                      <p:cBhvr>
                                        <p:cTn id="17" dur="500"/>
                                        <p:tgtEl>
                                          <p:spTgt spid="6349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uiExpand="1"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533400"/>
            <a:ext cx="8229600" cy="914400"/>
          </a:xfrm>
        </p:spPr>
        <p:txBody>
          <a:bodyPr>
            <a:noAutofit/>
          </a:bodyPr>
          <a:lstStyle/>
          <a:p>
            <a:pPr algn="ctr" eaLnBrk="1" fontAlgn="auto" hangingPunct="1">
              <a:spcAft>
                <a:spcPts val="0"/>
              </a:spcAft>
              <a:defRPr/>
            </a:pPr>
            <a:r>
              <a:rPr lang="es-AR" sz="3600" dirty="0" smtClean="0">
                <a:solidFill>
                  <a:srgbClr val="FFC000"/>
                </a:solidFill>
              </a:rPr>
              <a:t>Estudios en Grupo para Nuevos Cristianos</a:t>
            </a:r>
            <a:r>
              <a:rPr lang="en-US" sz="3600" dirty="0" smtClean="0"/>
              <a:t/>
            </a:r>
            <a:br>
              <a:rPr lang="en-US" sz="3600" dirty="0" smtClean="0"/>
            </a:br>
            <a:r>
              <a:rPr lang="en-US" sz="3600" dirty="0" smtClean="0">
                <a:solidFill>
                  <a:schemeClr val="tx2">
                    <a:tint val="100000"/>
                    <a:satMod val="250000"/>
                  </a:schemeClr>
                </a:solidFill>
              </a:rPr>
              <a:t>Group Studies for New Christians</a:t>
            </a:r>
          </a:p>
        </p:txBody>
      </p:sp>
      <p:sp>
        <p:nvSpPr>
          <p:cNvPr id="66563" name="Rectangle 3"/>
          <p:cNvSpPr>
            <a:spLocks noGrp="1" noChangeArrowheads="1"/>
          </p:cNvSpPr>
          <p:nvPr>
            <p:ph idx="1"/>
          </p:nvPr>
        </p:nvSpPr>
        <p:spPr/>
        <p:txBody>
          <a:bodyPr/>
          <a:lstStyle/>
          <a:p>
            <a:pPr eaLnBrk="1" hangingPunct="1">
              <a:spcAft>
                <a:spcPct val="60000"/>
              </a:spcAft>
            </a:pPr>
            <a:r>
              <a:rPr lang="es-AR" dirty="0" smtClean="0">
                <a:solidFill>
                  <a:srgbClr val="FFC000"/>
                </a:solidFill>
                <a:effectLst>
                  <a:outerShdw blurRad="38100" dist="38100" dir="2700000" algn="tl">
                    <a:srgbClr val="000000">
                      <a:alpha val="43137"/>
                    </a:srgbClr>
                  </a:outerShdw>
                </a:effectLst>
              </a:rPr>
              <a:t>14 cursos para el discipulado cristiano básico</a:t>
            </a:r>
            <a:br>
              <a:rPr lang="es-AR" dirty="0" smtClean="0">
                <a:solidFill>
                  <a:srgbClr val="FFC000"/>
                </a:solidFill>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14 courses for basic Christian discipleship.</a:t>
            </a:r>
          </a:p>
          <a:p>
            <a:pPr eaLnBrk="1" hangingPunct="1">
              <a:spcAft>
                <a:spcPct val="60000"/>
              </a:spcAft>
            </a:pPr>
            <a:r>
              <a:rPr lang="es-AR" sz="2800" dirty="0" smtClean="0">
                <a:solidFill>
                  <a:srgbClr val="FFC000"/>
                </a:solidFill>
                <a:effectLst>
                  <a:outerShdw blurRad="38100" dist="38100" dir="2700000" algn="tl">
                    <a:srgbClr val="000000">
                      <a:alpha val="43137"/>
                    </a:srgbClr>
                  </a:outerShdw>
                </a:effectLst>
              </a:rPr>
              <a:t>Fácilmente utilizado en el contexto de la iglesia local</a:t>
            </a:r>
            <a:r>
              <a:rPr lang="es-AR" dirty="0" smtClean="0"/>
              <a:t/>
            </a:r>
            <a:br>
              <a:rPr lang="es-AR" dirty="0" smtClean="0"/>
            </a:br>
            <a:r>
              <a:rPr lang="en-US" dirty="0" smtClean="0">
                <a:effectLst>
                  <a:outerShdw blurRad="38100" dist="38100" dir="2700000" algn="tl">
                    <a:srgbClr val="000000">
                      <a:alpha val="43137"/>
                    </a:srgbClr>
                  </a:outerShdw>
                </a:effectLst>
              </a:rPr>
              <a:t>Easily used in local church setting</a:t>
            </a:r>
          </a:p>
          <a:p>
            <a:pPr eaLnBrk="1" hangingPunct="1">
              <a:spcAft>
                <a:spcPct val="60000"/>
              </a:spcAft>
            </a:pPr>
            <a:r>
              <a:rPr lang="en-US" dirty="0" smtClean="0">
                <a:effectLst>
                  <a:outerShdw blurRad="38100" dist="38100" dir="2700000" algn="tl">
                    <a:srgbClr val="000000">
                      <a:alpha val="43137"/>
                    </a:srgbClr>
                  </a:outerShdw>
                </a:effectLst>
              </a:rPr>
              <a:t>Available at </a:t>
            </a:r>
            <a:r>
              <a:rPr lang="en-US" dirty="0" smtClean="0">
                <a:solidFill>
                  <a:srgbClr val="FFC000"/>
                </a:solidFill>
                <a:effectLst>
                  <a:outerShdw blurRad="38100" dist="38100" dir="2700000" algn="tl">
                    <a:srgbClr val="000000">
                      <a:alpha val="43137"/>
                    </a:srgbClr>
                  </a:outerShdw>
                </a:effectLst>
                <a:hlinkClick r:id="rId2"/>
              </a:rPr>
              <a:t>www.iTeenChallenge.org</a:t>
            </a:r>
            <a:r>
              <a:rPr lang="en-US" dirty="0" smtClean="0">
                <a:solidFill>
                  <a:srgbClr val="FFC000"/>
                </a:solidFill>
                <a:effectLst>
                  <a:outerShdw blurRad="38100" dist="38100" dir="2700000" algn="tl">
                    <a:srgbClr val="000000">
                      <a:alpha val="43137"/>
                    </a:srgbClr>
                  </a:outerShdw>
                </a:effectLst>
              </a:rPr>
              <a:t> </a:t>
            </a:r>
          </a:p>
          <a:p>
            <a:pPr eaLnBrk="1" hangingPunct="1">
              <a:buFontTx/>
              <a:buNone/>
            </a:pPr>
            <a:r>
              <a:rPr lang="en-US" dirty="0" smtClean="0">
                <a:effectLst>
                  <a:outerShdw blurRad="38100" dist="38100" dir="2700000" algn="tl">
                    <a:srgbClr val="000000">
                      <a:alpha val="43137"/>
                    </a:srgbClr>
                  </a:outerShdw>
                </a:effectLst>
              </a:rPr>
              <a:t>	Resources section</a:t>
            </a:r>
          </a:p>
        </p:txBody>
      </p:sp>
      <p:sp>
        <p:nvSpPr>
          <p:cNvPr id="4" name="Slide Number Placeholder 3"/>
          <p:cNvSpPr>
            <a:spLocks noGrp="1"/>
          </p:cNvSpPr>
          <p:nvPr>
            <p:ph type="sldNum" sz="quarter" idx="12"/>
          </p:nvPr>
        </p:nvSpPr>
        <p:spPr/>
        <p:txBody>
          <a:bodyPr/>
          <a:lstStyle/>
          <a:p>
            <a:pPr>
              <a:defRPr/>
            </a:pPr>
            <a:fld id="{CDF9CD5B-86CE-42DD-9B73-6DF69F9B4C8B}" type="slidenum">
              <a:rPr lang="en-US"/>
              <a:pPr>
                <a:defRPr/>
              </a:pPr>
              <a:t>75</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381000"/>
            <a:ext cx="8229600" cy="2057400"/>
          </a:xfrm>
        </p:spPr>
        <p:txBody>
          <a:bodyPr>
            <a:normAutofit fontScale="90000"/>
          </a:bodyPr>
          <a:lstStyle/>
          <a:p>
            <a:r>
              <a:rPr lang="es-AR" sz="4000" dirty="0" smtClean="0">
                <a:solidFill>
                  <a:srgbClr val="FFC000"/>
                </a:solidFill>
              </a:rPr>
              <a:t>Arrojando la vieja manera de vivir y</a:t>
            </a:r>
            <a:r>
              <a:rPr lang="en-US" sz="4000" dirty="0" smtClean="0">
                <a:solidFill>
                  <a:srgbClr val="FFC000"/>
                </a:solidFill>
              </a:rPr>
              <a:t/>
            </a:r>
            <a:br>
              <a:rPr lang="en-US" sz="4000" dirty="0" smtClean="0">
                <a:solidFill>
                  <a:srgbClr val="FFC000"/>
                </a:solidFill>
              </a:rPr>
            </a:br>
            <a:r>
              <a:rPr lang="es-AR" sz="4000" dirty="0" smtClean="0">
                <a:solidFill>
                  <a:srgbClr val="FFC000"/>
                </a:solidFill>
              </a:rPr>
              <a:t>poniéndome la nueva forma de vivir</a:t>
            </a:r>
            <a:r>
              <a:rPr lang="es-AR" sz="4000" dirty="0" smtClean="0"/>
              <a:t/>
            </a:r>
            <a:br>
              <a:rPr lang="es-AR" sz="4000" dirty="0" smtClean="0"/>
            </a:br>
            <a:r>
              <a:rPr lang="en-US" sz="4000" dirty="0" smtClean="0">
                <a:solidFill>
                  <a:schemeClr val="tx2">
                    <a:tint val="100000"/>
                    <a:satMod val="250000"/>
                  </a:schemeClr>
                </a:solidFill>
              </a:rPr>
              <a:t>Putting off old way of living</a:t>
            </a:r>
            <a:br>
              <a:rPr lang="en-US" sz="4000" dirty="0" smtClean="0">
                <a:solidFill>
                  <a:schemeClr val="tx2">
                    <a:tint val="100000"/>
                    <a:satMod val="250000"/>
                  </a:schemeClr>
                </a:solidFill>
              </a:rPr>
            </a:br>
            <a:r>
              <a:rPr lang="en-US" sz="4000" dirty="0" smtClean="0">
                <a:solidFill>
                  <a:schemeClr val="tx2">
                    <a:tint val="100000"/>
                    <a:satMod val="250000"/>
                  </a:schemeClr>
                </a:solidFill>
              </a:rPr>
              <a:t>Putting on the new way of living</a:t>
            </a:r>
          </a:p>
        </p:txBody>
      </p:sp>
      <p:sp>
        <p:nvSpPr>
          <p:cNvPr id="67587" name="Rectangle 3"/>
          <p:cNvSpPr>
            <a:spLocks noGrp="1" noChangeArrowheads="1"/>
          </p:cNvSpPr>
          <p:nvPr>
            <p:ph idx="1"/>
          </p:nvPr>
        </p:nvSpPr>
        <p:spPr>
          <a:xfrm>
            <a:off x="457200" y="2895600"/>
            <a:ext cx="8229600" cy="3094038"/>
          </a:xfrm>
        </p:spPr>
        <p:txBody>
          <a:bodyPr/>
          <a:lstStyle/>
          <a:p>
            <a:pPr eaLnBrk="1" hangingPunct="1">
              <a:buNone/>
            </a:pPr>
            <a:r>
              <a:rPr lang="es-AR" sz="3200" b="1" dirty="0" smtClean="0">
                <a:solidFill>
                  <a:srgbClr val="FFC000"/>
                </a:solidFill>
                <a:effectLst>
                  <a:outerShdw blurRad="38100" dist="38100" dir="2700000" algn="tl">
                    <a:srgbClr val="000000">
                      <a:alpha val="43137"/>
                    </a:srgbClr>
                  </a:outerShdw>
                </a:effectLst>
              </a:rPr>
              <a:t>Colosenses 3:1-17</a:t>
            </a:r>
            <a:r>
              <a:rPr lang="en-US" sz="3200" b="1" dirty="0" smtClean="0">
                <a:solidFill>
                  <a:srgbClr val="FFC000"/>
                </a:solidFill>
                <a:effectLst>
                  <a:outerShdw blurRad="38100" dist="38100" dir="2700000" algn="tl">
                    <a:srgbClr val="000000">
                      <a:alpha val="43137"/>
                    </a:srgbClr>
                  </a:outerShdw>
                </a:effectLst>
              </a:rPr>
              <a:t>              </a:t>
            </a:r>
            <a:r>
              <a:rPr lang="en-US" sz="3200" b="1" dirty="0" smtClean="0">
                <a:effectLst>
                  <a:outerShdw blurRad="38100" dist="38100" dir="2700000" algn="tl">
                    <a:srgbClr val="000000">
                      <a:alpha val="43137"/>
                    </a:srgbClr>
                  </a:outerShdw>
                </a:effectLst>
              </a:rPr>
              <a:t>Colossians 3:1-17</a:t>
            </a:r>
          </a:p>
          <a:p>
            <a:pPr eaLnBrk="1" hangingPunct="1">
              <a:buNone/>
            </a:pPr>
            <a:r>
              <a:rPr lang="en-US" dirty="0" smtClean="0">
                <a:effectLst>
                  <a:outerShdw blurRad="38100" dist="38100" dir="2700000" algn="tl">
                    <a:srgbClr val="000000">
                      <a:alpha val="43137"/>
                    </a:srgbClr>
                  </a:outerShdw>
                </a:effectLst>
              </a:rPr>
              <a:t>Vs 5—</a:t>
            </a:r>
            <a:r>
              <a:rPr lang="es-AR" b="1" dirty="0" smtClean="0">
                <a:solidFill>
                  <a:srgbClr val="FFC000"/>
                </a:solidFill>
                <a:effectLst>
                  <a:outerShdw blurRad="38100" dist="38100" dir="2700000" algn="tl">
                    <a:srgbClr val="000000">
                      <a:alpha val="43137"/>
                    </a:srgbClr>
                  </a:outerShdw>
                </a:effectLst>
              </a:rPr>
              <a:t>Por tanto, hagan morir </a:t>
            </a:r>
            <a:r>
              <a:rPr lang="es-AR" b="1" dirty="0" smtClean="0">
                <a:solidFill>
                  <a:srgbClr val="FFC000"/>
                </a:solidFill>
              </a:rPr>
              <a:t>. . . . . </a:t>
            </a:r>
            <a:endParaRPr lang="en-US" b="1" dirty="0" smtClean="0">
              <a:solidFill>
                <a:srgbClr val="FFC000"/>
              </a:solidFill>
              <a:effectLst>
                <a:outerShdw blurRad="38100" dist="38100" dir="2700000" algn="tl">
                  <a:srgbClr val="000000">
                    <a:alpha val="43137"/>
                  </a:srgbClr>
                </a:outerShdw>
              </a:effectLst>
            </a:endParaRPr>
          </a:p>
          <a:p>
            <a:pPr marL="0" indent="0" eaLnBrk="1" hangingPunct="1">
              <a:buFont typeface="Wingdings 2" pitchFamily="18" charset="2"/>
              <a:buNone/>
            </a:pPr>
            <a:r>
              <a:rPr lang="en-US" dirty="0" smtClean="0">
                <a:effectLst>
                  <a:outerShdw blurRad="38100" dist="38100" dir="2700000" algn="tl">
                    <a:srgbClr val="000000">
                      <a:alpha val="43137"/>
                    </a:srgbClr>
                  </a:outerShdw>
                </a:effectLst>
              </a:rPr>
              <a:t>Put to death, therefore, whatever belongs to your earthly nature: sexual immorality, impurity, lust, evil desires and greed, which is idolatry. </a:t>
            </a:r>
          </a:p>
        </p:txBody>
      </p:sp>
      <p:sp>
        <p:nvSpPr>
          <p:cNvPr id="4" name="Slide Number Placeholder 3"/>
          <p:cNvSpPr>
            <a:spLocks noGrp="1"/>
          </p:cNvSpPr>
          <p:nvPr>
            <p:ph type="sldNum" sz="quarter" idx="12"/>
          </p:nvPr>
        </p:nvSpPr>
        <p:spPr/>
        <p:txBody>
          <a:bodyPr/>
          <a:lstStyle/>
          <a:p>
            <a:pPr>
              <a:defRPr/>
            </a:pPr>
            <a:fld id="{089C0026-98B5-4233-9E87-4252498AB638}" type="slidenum">
              <a:rPr lang="en-US"/>
              <a:pPr>
                <a:defRPr/>
              </a:pPr>
              <a:t>76</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p:cNvSpPr>
            <a:spLocks noGrp="1" noChangeArrowheads="1"/>
          </p:cNvSpPr>
          <p:nvPr>
            <p:ph idx="1"/>
          </p:nvPr>
        </p:nvSpPr>
        <p:spPr>
          <a:xfrm>
            <a:off x="457200" y="1143000"/>
            <a:ext cx="8229600" cy="4541838"/>
          </a:xfrm>
        </p:spPr>
        <p:txBody>
          <a:bodyPr/>
          <a:lstStyle/>
          <a:p>
            <a:pPr eaLnBrk="1" hangingPunct="1">
              <a:buFontTx/>
              <a:buNone/>
            </a:pPr>
            <a:r>
              <a:rPr lang="en-US" dirty="0" smtClean="0">
                <a:effectLst>
                  <a:outerShdw blurRad="38100" dist="38100" dir="2700000" algn="tl">
                    <a:srgbClr val="000000">
                      <a:alpha val="43137"/>
                    </a:srgbClr>
                  </a:outerShdw>
                </a:effectLst>
              </a:rPr>
              <a:t>	</a:t>
            </a:r>
            <a:r>
              <a:rPr lang="en-US" sz="4000" b="1" dirty="0" smtClean="0">
                <a:effectLst>
                  <a:outerShdw blurRad="38100" dist="38100" dir="2700000" algn="tl">
                    <a:srgbClr val="000000">
                      <a:alpha val="43137"/>
                    </a:srgbClr>
                  </a:outerShdw>
                </a:effectLst>
              </a:rPr>
              <a:t>Colossians 3:8-9</a:t>
            </a:r>
          </a:p>
          <a:p>
            <a:pPr eaLnBrk="1" hangingPunct="1">
              <a:buFontTx/>
              <a:buNone/>
            </a:pPr>
            <a:r>
              <a:rPr lang="en-US" sz="4000" dirty="0" smtClean="0">
                <a:effectLst>
                  <a:outerShdw blurRad="38100" dist="38100" dir="2700000" algn="tl">
                    <a:srgbClr val="000000">
                      <a:alpha val="43137"/>
                    </a:srgbClr>
                  </a:outerShdw>
                </a:effectLst>
              </a:rPr>
              <a:t>	</a:t>
            </a:r>
            <a:r>
              <a:rPr lang="en-US" sz="4000" baseline="30000" dirty="0" smtClean="0">
                <a:effectLst>
                  <a:outerShdw blurRad="38100" dist="38100" dir="2700000" algn="tl">
                    <a:srgbClr val="000000">
                      <a:alpha val="43137"/>
                    </a:srgbClr>
                  </a:outerShdw>
                </a:effectLst>
              </a:rPr>
              <a:t>8</a:t>
            </a:r>
            <a:r>
              <a:rPr lang="en-US" sz="4000" dirty="0" smtClean="0">
                <a:effectLst>
                  <a:outerShdw blurRad="38100" dist="38100" dir="2700000" algn="tl">
                    <a:srgbClr val="000000">
                      <a:alpha val="43137"/>
                    </a:srgbClr>
                  </a:outerShdw>
                </a:effectLst>
              </a:rPr>
              <a:t>But now you must rid yourselves of all such things as these: anger, rage, malice, slander, and filthy language from your lips. </a:t>
            </a:r>
            <a:r>
              <a:rPr lang="en-US" sz="4000" baseline="30000" dirty="0" smtClean="0">
                <a:effectLst>
                  <a:outerShdw blurRad="38100" dist="38100" dir="2700000" algn="tl">
                    <a:srgbClr val="000000">
                      <a:alpha val="43137"/>
                    </a:srgbClr>
                  </a:outerShdw>
                </a:effectLst>
              </a:rPr>
              <a:t>9</a:t>
            </a:r>
            <a:r>
              <a:rPr lang="en-US" sz="4000" dirty="0" smtClean="0">
                <a:effectLst>
                  <a:outerShdw blurRad="38100" dist="38100" dir="2700000" algn="tl">
                    <a:srgbClr val="000000">
                      <a:alpha val="43137"/>
                    </a:srgbClr>
                  </a:outerShdw>
                </a:effectLst>
              </a:rPr>
              <a:t>Do not lie to each other, since you have taken off your old self with its practices </a:t>
            </a:r>
          </a:p>
        </p:txBody>
      </p:sp>
      <p:sp>
        <p:nvSpPr>
          <p:cNvPr id="4" name="Slide Number Placeholder 3"/>
          <p:cNvSpPr>
            <a:spLocks noGrp="1"/>
          </p:cNvSpPr>
          <p:nvPr>
            <p:ph type="sldNum" sz="quarter" idx="12"/>
          </p:nvPr>
        </p:nvSpPr>
        <p:spPr/>
        <p:txBody>
          <a:bodyPr/>
          <a:lstStyle/>
          <a:p>
            <a:pPr>
              <a:defRPr/>
            </a:pPr>
            <a:fld id="{6702C013-CDE2-4B76-B68A-D1FDC106AFE6}" type="slidenum">
              <a:rPr lang="en-US"/>
              <a:pPr>
                <a:defRPr/>
              </a:pPr>
              <a:t>77</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p:cNvSpPr>
            <a:spLocks noGrp="1" noChangeArrowheads="1"/>
          </p:cNvSpPr>
          <p:nvPr>
            <p:ph idx="1"/>
          </p:nvPr>
        </p:nvSpPr>
        <p:spPr>
          <a:xfrm>
            <a:off x="457200" y="304800"/>
            <a:ext cx="8229600" cy="4618038"/>
          </a:xfrm>
        </p:spPr>
        <p:txBody>
          <a:bodyPr/>
          <a:lstStyle/>
          <a:p>
            <a:pPr eaLnBrk="1" hangingPunct="1"/>
            <a:r>
              <a:rPr lang="es-AR" sz="3200" dirty="0" smtClean="0">
                <a:solidFill>
                  <a:srgbClr val="FFC000"/>
                </a:solidFill>
                <a:effectLst>
                  <a:outerShdw blurRad="38100" dist="38100" dir="2700000" algn="tl">
                    <a:srgbClr val="000000">
                      <a:alpha val="43137"/>
                    </a:srgbClr>
                  </a:outerShdw>
                </a:effectLst>
              </a:rPr>
              <a:t>Colosenses </a:t>
            </a:r>
            <a:r>
              <a:rPr lang="en-US" sz="3200" b="1" dirty="0" smtClean="0">
                <a:solidFill>
                  <a:srgbClr val="FFC000"/>
                </a:solidFill>
                <a:effectLst>
                  <a:outerShdw blurRad="38100" dist="38100" dir="2700000" algn="tl">
                    <a:srgbClr val="000000">
                      <a:alpha val="43137"/>
                    </a:srgbClr>
                  </a:outerShdw>
                </a:effectLst>
              </a:rPr>
              <a:t>3:12-14    </a:t>
            </a:r>
            <a:r>
              <a:rPr lang="en-US" sz="3200" b="1" dirty="0" smtClean="0">
                <a:effectLst>
                  <a:outerShdw blurRad="38100" dist="38100" dir="2700000" algn="tl">
                    <a:srgbClr val="000000">
                      <a:alpha val="43137"/>
                    </a:srgbClr>
                  </a:outerShdw>
                </a:effectLst>
              </a:rPr>
              <a:t>Colossians 3:12-14 NIV</a:t>
            </a:r>
          </a:p>
          <a:p>
            <a:pPr eaLnBrk="1" hangingPunct="1">
              <a:buFontTx/>
              <a:buNone/>
            </a:pPr>
            <a:r>
              <a:rPr lang="en-US" sz="3200" dirty="0" smtClean="0">
                <a:solidFill>
                  <a:srgbClr val="FFC000"/>
                </a:solidFill>
              </a:rPr>
              <a:t>	</a:t>
            </a:r>
            <a:r>
              <a:rPr lang="en-US" sz="3200" baseline="30000" dirty="0" smtClean="0">
                <a:effectLst>
                  <a:outerShdw blurRad="38100" dist="38100" dir="2700000" algn="tl">
                    <a:srgbClr val="000000">
                      <a:alpha val="43137"/>
                    </a:srgbClr>
                  </a:outerShdw>
                </a:effectLst>
              </a:rPr>
              <a:t>12</a:t>
            </a:r>
            <a:r>
              <a:rPr lang="es-AR" sz="3200" dirty="0" smtClean="0">
                <a:solidFill>
                  <a:srgbClr val="FFC000"/>
                </a:solidFill>
                <a:effectLst>
                  <a:outerShdw blurRad="38100" dist="38100" dir="2700000" algn="tl">
                    <a:srgbClr val="000000">
                      <a:alpha val="43137"/>
                    </a:srgbClr>
                  </a:outerShdw>
                </a:effectLst>
              </a:rPr>
              <a:t>Por lo tanto, como escogidos de Dios, santos y amados, revístanse de afecto . . . </a:t>
            </a:r>
            <a:r>
              <a:rPr lang="es-AR" sz="3200" dirty="0" smtClean="0"/>
              <a:t/>
            </a:r>
            <a:br>
              <a:rPr lang="es-AR" sz="3200" dirty="0" smtClean="0"/>
            </a:br>
            <a:r>
              <a:rPr lang="en-US" sz="3200" baseline="30000" dirty="0" smtClean="0">
                <a:effectLst>
                  <a:outerShdw blurRad="38100" dist="38100" dir="2700000" algn="tl">
                    <a:srgbClr val="000000">
                      <a:alpha val="43137"/>
                    </a:srgbClr>
                  </a:outerShdw>
                </a:effectLst>
              </a:rPr>
              <a:t>12</a:t>
            </a:r>
            <a:r>
              <a:rPr lang="en-US" sz="3200" dirty="0" smtClean="0">
                <a:effectLst>
                  <a:outerShdw blurRad="38100" dist="38100" dir="2700000" algn="tl">
                    <a:srgbClr val="000000">
                      <a:alpha val="43137"/>
                    </a:srgbClr>
                  </a:outerShdw>
                </a:effectLst>
              </a:rPr>
              <a:t>Therefore, as God's chosen people, holy and dearly loved, clothe yourselves with compassion, kindness, humility, gentleness and patience. </a:t>
            </a:r>
            <a:endParaRPr lang="en-US" sz="3200" baseline="30000" dirty="0" smtClean="0">
              <a:effectLst>
                <a:outerShdw blurRad="38100" dist="38100" dir="2700000" algn="tl">
                  <a:srgbClr val="000000">
                    <a:alpha val="43137"/>
                  </a:srgbClr>
                </a:outerShdw>
              </a:effectLst>
            </a:endParaRPr>
          </a:p>
          <a:p>
            <a:pPr eaLnBrk="1" hangingPunct="1">
              <a:buFontTx/>
              <a:buNone/>
            </a:pPr>
            <a:r>
              <a:rPr lang="en-US" sz="3200" dirty="0" smtClean="0">
                <a:solidFill>
                  <a:srgbClr val="FFC000"/>
                </a:solidFill>
              </a:rPr>
              <a:t> </a:t>
            </a:r>
            <a:r>
              <a:rPr lang="en-US" sz="3200" baseline="30000" dirty="0" smtClean="0">
                <a:solidFill>
                  <a:srgbClr val="FFC000"/>
                </a:solidFill>
                <a:effectLst>
                  <a:outerShdw blurRad="38100" dist="38100" dir="2700000" algn="tl">
                    <a:srgbClr val="000000">
                      <a:alpha val="43137"/>
                    </a:srgbClr>
                  </a:outerShdw>
                </a:effectLst>
              </a:rPr>
              <a:t>14</a:t>
            </a:r>
            <a:r>
              <a:rPr lang="es-AR" sz="3200" dirty="0" smtClean="0">
                <a:solidFill>
                  <a:srgbClr val="FFC000"/>
                </a:solidFill>
                <a:effectLst>
                  <a:outerShdw blurRad="38100" dist="38100" dir="2700000" algn="tl">
                    <a:srgbClr val="000000">
                      <a:alpha val="43137"/>
                    </a:srgbClr>
                  </a:outerShdw>
                </a:effectLst>
              </a:rPr>
              <a:t>Por encima de todo, vístanse de amor, que es el vínculo perfecto.</a:t>
            </a:r>
            <a:r>
              <a:rPr lang="es-AR" sz="3200" dirty="0" smtClean="0"/>
              <a:t/>
            </a:r>
            <a:br>
              <a:rPr lang="es-AR" sz="3200" dirty="0" smtClean="0"/>
            </a:br>
            <a:r>
              <a:rPr lang="en-US" sz="3200" baseline="30000" dirty="0" smtClean="0">
                <a:effectLst>
                  <a:outerShdw blurRad="38100" dist="38100" dir="2700000" algn="tl">
                    <a:srgbClr val="000000">
                      <a:alpha val="43137"/>
                    </a:srgbClr>
                  </a:outerShdw>
                </a:effectLst>
              </a:rPr>
              <a:t> 14 </a:t>
            </a:r>
            <a:r>
              <a:rPr lang="en-US" sz="3200" dirty="0" smtClean="0">
                <a:effectLst>
                  <a:outerShdw blurRad="38100" dist="38100" dir="2700000" algn="tl">
                    <a:srgbClr val="000000">
                      <a:alpha val="43137"/>
                    </a:srgbClr>
                  </a:outerShdw>
                </a:effectLst>
              </a:rPr>
              <a:t>And over all these virtues put on love, which binds them all together in perfect unity. </a:t>
            </a:r>
          </a:p>
        </p:txBody>
      </p:sp>
      <p:sp>
        <p:nvSpPr>
          <p:cNvPr id="4" name="Slide Number Placeholder 3"/>
          <p:cNvSpPr>
            <a:spLocks noGrp="1"/>
          </p:cNvSpPr>
          <p:nvPr>
            <p:ph type="sldNum" sz="quarter" idx="12"/>
          </p:nvPr>
        </p:nvSpPr>
        <p:spPr/>
        <p:txBody>
          <a:bodyPr/>
          <a:lstStyle/>
          <a:p>
            <a:pPr>
              <a:defRPr/>
            </a:pPr>
            <a:fld id="{061052FB-CBEC-4CF0-AE14-D6F6DF09175D}" type="slidenum">
              <a:rPr lang="en-US"/>
              <a:pPr>
                <a:defRPr/>
              </a:pPr>
              <a:t>78</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idx="1"/>
          </p:nvPr>
        </p:nvSpPr>
        <p:spPr>
          <a:xfrm>
            <a:off x="457200" y="685800"/>
            <a:ext cx="8229600" cy="5440363"/>
          </a:xfrm>
        </p:spPr>
        <p:txBody>
          <a:bodyPr/>
          <a:lstStyle/>
          <a:p>
            <a:pPr eaLnBrk="1" hangingPunct="1">
              <a:lnSpc>
                <a:spcPct val="90000"/>
              </a:lnSpc>
              <a:buFontTx/>
              <a:buNone/>
            </a:pPr>
            <a:r>
              <a:rPr lang="en-US" sz="2800" dirty="0" smtClean="0"/>
              <a:t>	</a:t>
            </a:r>
            <a:r>
              <a:rPr lang="es-AR" sz="3200" dirty="0" smtClean="0">
                <a:solidFill>
                  <a:srgbClr val="FFC000"/>
                </a:solidFill>
                <a:effectLst>
                  <a:outerShdw blurRad="38100" dist="38100" dir="2700000" algn="tl">
                    <a:srgbClr val="000000">
                      <a:alpha val="43137"/>
                    </a:srgbClr>
                  </a:outerShdw>
                </a:effectLst>
              </a:rPr>
              <a:t>Colosenses 3:15, 17   </a:t>
            </a:r>
            <a:r>
              <a:rPr lang="en-US" sz="3200" b="1" dirty="0" smtClean="0">
                <a:effectLst>
                  <a:outerShdw blurRad="38100" dist="38100" dir="2700000" algn="tl">
                    <a:srgbClr val="000000">
                      <a:alpha val="43137"/>
                    </a:srgbClr>
                  </a:outerShdw>
                </a:effectLst>
              </a:rPr>
              <a:t>Colossians</a:t>
            </a:r>
            <a:r>
              <a:rPr lang="en-US" sz="3200" b="1" baseline="30000" dirty="0" smtClean="0">
                <a:effectLst>
                  <a:outerShdw blurRad="38100" dist="38100" dir="2700000" algn="tl">
                    <a:srgbClr val="000000">
                      <a:alpha val="43137"/>
                    </a:srgbClr>
                  </a:outerShdw>
                </a:effectLst>
              </a:rPr>
              <a:t> </a:t>
            </a:r>
            <a:r>
              <a:rPr lang="en-US" sz="3200" b="1" dirty="0" smtClean="0">
                <a:effectLst>
                  <a:outerShdw blurRad="38100" dist="38100" dir="2700000" algn="tl">
                    <a:srgbClr val="000000">
                      <a:alpha val="43137"/>
                    </a:srgbClr>
                  </a:outerShdw>
                </a:effectLst>
              </a:rPr>
              <a:t>3:15-17  </a:t>
            </a:r>
            <a:r>
              <a:rPr lang="en-US" sz="2000" b="1" dirty="0" smtClean="0">
                <a:effectLst>
                  <a:outerShdw blurRad="38100" dist="38100" dir="2700000" algn="tl">
                    <a:srgbClr val="000000">
                      <a:alpha val="43137"/>
                    </a:srgbClr>
                  </a:outerShdw>
                </a:effectLst>
              </a:rPr>
              <a:t>NIV</a:t>
            </a:r>
            <a:endParaRPr lang="en-US" sz="2800" b="1" dirty="0" smtClean="0">
              <a:effectLst>
                <a:outerShdw blurRad="38100" dist="38100" dir="2700000" algn="tl">
                  <a:srgbClr val="000000">
                    <a:alpha val="43137"/>
                  </a:srgbClr>
                </a:outerShdw>
              </a:effectLst>
            </a:endParaRPr>
          </a:p>
          <a:p>
            <a:pPr eaLnBrk="1" hangingPunct="1">
              <a:lnSpc>
                <a:spcPct val="90000"/>
              </a:lnSpc>
              <a:buFontTx/>
              <a:buNone/>
            </a:pPr>
            <a:r>
              <a:rPr lang="en-US" sz="2800" baseline="30000" dirty="0" smtClean="0">
                <a:solidFill>
                  <a:srgbClr val="FFC000"/>
                </a:solidFill>
              </a:rPr>
              <a:t>15</a:t>
            </a:r>
            <a:r>
              <a:rPr lang="es-AR" sz="2800" dirty="0" smtClean="0">
                <a:solidFill>
                  <a:srgbClr val="FFC000"/>
                </a:solidFill>
              </a:rPr>
              <a:t> </a:t>
            </a:r>
            <a:r>
              <a:rPr lang="es-AR" sz="2800" dirty="0" smtClean="0">
                <a:solidFill>
                  <a:srgbClr val="FFC000"/>
                </a:solidFill>
                <a:effectLst>
                  <a:outerShdw blurRad="38100" dist="38100" dir="2700000" algn="tl">
                    <a:srgbClr val="000000">
                      <a:alpha val="43137"/>
                    </a:srgbClr>
                  </a:outerShdw>
                </a:effectLst>
              </a:rPr>
              <a:t>Que gobierne en sus corazones la paz de Cristo </a:t>
            </a:r>
            <a:r>
              <a:rPr lang="es-AR" sz="2800" dirty="0" smtClean="0">
                <a:effectLst>
                  <a:outerShdw blurRad="38100" dist="38100" dir="2700000" algn="tl">
                    <a:srgbClr val="000000">
                      <a:alpha val="43137"/>
                    </a:srgbClr>
                  </a:outerShdw>
                </a:effectLst>
              </a:rPr>
              <a:t/>
            </a:r>
            <a:br>
              <a:rPr lang="es-AR" sz="2800" dirty="0" smtClean="0">
                <a:effectLst>
                  <a:outerShdw blurRad="38100" dist="38100" dir="2700000" algn="tl">
                    <a:srgbClr val="000000">
                      <a:alpha val="43137"/>
                    </a:srgbClr>
                  </a:outerShdw>
                </a:effectLst>
              </a:rPr>
            </a:br>
            <a:r>
              <a:rPr lang="en-US" sz="2800" dirty="0" smtClean="0">
                <a:effectLst>
                  <a:outerShdw blurRad="38100" dist="38100" dir="2700000" algn="tl">
                    <a:srgbClr val="000000">
                      <a:alpha val="43137"/>
                    </a:srgbClr>
                  </a:outerShdw>
                </a:effectLst>
              </a:rPr>
              <a:t>Let </a:t>
            </a:r>
            <a:r>
              <a:rPr lang="en-US" sz="2800" baseline="30000"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the peace of Christ rule in your hearts, since as members of one body you were called to peace. And be thankful. </a:t>
            </a:r>
          </a:p>
          <a:p>
            <a:pPr eaLnBrk="1" hangingPunct="1">
              <a:lnSpc>
                <a:spcPct val="90000"/>
              </a:lnSpc>
              <a:buFontTx/>
              <a:buNone/>
            </a:pPr>
            <a:r>
              <a:rPr lang="en-US" sz="2800" dirty="0" smtClean="0">
                <a:effectLst>
                  <a:outerShdw blurRad="38100" dist="38100" dir="2700000" algn="tl">
                    <a:srgbClr val="000000">
                      <a:alpha val="43137"/>
                    </a:srgbClr>
                  </a:outerShdw>
                </a:effectLst>
              </a:rPr>
              <a:t>. </a:t>
            </a:r>
          </a:p>
          <a:p>
            <a:pPr eaLnBrk="1" hangingPunct="1">
              <a:lnSpc>
                <a:spcPct val="90000"/>
              </a:lnSpc>
              <a:buFontTx/>
              <a:buNone/>
            </a:pPr>
            <a:r>
              <a:rPr lang="en-US" sz="2800" baseline="30000" dirty="0" smtClean="0">
                <a:effectLst>
                  <a:outerShdw blurRad="38100" dist="38100" dir="2700000" algn="tl">
                    <a:srgbClr val="000000">
                      <a:alpha val="43137"/>
                    </a:srgbClr>
                  </a:outerShdw>
                </a:effectLst>
              </a:rPr>
              <a:t>17 	</a:t>
            </a:r>
            <a:r>
              <a:rPr lang="es-AR" sz="2800" dirty="0" smtClean="0">
                <a:solidFill>
                  <a:srgbClr val="FFC000"/>
                </a:solidFill>
                <a:effectLst>
                  <a:outerShdw blurRad="38100" dist="38100" dir="2700000" algn="tl">
                    <a:srgbClr val="000000">
                      <a:alpha val="43137"/>
                    </a:srgbClr>
                  </a:outerShdw>
                </a:effectLst>
              </a:rPr>
              <a:t>Y todo lo que hagan, de palabra o de obra, háganlo en el nombre del Señor Jesús, dando gracias a Dios el Padre por medio de él. </a:t>
            </a:r>
            <a:r>
              <a:rPr lang="es-AR" sz="2800" dirty="0" smtClean="0"/>
              <a:t/>
            </a:r>
            <a:br>
              <a:rPr lang="es-AR" sz="2800" dirty="0" smtClean="0"/>
            </a:br>
            <a:r>
              <a:rPr lang="en-US" sz="2800" dirty="0" smtClean="0">
                <a:effectLst>
                  <a:outerShdw blurRad="38100" dist="38100" dir="2700000" algn="tl">
                    <a:srgbClr val="000000">
                      <a:alpha val="43137"/>
                    </a:srgbClr>
                  </a:outerShdw>
                </a:effectLst>
              </a:rPr>
              <a:t>And whatever you do, whether in word or deed, do it all in the name of the Lord Jesus, giving thanks to God the Father through him. </a:t>
            </a:r>
          </a:p>
        </p:txBody>
      </p:sp>
      <p:sp>
        <p:nvSpPr>
          <p:cNvPr id="3" name="Slide Number Placeholder 2"/>
          <p:cNvSpPr>
            <a:spLocks noGrp="1"/>
          </p:cNvSpPr>
          <p:nvPr>
            <p:ph type="sldNum" sz="quarter" idx="12"/>
          </p:nvPr>
        </p:nvSpPr>
        <p:spPr/>
        <p:txBody>
          <a:bodyPr/>
          <a:lstStyle/>
          <a:p>
            <a:pPr>
              <a:defRPr/>
            </a:pPr>
            <a:fld id="{0E82146D-BE04-4C5C-90A3-925C4A64A119}" type="slidenum">
              <a:rPr lang="en-US"/>
              <a:pPr>
                <a:defRPr/>
              </a:pPr>
              <a:t>79</a:t>
            </a:fld>
            <a:endParaRPr lang="en-US"/>
          </a:p>
        </p:txBody>
      </p:sp>
      <p:sp>
        <p:nvSpPr>
          <p:cNvPr id="4" name="Footer Placeholder 3"/>
          <p:cNvSpPr>
            <a:spLocks noGrp="1"/>
          </p:cNvSpPr>
          <p:nvPr>
            <p:ph type="ftr" sz="quarter" idx="11"/>
          </p:nvPr>
        </p:nvSpPr>
        <p:spPr/>
        <p:txBody>
          <a:bodyPr/>
          <a:lstStyle/>
          <a:p>
            <a:pPr>
              <a:defRPr/>
            </a:pPr>
            <a:r>
              <a:rPr lang="en-US" smtClean="0"/>
              <a:t>iteenchallenge.org    Last Revised 03-2013</a:t>
            </a:r>
            <a:endParaRPr lang="en-US"/>
          </a:p>
        </p:txBody>
      </p:sp>
      <p:sp>
        <p:nvSpPr>
          <p:cNvPr id="5" name="Date Placeholder 4"/>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0"/>
            <a:ext cx="8229600" cy="1371600"/>
          </a:xfrm>
        </p:spPr>
        <p:txBody>
          <a:bodyPr/>
          <a:lstStyle/>
          <a:p>
            <a:pPr eaLnBrk="1" fontAlgn="auto" hangingPunct="1">
              <a:spcAft>
                <a:spcPts val="0"/>
              </a:spcAft>
              <a:defRPr/>
            </a:pPr>
            <a:r>
              <a:rPr lang="en-US" dirty="0" smtClean="0">
                <a:solidFill>
                  <a:schemeClr val="tx2">
                    <a:tint val="100000"/>
                    <a:satMod val="250000"/>
                  </a:schemeClr>
                </a:solidFill>
              </a:rPr>
              <a:t>1. </a:t>
            </a:r>
            <a:r>
              <a:rPr lang="es-AR" dirty="0" smtClean="0">
                <a:solidFill>
                  <a:srgbClr val="FFC000"/>
                </a:solidFill>
                <a:effectLst>
                  <a:outerShdw blurRad="38100" dist="38100" dir="2700000" algn="tl">
                    <a:srgbClr val="000000">
                      <a:alpha val="43137"/>
                    </a:srgbClr>
                  </a:outerShdw>
                </a:effectLst>
              </a:rPr>
              <a:t>Recaída     </a:t>
            </a:r>
            <a:r>
              <a:rPr lang="en-US" dirty="0" smtClean="0">
                <a:solidFill>
                  <a:schemeClr val="tx2">
                    <a:tint val="100000"/>
                    <a:satMod val="250000"/>
                  </a:schemeClr>
                </a:solidFill>
              </a:rPr>
              <a:t>Relapse</a:t>
            </a:r>
          </a:p>
        </p:txBody>
      </p:sp>
      <p:sp>
        <p:nvSpPr>
          <p:cNvPr id="17411" name="Rectangle 3"/>
          <p:cNvSpPr>
            <a:spLocks noGrp="1" noChangeArrowheads="1"/>
          </p:cNvSpPr>
          <p:nvPr>
            <p:ph idx="1"/>
          </p:nvPr>
        </p:nvSpPr>
        <p:spPr>
          <a:xfrm>
            <a:off x="457200" y="1676400"/>
            <a:ext cx="8229600" cy="4618038"/>
          </a:xfrm>
        </p:spPr>
        <p:txBody>
          <a:bodyPr/>
          <a:lstStyle/>
          <a:p>
            <a:pPr eaLnBrk="1" hangingPunct="1"/>
            <a:r>
              <a:rPr lang="es-AR" dirty="0" smtClean="0">
                <a:solidFill>
                  <a:srgbClr val="FFC000"/>
                </a:solidFill>
                <a:effectLst>
                  <a:outerShdw blurRad="38100" dist="38100" dir="2700000" algn="tl">
                    <a:srgbClr val="000000">
                      <a:alpha val="43137"/>
                    </a:srgbClr>
                  </a:outerShdw>
                </a:effectLst>
              </a:rPr>
              <a:t>¿Qué debe hacer si ocurre una recaída?</a:t>
            </a:r>
            <a:endParaRPr lang="en-US" dirty="0" smtClean="0">
              <a:solidFill>
                <a:srgbClr val="FFC000"/>
              </a:solidFill>
              <a:effectLst>
                <a:outerShdw blurRad="38100" dist="38100" dir="2700000" algn="tl">
                  <a:srgbClr val="000000">
                    <a:alpha val="43137"/>
                  </a:srgbClr>
                </a:outerShdw>
              </a:effectLst>
            </a:endParaRPr>
          </a:p>
          <a:p>
            <a:pPr eaLnBrk="1" hangingPunct="1">
              <a:spcAft>
                <a:spcPts val="2000"/>
              </a:spcAft>
            </a:pPr>
            <a:r>
              <a:rPr lang="en-US" dirty="0" smtClean="0">
                <a:effectLst>
                  <a:outerShdw blurRad="38100" dist="38100" dir="2700000" algn="tl">
                    <a:srgbClr val="000000">
                      <a:alpha val="43137"/>
                    </a:srgbClr>
                  </a:outerShdw>
                </a:effectLst>
              </a:rPr>
              <a:t>What should you do if relapse occurs?</a:t>
            </a:r>
          </a:p>
          <a:p>
            <a:pPr eaLnBrk="1" hangingPunct="1"/>
            <a:r>
              <a:rPr lang="es-AR" dirty="0" smtClean="0">
                <a:solidFill>
                  <a:srgbClr val="FFC000"/>
                </a:solidFill>
                <a:effectLst>
                  <a:outerShdw blurRad="38100" dist="38100" dir="2700000" algn="tl">
                    <a:srgbClr val="000000">
                      <a:alpha val="43137"/>
                    </a:srgbClr>
                  </a:outerShdw>
                </a:effectLst>
              </a:rPr>
              <a:t>Para entender la recaída, también debe entender lo que es la recuperación.</a:t>
            </a:r>
            <a:endParaRPr lang="en-US" dirty="0" smtClean="0">
              <a:solidFill>
                <a:srgbClr val="FFC000"/>
              </a:solidFill>
              <a:effectLst>
                <a:outerShdw blurRad="38100" dist="38100" dir="2700000" algn="tl">
                  <a:srgbClr val="000000">
                    <a:alpha val="43137"/>
                  </a:srgbClr>
                </a:outerShdw>
              </a:effectLst>
            </a:endParaRPr>
          </a:p>
          <a:p>
            <a:pPr eaLnBrk="1" hangingPunct="1"/>
            <a:r>
              <a:rPr lang="en-US" dirty="0" smtClean="0">
                <a:effectLst>
                  <a:outerShdw blurRad="38100" dist="38100" dir="2700000" algn="tl">
                    <a:srgbClr val="000000">
                      <a:alpha val="43137"/>
                    </a:srgbClr>
                  </a:outerShdw>
                </a:effectLst>
              </a:rPr>
              <a:t>To understand relapse, you must also understand what is recovery.</a:t>
            </a:r>
          </a:p>
        </p:txBody>
      </p:sp>
      <p:sp>
        <p:nvSpPr>
          <p:cNvPr id="4" name="Slide Number Placeholder 3"/>
          <p:cNvSpPr>
            <a:spLocks noGrp="1"/>
          </p:cNvSpPr>
          <p:nvPr>
            <p:ph type="sldNum" sz="quarter" idx="12"/>
          </p:nvPr>
        </p:nvSpPr>
        <p:spPr/>
        <p:txBody>
          <a:bodyPr/>
          <a:lstStyle/>
          <a:p>
            <a:pPr>
              <a:defRPr/>
            </a:pPr>
            <a:fld id="{9A70C030-A164-4A91-94A3-C18EF8BE6A58}" type="slidenum">
              <a:rPr lang="en-US"/>
              <a:pPr>
                <a:defRPr/>
              </a:pPr>
              <a:t>8</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0"/>
            <a:ext cx="8229600" cy="1524000"/>
          </a:xfrm>
        </p:spPr>
        <p:txBody>
          <a:bodyPr>
            <a:normAutofit/>
          </a:bodyPr>
          <a:lstStyle/>
          <a:p>
            <a:pPr algn="ctr" eaLnBrk="1" fontAlgn="auto" hangingPunct="1">
              <a:spcAft>
                <a:spcPts val="0"/>
              </a:spcAft>
              <a:defRPr/>
            </a:pPr>
            <a:r>
              <a:rPr lang="es-AR" sz="4400" dirty="0" smtClean="0">
                <a:solidFill>
                  <a:srgbClr val="FFC000"/>
                </a:solidFill>
              </a:rPr>
              <a:t>¿Qué significa la recuperación?</a:t>
            </a:r>
            <a:r>
              <a:rPr lang="en-US" sz="4400" dirty="0" smtClean="0"/>
              <a:t/>
            </a:r>
            <a:br>
              <a:rPr lang="en-US" sz="4400" dirty="0" smtClean="0"/>
            </a:br>
            <a:r>
              <a:rPr lang="en-US" sz="4400" dirty="0" smtClean="0">
                <a:solidFill>
                  <a:schemeClr val="tx2">
                    <a:tint val="100000"/>
                    <a:satMod val="250000"/>
                  </a:schemeClr>
                </a:solidFill>
              </a:rPr>
              <a:t>What does recovery mean?</a:t>
            </a:r>
          </a:p>
        </p:txBody>
      </p:sp>
      <p:sp>
        <p:nvSpPr>
          <p:cNvPr id="71683" name="Rectangle 3"/>
          <p:cNvSpPr>
            <a:spLocks noGrp="1" noChangeArrowheads="1"/>
          </p:cNvSpPr>
          <p:nvPr>
            <p:ph idx="1"/>
          </p:nvPr>
        </p:nvSpPr>
        <p:spPr>
          <a:xfrm>
            <a:off x="457200" y="1828800"/>
            <a:ext cx="8229600" cy="4114800"/>
          </a:xfrm>
        </p:spPr>
        <p:txBody>
          <a:bodyPr/>
          <a:lstStyle/>
          <a:p>
            <a:pPr marL="463550" indent="-463550" eaLnBrk="1" hangingPunct="1">
              <a:spcAft>
                <a:spcPct val="75000"/>
              </a:spcAft>
              <a:buNone/>
            </a:pPr>
            <a:r>
              <a:rPr lang="en-US" b="1" dirty="0" smtClean="0">
                <a:solidFill>
                  <a:srgbClr val="FFC000"/>
                </a:solidFill>
                <a:effectLst>
                  <a:outerShdw blurRad="38100" dist="38100" dir="2700000" algn="tl">
                    <a:srgbClr val="000000">
                      <a:alpha val="43137"/>
                    </a:srgbClr>
                  </a:outerShdw>
                </a:effectLst>
              </a:rPr>
              <a:t>1.	</a:t>
            </a:r>
            <a:r>
              <a:rPr lang="es-AR" b="1" dirty="0" smtClean="0">
                <a:solidFill>
                  <a:srgbClr val="FFC000"/>
                </a:solidFill>
                <a:effectLst>
                  <a:outerShdw blurRad="38100" dist="38100" dir="2700000" algn="tl">
                    <a:srgbClr val="000000">
                      <a:alpha val="43137"/>
                    </a:srgbClr>
                  </a:outerShdw>
                </a:effectLst>
              </a:rPr>
              <a:t>Recuperación-- el dominio de los pasos hacia la madurez</a:t>
            </a:r>
            <a:r>
              <a:rPr lang="en-US" dirty="0" smtClean="0"/>
              <a:t/>
            </a:r>
            <a:br>
              <a:rPr lang="en-US" dirty="0" smtClean="0"/>
            </a:br>
            <a:r>
              <a:rPr lang="en-US" b="1" dirty="0" smtClean="0">
                <a:effectLst>
                  <a:outerShdw blurRad="38100" dist="38100" dir="2700000" algn="tl">
                    <a:srgbClr val="000000">
                      <a:alpha val="43137"/>
                    </a:srgbClr>
                  </a:outerShdw>
                </a:effectLst>
              </a:rPr>
              <a:t>Recovery means mastering the steps to maturity  </a:t>
            </a:r>
            <a:r>
              <a:rPr lang="en-US" dirty="0" smtClean="0">
                <a:effectLst>
                  <a:outerShdw blurRad="38100" dist="38100" dir="2700000" algn="tl">
                    <a:srgbClr val="000000">
                      <a:alpha val="43137"/>
                    </a:srgbClr>
                  </a:outerShdw>
                </a:effectLst>
              </a:rPr>
              <a:t>(Chapter 6)</a:t>
            </a:r>
          </a:p>
          <a:p>
            <a:pPr marL="463550" indent="-463550" eaLnBrk="1" hangingPunct="1">
              <a:spcAft>
                <a:spcPct val="75000"/>
              </a:spcAft>
              <a:buFontTx/>
              <a:buNone/>
            </a:pPr>
            <a:r>
              <a:rPr lang="en-US" b="1" dirty="0" smtClean="0">
                <a:solidFill>
                  <a:srgbClr val="FFC000"/>
                </a:solidFill>
                <a:effectLst>
                  <a:outerShdw blurRad="38100" dist="38100" dir="2700000" algn="tl">
                    <a:srgbClr val="000000">
                      <a:alpha val="43137"/>
                    </a:srgbClr>
                  </a:outerShdw>
                </a:effectLst>
              </a:rPr>
              <a:t>2.	</a:t>
            </a:r>
            <a:r>
              <a:rPr lang="es-AR" b="1" dirty="0" smtClean="0">
                <a:solidFill>
                  <a:srgbClr val="FFC000"/>
                </a:solidFill>
                <a:effectLst>
                  <a:outerShdw blurRad="38100" dist="38100" dir="2700000" algn="tl">
                    <a:srgbClr val="000000">
                      <a:alpha val="43137"/>
                    </a:srgbClr>
                  </a:outerShdw>
                </a:effectLst>
              </a:rPr>
              <a:t>La recuperación significa resolver las </a:t>
            </a:r>
            <a:r>
              <a:rPr lang="es-AR" b="1" u="sng" dirty="0" smtClean="0">
                <a:solidFill>
                  <a:schemeClr val="tx2">
                    <a:lumMod val="90000"/>
                  </a:schemeClr>
                </a:solidFill>
                <a:effectLst>
                  <a:outerShdw blurRad="38100" dist="38100" dir="2700000" algn="tl">
                    <a:srgbClr val="000000">
                      <a:alpha val="43137"/>
                    </a:srgbClr>
                  </a:outerShdw>
                </a:effectLst>
              </a:rPr>
              <a:t>heridas</a:t>
            </a:r>
            <a:r>
              <a:rPr lang="es-AR" b="1" dirty="0" smtClean="0">
                <a:solidFill>
                  <a:srgbClr val="FFC000"/>
                </a:solidFill>
                <a:effectLst>
                  <a:outerShdw blurRad="38100" dist="38100" dir="2700000" algn="tl">
                    <a:srgbClr val="000000">
                      <a:alpha val="43137"/>
                    </a:srgbClr>
                  </a:outerShdw>
                </a:effectLst>
              </a:rPr>
              <a:t> del pasado </a:t>
            </a:r>
            <a:r>
              <a:rPr lang="es-AR" b="1" dirty="0" smtClean="0"/>
              <a:t/>
            </a:r>
            <a:br>
              <a:rPr lang="es-AR" b="1" dirty="0" smtClean="0"/>
            </a:br>
            <a:r>
              <a:rPr lang="en-US" b="1" dirty="0" smtClean="0">
                <a:effectLst>
                  <a:outerShdw blurRad="38100" dist="38100" dir="2700000" algn="tl">
                    <a:srgbClr val="000000">
                      <a:alpha val="43137"/>
                    </a:srgbClr>
                  </a:outerShdw>
                </a:effectLst>
              </a:rPr>
              <a:t>Recovery means resolving </a:t>
            </a:r>
            <a:r>
              <a:rPr lang="en-US" b="1" u="sng" dirty="0" smtClean="0">
                <a:solidFill>
                  <a:srgbClr val="FFC000"/>
                </a:solidFill>
                <a:effectLst>
                  <a:outerShdw blurRad="38100" dist="38100" dir="2700000" algn="tl">
                    <a:srgbClr val="000000">
                      <a:alpha val="43137"/>
                    </a:srgbClr>
                  </a:outerShdw>
                </a:effectLst>
              </a:rPr>
              <a:t>hurts</a:t>
            </a:r>
            <a:r>
              <a:rPr lang="en-US" b="1" dirty="0" smtClean="0">
                <a:effectLst>
                  <a:outerShdw blurRad="38100" dist="38100" dir="2700000" algn="tl">
                    <a:srgbClr val="000000">
                      <a:alpha val="43137"/>
                    </a:srgbClr>
                  </a:outerShdw>
                </a:effectLst>
              </a:rPr>
              <a:t> of the past.</a:t>
            </a:r>
          </a:p>
        </p:txBody>
      </p:sp>
      <p:sp>
        <p:nvSpPr>
          <p:cNvPr id="4" name="Slide Number Placeholder 3"/>
          <p:cNvSpPr>
            <a:spLocks noGrp="1"/>
          </p:cNvSpPr>
          <p:nvPr>
            <p:ph type="sldNum" sz="quarter" idx="12"/>
          </p:nvPr>
        </p:nvSpPr>
        <p:spPr/>
        <p:txBody>
          <a:bodyPr/>
          <a:lstStyle/>
          <a:p>
            <a:pPr>
              <a:defRPr/>
            </a:pPr>
            <a:fld id="{EB24E4E2-D470-4CB7-8FA5-C0F702A29F9E}" type="slidenum">
              <a:rPr lang="en-US"/>
              <a:pPr>
                <a:defRPr/>
              </a:pPr>
              <a:t>80</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 calcmode="lin" valueType="num">
                                      <p:cBhvr additive="base">
                                        <p:cTn id="7" dur="500" fill="hold"/>
                                        <p:tgtEl>
                                          <p:spTgt spid="716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6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683">
                                            <p:txEl>
                                              <p:pRg st="1" end="1"/>
                                            </p:txEl>
                                          </p:spTgt>
                                        </p:tgtEl>
                                        <p:attrNameLst>
                                          <p:attrName>style.visibility</p:attrName>
                                        </p:attrNameLst>
                                      </p:cBhvr>
                                      <p:to>
                                        <p:strVal val="visible"/>
                                      </p:to>
                                    </p:set>
                                    <p:anim calcmode="lin" valueType="num">
                                      <p:cBhvr additive="base">
                                        <p:cTn id="13" dur="500" fill="hold"/>
                                        <p:tgtEl>
                                          <p:spTgt spid="716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68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uiExpand="1"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0"/>
            <a:ext cx="8229600" cy="1524000"/>
          </a:xfrm>
        </p:spPr>
        <p:txBody>
          <a:bodyPr>
            <a:normAutofit/>
          </a:bodyPr>
          <a:lstStyle/>
          <a:p>
            <a:pPr algn="ctr" eaLnBrk="1" fontAlgn="auto" hangingPunct="1">
              <a:spcAft>
                <a:spcPts val="0"/>
              </a:spcAft>
              <a:defRPr/>
            </a:pPr>
            <a:r>
              <a:rPr lang="es-AR" sz="4400" dirty="0" smtClean="0">
                <a:solidFill>
                  <a:srgbClr val="FFC000"/>
                </a:solidFill>
              </a:rPr>
              <a:t>¿Qué significa la recuperación?</a:t>
            </a:r>
            <a:r>
              <a:rPr lang="en-US" sz="4400" dirty="0" smtClean="0"/>
              <a:t/>
            </a:r>
            <a:br>
              <a:rPr lang="en-US" sz="4400" dirty="0" smtClean="0"/>
            </a:br>
            <a:r>
              <a:rPr lang="en-US" sz="4400" dirty="0" smtClean="0">
                <a:solidFill>
                  <a:schemeClr val="tx2">
                    <a:tint val="100000"/>
                    <a:satMod val="250000"/>
                  </a:schemeClr>
                </a:solidFill>
              </a:rPr>
              <a:t>What does recovery mean?</a:t>
            </a:r>
          </a:p>
        </p:txBody>
      </p:sp>
      <p:sp>
        <p:nvSpPr>
          <p:cNvPr id="71683" name="Rectangle 3"/>
          <p:cNvSpPr>
            <a:spLocks noGrp="1" noChangeArrowheads="1"/>
          </p:cNvSpPr>
          <p:nvPr>
            <p:ph idx="1"/>
          </p:nvPr>
        </p:nvSpPr>
        <p:spPr>
          <a:xfrm>
            <a:off x="457200" y="1828800"/>
            <a:ext cx="8229600" cy="4114800"/>
          </a:xfrm>
        </p:spPr>
        <p:txBody>
          <a:bodyPr/>
          <a:lstStyle/>
          <a:p>
            <a:pPr marL="463550" indent="-463550" eaLnBrk="1" hangingPunct="1">
              <a:buFontTx/>
              <a:buNone/>
            </a:pPr>
            <a:r>
              <a:rPr lang="en-US" b="1" dirty="0" smtClean="0">
                <a:solidFill>
                  <a:srgbClr val="FFC000"/>
                </a:solidFill>
                <a:effectLst>
                  <a:outerShdw blurRad="38100" dist="38100" dir="2700000" algn="tl">
                    <a:srgbClr val="000000">
                      <a:alpha val="43137"/>
                    </a:srgbClr>
                  </a:outerShdw>
                </a:effectLst>
              </a:rPr>
              <a:t>3. 	</a:t>
            </a:r>
            <a:r>
              <a:rPr lang="es-AR" b="1" dirty="0" smtClean="0">
                <a:solidFill>
                  <a:srgbClr val="FFC000"/>
                </a:solidFill>
                <a:effectLst>
                  <a:outerShdw blurRad="38100" dist="38100" dir="2700000" algn="tl">
                    <a:srgbClr val="000000">
                      <a:alpha val="43137"/>
                    </a:srgbClr>
                  </a:outerShdw>
                </a:effectLst>
              </a:rPr>
              <a:t>La recuperación significa la reconstrucción de las relaciones </a:t>
            </a:r>
            <a:r>
              <a:rPr lang="es-AR" b="1" u="sng" dirty="0" smtClean="0">
                <a:solidFill>
                  <a:schemeClr val="tx2">
                    <a:lumMod val="90000"/>
                  </a:schemeClr>
                </a:solidFill>
                <a:effectLst>
                  <a:outerShdw blurRad="38100" dist="38100" dir="2700000" algn="tl">
                    <a:srgbClr val="000000">
                      <a:alpha val="43137"/>
                    </a:srgbClr>
                  </a:outerShdw>
                </a:effectLst>
              </a:rPr>
              <a:t>saludables</a:t>
            </a:r>
            <a:r>
              <a:rPr lang="es-AR" b="1" dirty="0" smtClean="0">
                <a:solidFill>
                  <a:srgbClr val="FFC000"/>
                </a:solidFill>
                <a:effectLst>
                  <a:outerShdw blurRad="38100" dist="38100" dir="2700000" algn="tl">
                    <a:srgbClr val="000000">
                      <a:alpha val="43137"/>
                    </a:srgbClr>
                  </a:outerShdw>
                </a:effectLst>
              </a:rPr>
              <a:t> en la familia </a:t>
            </a:r>
            <a:r>
              <a:rPr lang="es-AR" b="1" dirty="0" smtClean="0"/>
              <a:t/>
            </a:r>
            <a:br>
              <a:rPr lang="es-AR" b="1" dirty="0" smtClean="0"/>
            </a:br>
            <a:r>
              <a:rPr lang="es-AR" b="1" dirty="0" smtClean="0"/>
              <a:t/>
            </a:r>
            <a:br>
              <a:rPr lang="es-AR" b="1" dirty="0" smtClean="0"/>
            </a:br>
            <a:r>
              <a:rPr lang="en-US" b="1" dirty="0" smtClean="0">
                <a:effectLst>
                  <a:outerShdw blurRad="38100" dist="38100" dir="2700000" algn="tl">
                    <a:srgbClr val="000000">
                      <a:alpha val="43137"/>
                    </a:srgbClr>
                  </a:outerShdw>
                </a:effectLst>
              </a:rPr>
              <a:t>Recovery means rebuilding </a:t>
            </a:r>
            <a:r>
              <a:rPr lang="en-US" b="1" u="sng" dirty="0" smtClean="0">
                <a:solidFill>
                  <a:srgbClr val="FFC000"/>
                </a:solidFill>
                <a:effectLst>
                  <a:outerShdw blurRad="38100" dist="38100" dir="2700000" algn="tl">
                    <a:srgbClr val="000000">
                      <a:alpha val="43137"/>
                    </a:srgbClr>
                  </a:outerShdw>
                </a:effectLst>
              </a:rPr>
              <a:t>healthy</a:t>
            </a:r>
            <a:r>
              <a:rPr lang="en-US" b="1" dirty="0" smtClean="0">
                <a:effectLst>
                  <a:outerShdw blurRad="38100" dist="38100" dir="2700000" algn="tl">
                    <a:srgbClr val="000000">
                      <a:alpha val="43137"/>
                    </a:srgbClr>
                  </a:outerShdw>
                </a:effectLst>
              </a:rPr>
              <a:t> relationships in the family.</a:t>
            </a:r>
          </a:p>
        </p:txBody>
      </p:sp>
      <p:sp>
        <p:nvSpPr>
          <p:cNvPr id="4" name="Slide Number Placeholder 3"/>
          <p:cNvSpPr>
            <a:spLocks noGrp="1"/>
          </p:cNvSpPr>
          <p:nvPr>
            <p:ph type="sldNum" sz="quarter" idx="12"/>
          </p:nvPr>
        </p:nvSpPr>
        <p:spPr/>
        <p:txBody>
          <a:bodyPr/>
          <a:lstStyle/>
          <a:p>
            <a:pPr>
              <a:defRPr/>
            </a:pPr>
            <a:fld id="{EB24E4E2-D470-4CB7-8FA5-C0F702A29F9E}" type="slidenum">
              <a:rPr lang="en-US"/>
              <a:pPr>
                <a:defRPr/>
              </a:pPr>
              <a:t>81</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idx="1"/>
          </p:nvPr>
        </p:nvSpPr>
        <p:spPr>
          <a:xfrm>
            <a:off x="457200" y="228600"/>
            <a:ext cx="8229600" cy="5516563"/>
          </a:xfrm>
        </p:spPr>
        <p:txBody>
          <a:bodyPr>
            <a:normAutofit fontScale="92500" lnSpcReduction="10000"/>
          </a:bodyPr>
          <a:lstStyle/>
          <a:p>
            <a:pPr marL="609600" indent="-609600" algn="ctr" eaLnBrk="1" fontAlgn="auto" hangingPunct="1">
              <a:spcAft>
                <a:spcPts val="0"/>
              </a:spcAft>
              <a:buNone/>
              <a:defRPr/>
            </a:pPr>
            <a:r>
              <a:rPr lang="es-AR" sz="3500" b="1" dirty="0" smtClean="0">
                <a:solidFill>
                  <a:srgbClr val="FFC000"/>
                </a:solidFill>
                <a:effectLst>
                  <a:outerShdw blurRad="38100" dist="38100" dir="2700000" algn="tl">
                    <a:srgbClr val="000000">
                      <a:alpha val="43137"/>
                    </a:srgbClr>
                  </a:outerShdw>
                </a:effectLst>
              </a:rPr>
              <a:t>La recuperación a menudo implica 4 fases</a:t>
            </a:r>
            <a:endParaRPr lang="en-US" sz="3500" dirty="0" smtClean="0">
              <a:solidFill>
                <a:srgbClr val="FFC000"/>
              </a:solidFill>
              <a:effectLst>
                <a:outerShdw blurRad="38100" dist="38100" dir="2700000" algn="tl">
                  <a:srgbClr val="000000">
                    <a:alpha val="43137"/>
                  </a:srgbClr>
                </a:outerShdw>
              </a:effectLst>
            </a:endParaRPr>
          </a:p>
          <a:p>
            <a:pPr marL="609600" indent="-609600" algn="ctr" eaLnBrk="1" fontAlgn="auto" hangingPunct="1">
              <a:spcAft>
                <a:spcPts val="0"/>
              </a:spcAft>
              <a:buFontTx/>
              <a:buNone/>
              <a:defRPr/>
            </a:pPr>
            <a:r>
              <a:rPr lang="en-US" sz="3600" b="1" dirty="0" smtClean="0">
                <a:solidFill>
                  <a:schemeClr val="tx2">
                    <a:lumMod val="90000"/>
                  </a:schemeClr>
                </a:solidFill>
                <a:effectLst>
                  <a:outerShdw blurRad="38100" dist="38100" dir="2700000" algn="tl">
                    <a:srgbClr val="000000">
                      <a:alpha val="43137"/>
                    </a:srgbClr>
                  </a:outerShdw>
                </a:effectLst>
              </a:rPr>
              <a:t>Recovery often involves 4 phases</a:t>
            </a:r>
          </a:p>
          <a:p>
            <a:pPr marL="609600" indent="-609600" eaLnBrk="1" fontAlgn="auto" hangingPunct="1">
              <a:spcAft>
                <a:spcPts val="0"/>
              </a:spcAft>
              <a:buFontTx/>
              <a:buNone/>
              <a:defRPr/>
            </a:pPr>
            <a:endParaRPr lang="en-US" dirty="0" smtClean="0">
              <a:effectLst>
                <a:outerShdw blurRad="38100" dist="38100" dir="2700000" algn="tl">
                  <a:srgbClr val="000000">
                    <a:alpha val="43137"/>
                  </a:srgbClr>
                </a:outerShdw>
              </a:effectLst>
            </a:endParaRPr>
          </a:p>
          <a:p>
            <a:pPr marL="609600" indent="-609600" eaLnBrk="1" fontAlgn="auto" hangingPunct="1">
              <a:spcAft>
                <a:spcPts val="1200"/>
              </a:spcAft>
              <a:buFontTx/>
              <a:buNone/>
              <a:defRPr/>
            </a:pPr>
            <a:r>
              <a:rPr lang="en-US" dirty="0" smtClean="0">
                <a:effectLst>
                  <a:outerShdw blurRad="38100" dist="38100" dir="2700000" algn="tl">
                    <a:srgbClr val="000000">
                      <a:alpha val="43137"/>
                    </a:srgbClr>
                  </a:outerShdw>
                </a:effectLst>
              </a:rPr>
              <a:t>1.  	</a:t>
            </a:r>
            <a:r>
              <a:rPr lang="es-AR" dirty="0" smtClean="0">
                <a:solidFill>
                  <a:srgbClr val="FFC000"/>
                </a:solidFill>
                <a:effectLst>
                  <a:outerShdw blurRad="38100" dist="38100" dir="2700000" algn="tl">
                    <a:srgbClr val="000000">
                      <a:alpha val="43137"/>
                    </a:srgbClr>
                  </a:outerShdw>
                </a:effectLst>
              </a:rPr>
              <a:t>Intervención</a:t>
            </a:r>
            <a:r>
              <a:rPr lang="es-AR" dirty="0" smtClean="0"/>
              <a:t>     </a:t>
            </a:r>
            <a:r>
              <a:rPr lang="en-US" dirty="0" smtClean="0">
                <a:effectLst>
                  <a:outerShdw blurRad="38100" dist="38100" dir="2700000" algn="tl">
                    <a:srgbClr val="000000">
                      <a:alpha val="43137"/>
                    </a:srgbClr>
                  </a:outerShdw>
                </a:effectLst>
              </a:rPr>
              <a:t>Intervention</a:t>
            </a:r>
          </a:p>
          <a:p>
            <a:pPr marL="609600" indent="-609600" eaLnBrk="1" fontAlgn="auto" hangingPunct="1">
              <a:spcAft>
                <a:spcPts val="1200"/>
              </a:spcAft>
              <a:buFontTx/>
              <a:buNone/>
              <a:defRPr/>
            </a:pPr>
            <a:r>
              <a:rPr lang="en-US" dirty="0" smtClean="0">
                <a:effectLst>
                  <a:outerShdw blurRad="38100" dist="38100" dir="2700000" algn="tl">
                    <a:srgbClr val="000000">
                      <a:alpha val="43137"/>
                    </a:srgbClr>
                  </a:outerShdw>
                </a:effectLst>
              </a:rPr>
              <a:t>2.  	</a:t>
            </a:r>
            <a:r>
              <a:rPr lang="es-AR" dirty="0" smtClean="0">
                <a:solidFill>
                  <a:srgbClr val="FFC000"/>
                </a:solidFill>
                <a:effectLst>
                  <a:outerShdw blurRad="38100" dist="38100" dir="2700000" algn="tl">
                    <a:srgbClr val="000000">
                      <a:alpha val="43137"/>
                    </a:srgbClr>
                  </a:outerShdw>
                </a:effectLst>
              </a:rPr>
              <a:t>Desintoxicación</a:t>
            </a:r>
            <a:r>
              <a:rPr lang="es-AR" dirty="0" smtClean="0"/>
              <a:t>     </a:t>
            </a:r>
            <a:r>
              <a:rPr lang="en-US" dirty="0" err="1" smtClean="0">
                <a:effectLst>
                  <a:outerShdw blurRad="38100" dist="38100" dir="2700000" algn="tl">
                    <a:srgbClr val="000000">
                      <a:alpha val="43137"/>
                    </a:srgbClr>
                  </a:outerShdw>
                </a:effectLst>
              </a:rPr>
              <a:t>Detox</a:t>
            </a:r>
            <a:endParaRPr lang="en-US" dirty="0" smtClean="0">
              <a:effectLst>
                <a:outerShdw blurRad="38100" dist="38100" dir="2700000" algn="tl">
                  <a:srgbClr val="000000">
                    <a:alpha val="43137"/>
                  </a:srgbClr>
                </a:outerShdw>
              </a:effectLst>
            </a:endParaRPr>
          </a:p>
          <a:p>
            <a:pPr marL="609600" indent="-609600" eaLnBrk="1" fontAlgn="auto" hangingPunct="1">
              <a:spcAft>
                <a:spcPts val="1200"/>
              </a:spcAft>
              <a:buFontTx/>
              <a:buNone/>
              <a:defRPr/>
            </a:pPr>
            <a:r>
              <a:rPr lang="en-US" dirty="0" smtClean="0">
                <a:effectLst>
                  <a:outerShdw blurRad="38100" dist="38100" dir="2700000" algn="tl">
                    <a:srgbClr val="000000">
                      <a:alpha val="43137"/>
                    </a:srgbClr>
                  </a:outerShdw>
                </a:effectLst>
              </a:rPr>
              <a:t>3.  	</a:t>
            </a:r>
            <a:r>
              <a:rPr lang="es-AR" dirty="0" smtClean="0">
                <a:solidFill>
                  <a:srgbClr val="FFC000"/>
                </a:solidFill>
                <a:effectLst>
                  <a:outerShdw blurRad="38100" dist="38100" dir="2700000" algn="tl">
                    <a:srgbClr val="000000">
                      <a:alpha val="43137"/>
                    </a:srgbClr>
                  </a:outerShdw>
                </a:effectLst>
              </a:rPr>
              <a:t>Aprender los pasos para una vida saludable</a:t>
            </a:r>
            <a:br>
              <a:rPr lang="es-AR" dirty="0" smtClean="0">
                <a:solidFill>
                  <a:srgbClr val="FFC000"/>
                </a:solidFill>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Learning steps to healthy living</a:t>
            </a:r>
          </a:p>
          <a:p>
            <a:pPr marL="609600" indent="-609600" eaLnBrk="1" fontAlgn="auto" hangingPunct="1">
              <a:spcAft>
                <a:spcPct val="20000"/>
              </a:spcAft>
              <a:buFont typeface="Wingdings 2"/>
              <a:buNone/>
              <a:defRPr/>
            </a:pPr>
            <a:r>
              <a:rPr lang="en-US" dirty="0" smtClean="0">
                <a:effectLst>
                  <a:outerShdw blurRad="38100" dist="38100" dir="2700000" algn="tl">
                    <a:srgbClr val="000000">
                      <a:alpha val="43137"/>
                    </a:srgbClr>
                  </a:outerShdw>
                </a:effectLst>
              </a:rPr>
              <a:t>4.	</a:t>
            </a:r>
            <a:r>
              <a:rPr lang="es-AR" dirty="0" smtClean="0">
                <a:solidFill>
                  <a:srgbClr val="FFC000"/>
                </a:solidFill>
                <a:effectLst>
                  <a:outerShdw blurRad="38100" dist="38100" dir="2700000" algn="tl">
                    <a:srgbClr val="000000">
                      <a:alpha val="43137"/>
                    </a:srgbClr>
                  </a:outerShdw>
                </a:effectLst>
              </a:rPr>
              <a:t>Inserción a la sociedad de nuevo, la vida sana se convierte en la norma</a:t>
            </a:r>
            <a:r>
              <a:rPr lang="es-AR" dirty="0" smtClean="0"/>
              <a:t/>
            </a:r>
            <a:br>
              <a:rPr lang="es-AR" dirty="0" smtClean="0"/>
            </a:br>
            <a:r>
              <a:rPr lang="en-US" dirty="0" smtClean="0">
                <a:effectLst>
                  <a:outerShdw blurRad="38100" dist="38100" dir="2700000" algn="tl">
                    <a:srgbClr val="000000">
                      <a:alpha val="43137"/>
                    </a:srgbClr>
                  </a:outerShdw>
                </a:effectLst>
              </a:rPr>
              <a:t>Transition back into society—healthy living becomes the norm</a:t>
            </a:r>
          </a:p>
        </p:txBody>
      </p:sp>
      <p:sp>
        <p:nvSpPr>
          <p:cNvPr id="3" name="Slide Number Placeholder 2"/>
          <p:cNvSpPr>
            <a:spLocks noGrp="1"/>
          </p:cNvSpPr>
          <p:nvPr>
            <p:ph type="sldNum" sz="quarter" idx="12"/>
          </p:nvPr>
        </p:nvSpPr>
        <p:spPr/>
        <p:txBody>
          <a:bodyPr/>
          <a:lstStyle/>
          <a:p>
            <a:pPr>
              <a:defRPr/>
            </a:pPr>
            <a:fld id="{7C4F1FD2-5118-4590-9FB5-11CB61F75035}" type="slidenum">
              <a:rPr lang="en-US"/>
              <a:pPr>
                <a:defRPr/>
              </a:pPr>
              <a:t>82</a:t>
            </a:fld>
            <a:endParaRPr lang="en-US"/>
          </a:p>
        </p:txBody>
      </p:sp>
      <p:sp>
        <p:nvSpPr>
          <p:cNvPr id="4" name="Footer Placeholder 3"/>
          <p:cNvSpPr>
            <a:spLocks noGrp="1"/>
          </p:cNvSpPr>
          <p:nvPr>
            <p:ph type="ftr" sz="quarter" idx="11"/>
          </p:nvPr>
        </p:nvSpPr>
        <p:spPr/>
        <p:txBody>
          <a:bodyPr/>
          <a:lstStyle/>
          <a:p>
            <a:pPr>
              <a:defRPr/>
            </a:pPr>
            <a:r>
              <a:rPr lang="en-US" smtClean="0"/>
              <a:t>iteenchallenge.org    Last Revised 03-2013</a:t>
            </a:r>
            <a:endParaRPr lang="en-US"/>
          </a:p>
        </p:txBody>
      </p:sp>
      <p:sp>
        <p:nvSpPr>
          <p:cNvPr id="5" name="Date Placeholder 4"/>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76200"/>
            <a:ext cx="8229600" cy="1295400"/>
          </a:xfrm>
        </p:spPr>
        <p:txBody>
          <a:bodyPr>
            <a:normAutofit/>
          </a:bodyPr>
          <a:lstStyle/>
          <a:p>
            <a:pPr eaLnBrk="1" fontAlgn="auto" hangingPunct="1">
              <a:spcAft>
                <a:spcPts val="0"/>
              </a:spcAft>
              <a:defRPr/>
            </a:pPr>
            <a:r>
              <a:rPr lang="es-AR" sz="3200" dirty="0" smtClean="0">
                <a:solidFill>
                  <a:srgbClr val="FFC000"/>
                </a:solidFill>
              </a:rPr>
              <a:t>¿Qué es una transición saludable se parece?</a:t>
            </a:r>
            <a:r>
              <a:rPr lang="en-US" sz="3200" dirty="0" smtClean="0"/>
              <a:t/>
            </a:r>
            <a:br>
              <a:rPr lang="en-US" sz="3200" dirty="0" smtClean="0"/>
            </a:br>
            <a:r>
              <a:rPr lang="en-US" sz="3200" dirty="0" smtClean="0">
                <a:solidFill>
                  <a:schemeClr val="tx2">
                    <a:lumMod val="90000"/>
                  </a:schemeClr>
                </a:solidFill>
              </a:rPr>
              <a:t>What does a healthy transition look like?</a:t>
            </a:r>
          </a:p>
        </p:txBody>
      </p:sp>
      <p:sp>
        <p:nvSpPr>
          <p:cNvPr id="73731" name="Rectangle 3"/>
          <p:cNvSpPr>
            <a:spLocks noGrp="1" noChangeArrowheads="1"/>
          </p:cNvSpPr>
          <p:nvPr>
            <p:ph idx="1"/>
          </p:nvPr>
        </p:nvSpPr>
        <p:spPr>
          <a:xfrm>
            <a:off x="457200" y="1524000"/>
            <a:ext cx="8229600" cy="4495800"/>
          </a:xfrm>
        </p:spPr>
        <p:txBody>
          <a:bodyPr/>
          <a:lstStyle/>
          <a:p>
            <a:pPr marL="457200" indent="-457200" eaLnBrk="1" hangingPunct="1">
              <a:lnSpc>
                <a:spcPct val="90000"/>
              </a:lnSpc>
              <a:spcAft>
                <a:spcPts val="2000"/>
              </a:spcAft>
              <a:buFontTx/>
              <a:buNone/>
            </a:pPr>
            <a:r>
              <a:rPr lang="en-US" sz="3600" dirty="0" smtClean="0">
                <a:effectLst>
                  <a:outerShdw blurRad="38100" dist="38100" dir="2700000" algn="tl">
                    <a:srgbClr val="000000">
                      <a:alpha val="43137"/>
                    </a:srgbClr>
                  </a:outerShdw>
                </a:effectLst>
              </a:rPr>
              <a:t>1.	</a:t>
            </a:r>
            <a:r>
              <a:rPr lang="es-AR" sz="3600" dirty="0" smtClean="0">
                <a:solidFill>
                  <a:srgbClr val="FFC000"/>
                </a:solidFill>
                <a:effectLst>
                  <a:outerShdw blurRad="38100" dist="38100" dir="2700000" algn="tl">
                    <a:srgbClr val="000000">
                      <a:alpha val="43137"/>
                    </a:srgbClr>
                  </a:outerShdw>
                </a:effectLst>
              </a:rPr>
              <a:t>Persona de rendición de cuentas </a:t>
            </a:r>
            <a:r>
              <a:rPr lang="es-AR" sz="3600" dirty="0" smtClean="0"/>
              <a:t/>
            </a:r>
            <a:br>
              <a:rPr lang="es-AR" sz="3600" dirty="0" smtClean="0"/>
            </a:br>
            <a:r>
              <a:rPr lang="en-US" sz="3600" dirty="0" smtClean="0">
                <a:effectLst>
                  <a:outerShdw blurRad="38100" dist="38100" dir="2700000" algn="tl">
                    <a:srgbClr val="000000">
                      <a:alpha val="43137"/>
                    </a:srgbClr>
                  </a:outerShdw>
                </a:effectLst>
              </a:rPr>
              <a:t>Person of accountability</a:t>
            </a:r>
          </a:p>
          <a:p>
            <a:pPr marL="457200" indent="-457200" eaLnBrk="1" hangingPunct="1">
              <a:lnSpc>
                <a:spcPct val="90000"/>
              </a:lnSpc>
              <a:spcAft>
                <a:spcPts val="2000"/>
              </a:spcAft>
              <a:buFontTx/>
              <a:buNone/>
            </a:pPr>
            <a:r>
              <a:rPr lang="en-US" sz="3600" dirty="0" smtClean="0">
                <a:effectLst>
                  <a:outerShdw blurRad="38100" dist="38100" dir="2700000" algn="tl">
                    <a:srgbClr val="000000">
                      <a:alpha val="43137"/>
                    </a:srgbClr>
                  </a:outerShdw>
                </a:effectLst>
              </a:rPr>
              <a:t>2.	</a:t>
            </a:r>
            <a:r>
              <a:rPr lang="es-AR" sz="3600" dirty="0" smtClean="0">
                <a:solidFill>
                  <a:srgbClr val="FFC000"/>
                </a:solidFill>
                <a:effectLst>
                  <a:outerShdw blurRad="38100" dist="38100" dir="2700000" algn="tl">
                    <a:srgbClr val="000000">
                      <a:alpha val="43137"/>
                    </a:srgbClr>
                  </a:outerShdw>
                </a:effectLst>
              </a:rPr>
              <a:t>Conexión a la iglesia local </a:t>
            </a:r>
            <a:r>
              <a:rPr lang="es-AR" sz="3600" dirty="0" smtClean="0"/>
              <a:t/>
            </a:r>
            <a:br>
              <a:rPr lang="es-AR" sz="3600" dirty="0" smtClean="0"/>
            </a:br>
            <a:r>
              <a:rPr lang="en-US" sz="3600" dirty="0" smtClean="0">
                <a:effectLst>
                  <a:outerShdw blurRad="38100" dist="38100" dir="2700000" algn="tl">
                    <a:srgbClr val="000000">
                      <a:alpha val="43137"/>
                    </a:srgbClr>
                  </a:outerShdw>
                </a:effectLst>
              </a:rPr>
              <a:t>Local church connection</a:t>
            </a:r>
          </a:p>
          <a:p>
            <a:pPr marL="457200" indent="-457200" eaLnBrk="1" hangingPunct="1">
              <a:lnSpc>
                <a:spcPct val="90000"/>
              </a:lnSpc>
              <a:spcAft>
                <a:spcPts val="2000"/>
              </a:spcAft>
              <a:buFontTx/>
              <a:buNone/>
            </a:pPr>
            <a:r>
              <a:rPr lang="en-US" sz="3600" dirty="0" smtClean="0">
                <a:effectLst>
                  <a:outerShdw blurRad="38100" dist="38100" dir="2700000" algn="tl">
                    <a:srgbClr val="000000">
                      <a:alpha val="43137"/>
                    </a:srgbClr>
                  </a:outerShdw>
                </a:effectLst>
              </a:rPr>
              <a:t>3.	</a:t>
            </a:r>
            <a:r>
              <a:rPr lang="es-AR" sz="3600" dirty="0" smtClean="0">
                <a:solidFill>
                  <a:srgbClr val="FFC000"/>
                </a:solidFill>
                <a:effectLst>
                  <a:outerShdw blurRad="38100" dist="38100" dir="2700000" algn="tl">
                    <a:srgbClr val="000000">
                      <a:alpha val="43137"/>
                    </a:srgbClr>
                  </a:outerShdw>
                </a:effectLst>
              </a:rPr>
              <a:t>Trabajo o los planes educativos </a:t>
            </a:r>
            <a:r>
              <a:rPr lang="es-AR" sz="3600" dirty="0" smtClean="0"/>
              <a:t/>
            </a:r>
            <a:br>
              <a:rPr lang="es-AR" sz="3600" dirty="0" smtClean="0"/>
            </a:br>
            <a:r>
              <a:rPr lang="en-US" sz="3600" dirty="0" smtClean="0">
                <a:effectLst>
                  <a:outerShdw blurRad="38100" dist="38100" dir="2700000" algn="tl">
                    <a:srgbClr val="000000">
                      <a:alpha val="43137"/>
                    </a:srgbClr>
                  </a:outerShdw>
                </a:effectLst>
              </a:rPr>
              <a:t>Work or educational plans</a:t>
            </a:r>
          </a:p>
        </p:txBody>
      </p:sp>
      <p:sp>
        <p:nvSpPr>
          <p:cNvPr id="4" name="Slide Number Placeholder 3"/>
          <p:cNvSpPr>
            <a:spLocks noGrp="1"/>
          </p:cNvSpPr>
          <p:nvPr>
            <p:ph type="sldNum" sz="quarter" idx="12"/>
          </p:nvPr>
        </p:nvSpPr>
        <p:spPr/>
        <p:txBody>
          <a:bodyPr/>
          <a:lstStyle/>
          <a:p>
            <a:pPr>
              <a:defRPr/>
            </a:pPr>
            <a:fld id="{69E80949-D610-4BA9-AE78-54251181601E}" type="slidenum">
              <a:rPr lang="en-US"/>
              <a:pPr>
                <a:defRPr/>
              </a:pPr>
              <a:t>83</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 calcmode="lin" valueType="num">
                                      <p:cBhvr additive="base">
                                        <p:cTn id="7" dur="500" fill="hold"/>
                                        <p:tgtEl>
                                          <p:spTgt spid="737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37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3731">
                                            <p:txEl>
                                              <p:pRg st="1" end="1"/>
                                            </p:txEl>
                                          </p:spTgt>
                                        </p:tgtEl>
                                        <p:attrNameLst>
                                          <p:attrName>style.visibility</p:attrName>
                                        </p:attrNameLst>
                                      </p:cBhvr>
                                      <p:to>
                                        <p:strVal val="visible"/>
                                      </p:to>
                                    </p:set>
                                    <p:anim calcmode="lin" valueType="num">
                                      <p:cBhvr additive="base">
                                        <p:cTn id="13" dur="500" fill="hold"/>
                                        <p:tgtEl>
                                          <p:spTgt spid="737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37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3731">
                                            <p:txEl>
                                              <p:pRg st="2" end="2"/>
                                            </p:txEl>
                                          </p:spTgt>
                                        </p:tgtEl>
                                        <p:attrNameLst>
                                          <p:attrName>style.visibility</p:attrName>
                                        </p:attrNameLst>
                                      </p:cBhvr>
                                      <p:to>
                                        <p:strVal val="visible"/>
                                      </p:to>
                                    </p:set>
                                    <p:anim calcmode="lin" valueType="num">
                                      <p:cBhvr additive="base">
                                        <p:cTn id="19" dur="500" fill="hold"/>
                                        <p:tgtEl>
                                          <p:spTgt spid="7373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373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76200"/>
            <a:ext cx="8229600" cy="1295400"/>
          </a:xfrm>
        </p:spPr>
        <p:txBody>
          <a:bodyPr>
            <a:normAutofit/>
          </a:bodyPr>
          <a:lstStyle/>
          <a:p>
            <a:pPr eaLnBrk="1" fontAlgn="auto" hangingPunct="1">
              <a:spcAft>
                <a:spcPts val="0"/>
              </a:spcAft>
              <a:defRPr/>
            </a:pPr>
            <a:r>
              <a:rPr lang="es-AR" sz="3200" dirty="0" smtClean="0">
                <a:solidFill>
                  <a:srgbClr val="FFC000"/>
                </a:solidFill>
              </a:rPr>
              <a:t>¿Qué es una transición saludable se parece?</a:t>
            </a:r>
            <a:r>
              <a:rPr lang="en-US" sz="3200" dirty="0" smtClean="0"/>
              <a:t/>
            </a:r>
            <a:br>
              <a:rPr lang="en-US" sz="3200" dirty="0" smtClean="0"/>
            </a:br>
            <a:r>
              <a:rPr lang="en-US" sz="3200" dirty="0" smtClean="0">
                <a:solidFill>
                  <a:schemeClr val="tx2">
                    <a:lumMod val="90000"/>
                  </a:schemeClr>
                </a:solidFill>
              </a:rPr>
              <a:t>What does a healthy transition look like?</a:t>
            </a:r>
          </a:p>
        </p:txBody>
      </p:sp>
      <p:sp>
        <p:nvSpPr>
          <p:cNvPr id="73731" name="Rectangle 3"/>
          <p:cNvSpPr>
            <a:spLocks noGrp="1" noChangeArrowheads="1"/>
          </p:cNvSpPr>
          <p:nvPr>
            <p:ph idx="1"/>
          </p:nvPr>
        </p:nvSpPr>
        <p:spPr>
          <a:xfrm>
            <a:off x="457200" y="1524000"/>
            <a:ext cx="8229600" cy="4495800"/>
          </a:xfrm>
        </p:spPr>
        <p:txBody>
          <a:bodyPr/>
          <a:lstStyle/>
          <a:p>
            <a:pPr marL="457200" indent="-457200" eaLnBrk="1" hangingPunct="1">
              <a:lnSpc>
                <a:spcPct val="90000"/>
              </a:lnSpc>
              <a:spcAft>
                <a:spcPct val="30000"/>
              </a:spcAft>
              <a:buFontTx/>
              <a:buNone/>
            </a:pPr>
            <a:r>
              <a:rPr lang="en-US" sz="3200" dirty="0" smtClean="0">
                <a:effectLst>
                  <a:outerShdw blurRad="38100" dist="38100" dir="2700000" algn="tl">
                    <a:srgbClr val="000000">
                      <a:alpha val="43137"/>
                    </a:srgbClr>
                  </a:outerShdw>
                </a:effectLst>
              </a:rPr>
              <a:t>4. 	</a:t>
            </a:r>
            <a:r>
              <a:rPr lang="es-AR" sz="3200" dirty="0" smtClean="0">
                <a:solidFill>
                  <a:srgbClr val="FFC000"/>
                </a:solidFill>
                <a:effectLst>
                  <a:outerShdw blurRad="38100" dist="38100" dir="2700000" algn="tl">
                    <a:srgbClr val="000000">
                      <a:alpha val="43137"/>
                    </a:srgbClr>
                  </a:outerShdw>
                </a:effectLst>
              </a:rPr>
              <a:t>Trabajo o los planes educativos </a:t>
            </a:r>
            <a:r>
              <a:rPr lang="es-AR" sz="3200" dirty="0" smtClean="0"/>
              <a:t/>
            </a:r>
            <a:br>
              <a:rPr lang="es-AR" sz="3200" dirty="0" smtClean="0"/>
            </a:br>
            <a:r>
              <a:rPr lang="en-US" sz="3200" dirty="0" smtClean="0">
                <a:effectLst>
                  <a:outerShdw blurRad="38100" dist="38100" dir="2700000" algn="tl">
                    <a:srgbClr val="000000">
                      <a:alpha val="43137"/>
                    </a:srgbClr>
                  </a:outerShdw>
                </a:effectLst>
              </a:rPr>
              <a:t>Support group</a:t>
            </a:r>
          </a:p>
          <a:p>
            <a:pPr marL="457200" indent="-457200" eaLnBrk="1" hangingPunct="1">
              <a:lnSpc>
                <a:spcPct val="90000"/>
              </a:lnSpc>
              <a:spcAft>
                <a:spcPct val="30000"/>
              </a:spcAft>
              <a:buFontTx/>
              <a:buNone/>
            </a:pPr>
            <a:r>
              <a:rPr lang="en-US" sz="3200" dirty="0" smtClean="0">
                <a:effectLst>
                  <a:outerShdw blurRad="38100" dist="38100" dir="2700000" algn="tl">
                    <a:srgbClr val="000000">
                      <a:alpha val="43137"/>
                    </a:srgbClr>
                  </a:outerShdw>
                </a:effectLst>
              </a:rPr>
              <a:t>5. 	</a:t>
            </a:r>
            <a:r>
              <a:rPr lang="es-AR" sz="3200" dirty="0" smtClean="0">
                <a:solidFill>
                  <a:srgbClr val="FFC000"/>
                </a:solidFill>
                <a:effectLst>
                  <a:outerShdw blurRad="38100" dist="38100" dir="2700000" algn="tl">
                    <a:srgbClr val="000000">
                      <a:alpha val="43137"/>
                    </a:srgbClr>
                  </a:outerShdw>
                </a:effectLst>
              </a:rPr>
              <a:t>Devociones-oración personal y el tiempo de estudio de la Biblia </a:t>
            </a:r>
            <a:r>
              <a:rPr lang="es-AR" sz="3200" dirty="0" smtClean="0"/>
              <a:t/>
            </a:r>
            <a:br>
              <a:rPr lang="es-AR" sz="3200" dirty="0" smtClean="0"/>
            </a:br>
            <a:r>
              <a:rPr lang="en-US" sz="3200" dirty="0" smtClean="0">
                <a:effectLst>
                  <a:outerShdw blurRad="38100" dist="38100" dir="2700000" algn="tl">
                    <a:srgbClr val="000000">
                      <a:alpha val="43137"/>
                    </a:srgbClr>
                  </a:outerShdw>
                </a:effectLst>
              </a:rPr>
              <a:t>Personal devotions—prayer and Bible study time.</a:t>
            </a:r>
          </a:p>
          <a:p>
            <a:pPr marL="457200" indent="-457200" eaLnBrk="1" hangingPunct="1">
              <a:lnSpc>
                <a:spcPct val="90000"/>
              </a:lnSpc>
              <a:buFontTx/>
              <a:buNone/>
            </a:pPr>
            <a:r>
              <a:rPr lang="en-US" sz="3200" dirty="0" smtClean="0">
                <a:effectLst>
                  <a:outerShdw blurRad="38100" dist="38100" dir="2700000" algn="tl">
                    <a:srgbClr val="000000">
                      <a:alpha val="43137"/>
                    </a:srgbClr>
                  </a:outerShdw>
                </a:effectLst>
              </a:rPr>
              <a:t>6. 	</a:t>
            </a:r>
            <a:r>
              <a:rPr lang="es-AR" sz="3200" dirty="0" smtClean="0">
                <a:solidFill>
                  <a:srgbClr val="FFC000"/>
                </a:solidFill>
                <a:effectLst>
                  <a:outerShdw blurRad="38100" dist="38100" dir="2700000" algn="tl">
                    <a:srgbClr val="000000">
                      <a:alpha val="43137"/>
                    </a:srgbClr>
                  </a:outerShdw>
                </a:effectLst>
              </a:rPr>
              <a:t>Las relaciones familiares </a:t>
            </a:r>
            <a:r>
              <a:rPr lang="es-AR" sz="3200" dirty="0" smtClean="0"/>
              <a:t/>
            </a:r>
            <a:br>
              <a:rPr lang="es-AR" sz="3200" dirty="0" smtClean="0"/>
            </a:br>
            <a:r>
              <a:rPr lang="en-US" sz="3200" dirty="0" smtClean="0">
                <a:effectLst>
                  <a:outerShdw blurRad="38100" dist="38100" dir="2700000" algn="tl">
                    <a:srgbClr val="000000">
                      <a:alpha val="43137"/>
                    </a:srgbClr>
                  </a:outerShdw>
                </a:effectLst>
              </a:rPr>
              <a:t>Family relationships</a:t>
            </a:r>
          </a:p>
        </p:txBody>
      </p:sp>
      <p:sp>
        <p:nvSpPr>
          <p:cNvPr id="4" name="Slide Number Placeholder 3"/>
          <p:cNvSpPr>
            <a:spLocks noGrp="1"/>
          </p:cNvSpPr>
          <p:nvPr>
            <p:ph type="sldNum" sz="quarter" idx="12"/>
          </p:nvPr>
        </p:nvSpPr>
        <p:spPr/>
        <p:txBody>
          <a:bodyPr/>
          <a:lstStyle/>
          <a:p>
            <a:pPr>
              <a:defRPr/>
            </a:pPr>
            <a:fld id="{69E80949-D610-4BA9-AE78-54251181601E}" type="slidenum">
              <a:rPr lang="en-US"/>
              <a:pPr>
                <a:defRPr/>
              </a:pPr>
              <a:t>84</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 calcmode="lin" valueType="num">
                                      <p:cBhvr additive="base">
                                        <p:cTn id="7" dur="500" fill="hold"/>
                                        <p:tgtEl>
                                          <p:spTgt spid="737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37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3731">
                                            <p:txEl>
                                              <p:pRg st="1" end="1"/>
                                            </p:txEl>
                                          </p:spTgt>
                                        </p:tgtEl>
                                        <p:attrNameLst>
                                          <p:attrName>style.visibility</p:attrName>
                                        </p:attrNameLst>
                                      </p:cBhvr>
                                      <p:to>
                                        <p:strVal val="visible"/>
                                      </p:to>
                                    </p:set>
                                    <p:anim calcmode="lin" valueType="num">
                                      <p:cBhvr additive="base">
                                        <p:cTn id="13" dur="500" fill="hold"/>
                                        <p:tgtEl>
                                          <p:spTgt spid="737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37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3731">
                                            <p:txEl>
                                              <p:pRg st="2" end="2"/>
                                            </p:txEl>
                                          </p:spTgt>
                                        </p:tgtEl>
                                        <p:attrNameLst>
                                          <p:attrName>style.visibility</p:attrName>
                                        </p:attrNameLst>
                                      </p:cBhvr>
                                      <p:to>
                                        <p:strVal val="visible"/>
                                      </p:to>
                                    </p:set>
                                    <p:anim calcmode="lin" valueType="num">
                                      <p:cBhvr additive="base">
                                        <p:cTn id="19" dur="500" fill="hold"/>
                                        <p:tgtEl>
                                          <p:spTgt spid="7373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373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uiExpand="1"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76200"/>
            <a:ext cx="8229600" cy="1219200"/>
          </a:xfrm>
        </p:spPr>
        <p:txBody>
          <a:bodyPr>
            <a:normAutofit fontScale="90000"/>
          </a:bodyPr>
          <a:lstStyle/>
          <a:p>
            <a:pPr algn="ctr" eaLnBrk="1" fontAlgn="auto" hangingPunct="1">
              <a:spcAft>
                <a:spcPts val="0"/>
              </a:spcAft>
              <a:defRPr/>
            </a:pPr>
            <a:r>
              <a:rPr lang="es-AR" sz="4000" dirty="0" smtClean="0">
                <a:solidFill>
                  <a:srgbClr val="FFC000"/>
                </a:solidFill>
              </a:rPr>
              <a:t>¿Qué es la recuperación?</a:t>
            </a:r>
            <a:r>
              <a:rPr lang="en-US" sz="4000" dirty="0" smtClean="0"/>
              <a:t/>
            </a:r>
            <a:br>
              <a:rPr lang="en-US" sz="4000" dirty="0" smtClean="0"/>
            </a:br>
            <a:r>
              <a:rPr lang="en-US" sz="4000" dirty="0" smtClean="0">
                <a:solidFill>
                  <a:schemeClr val="tx2">
                    <a:tint val="100000"/>
                    <a:satMod val="250000"/>
                  </a:schemeClr>
                </a:solidFill>
              </a:rPr>
              <a:t>What does recovery look like?</a:t>
            </a:r>
          </a:p>
        </p:txBody>
      </p:sp>
      <p:sp>
        <p:nvSpPr>
          <p:cNvPr id="74755" name="Rectangle 3"/>
          <p:cNvSpPr>
            <a:spLocks noGrp="1" noChangeArrowheads="1"/>
          </p:cNvSpPr>
          <p:nvPr>
            <p:ph idx="1"/>
          </p:nvPr>
        </p:nvSpPr>
        <p:spPr>
          <a:xfrm>
            <a:off x="457200" y="1371600"/>
            <a:ext cx="8229600" cy="4922838"/>
          </a:xfrm>
        </p:spPr>
        <p:txBody>
          <a:bodyPr/>
          <a:lstStyle/>
          <a:p>
            <a:pPr marL="0" indent="0" eaLnBrk="1" hangingPunct="1">
              <a:buFontTx/>
              <a:buNone/>
            </a:pPr>
            <a:r>
              <a:rPr lang="es-AR" sz="2400" b="1" dirty="0" smtClean="0">
                <a:solidFill>
                  <a:srgbClr val="FFC000"/>
                </a:solidFill>
                <a:effectLst>
                  <a:outerShdw blurRad="38100" dist="38100" dir="2700000" algn="tl">
                    <a:srgbClr val="000000">
                      <a:alpha val="43137"/>
                    </a:srgbClr>
                  </a:outerShdw>
                </a:effectLst>
              </a:rPr>
              <a:t>Recuperación </a:t>
            </a:r>
            <a:r>
              <a:rPr lang="es-AR" sz="2400" dirty="0" smtClean="0">
                <a:solidFill>
                  <a:srgbClr val="FFC000"/>
                </a:solidFill>
                <a:effectLst>
                  <a:outerShdw blurRad="38100" dist="38100" dir="2700000" algn="tl">
                    <a:srgbClr val="000000">
                      <a:alpha val="43137"/>
                    </a:srgbClr>
                  </a:outerShdw>
                </a:effectLst>
              </a:rPr>
              <a:t>(Aceptación y Gratitud) </a:t>
            </a:r>
            <a:br>
              <a:rPr lang="es-AR" sz="2400" dirty="0" smtClean="0">
                <a:solidFill>
                  <a:srgbClr val="FFC000"/>
                </a:solidFill>
                <a:effectLst>
                  <a:outerShdw blurRad="38100" dist="38100" dir="2700000" algn="tl">
                    <a:srgbClr val="000000">
                      <a:alpha val="43137"/>
                    </a:srgbClr>
                  </a:outerShdw>
                </a:effectLst>
              </a:rPr>
            </a:br>
            <a:r>
              <a:rPr lang="es-AR" sz="2400" dirty="0" smtClean="0">
                <a:solidFill>
                  <a:srgbClr val="FFC000"/>
                </a:solidFill>
                <a:effectLst>
                  <a:outerShdw blurRad="38100" dist="38100" dir="2700000" algn="tl">
                    <a:srgbClr val="000000">
                      <a:alpha val="43137"/>
                    </a:srgbClr>
                  </a:outerShdw>
                </a:effectLst>
              </a:rPr>
              <a:t>No hay secretos actuales, la resolución de problemas, la identificación de los miedos y sentimientos, manteniendo los compromisos de las reuniones, la iglesia, la gente, las metas propias. Abierto, honesto, haciendo contacto visual, llegando a los demás, aumentando las relaciones con Dios y con los demás. Rendición de cuentas </a:t>
            </a:r>
            <a:r>
              <a:rPr lang="es-AR" dirty="0" smtClean="0"/>
              <a:t/>
            </a:r>
            <a:br>
              <a:rPr lang="es-AR" dirty="0" smtClean="0"/>
            </a:br>
            <a:r>
              <a:rPr lang="en-US" sz="2400" b="1" dirty="0" smtClean="0">
                <a:effectLst>
                  <a:outerShdw blurRad="38100" dist="38100" dir="2700000" algn="tl">
                    <a:srgbClr val="000000">
                      <a:alpha val="43137"/>
                    </a:srgbClr>
                  </a:outerShdw>
                </a:effectLst>
              </a:rPr>
              <a:t>Recovery</a:t>
            </a:r>
            <a:r>
              <a:rPr lang="en-US" sz="2400" dirty="0" smtClean="0">
                <a:effectLst>
                  <a:outerShdw blurRad="38100" dist="38100" dir="2700000" algn="tl">
                    <a:srgbClr val="000000">
                      <a:alpha val="43137"/>
                    </a:srgbClr>
                  </a:outerShdw>
                </a:effectLst>
              </a:rPr>
              <a:t>  (Acceptance &amp; Gratitude)  </a:t>
            </a:r>
          </a:p>
          <a:p>
            <a:pPr marL="0" indent="0" eaLnBrk="1" hangingPunct="1">
              <a:buFontTx/>
              <a:buNone/>
            </a:pPr>
            <a:r>
              <a:rPr lang="en-US" sz="2400" dirty="0" smtClean="0">
                <a:effectLst>
                  <a:outerShdw blurRad="38100" dist="38100" dir="2700000" algn="tl">
                    <a:srgbClr val="000000">
                      <a:alpha val="43137"/>
                    </a:srgbClr>
                  </a:outerShdw>
                </a:effectLst>
              </a:rPr>
              <a:t>No current secrets, resolving problems, identifying fears and feelings, keeping commitments to meetings, church, people, goals, self.  Open, honest, making eye contact, reaching out to others, increasing relationships with God and others. Accountability</a:t>
            </a:r>
            <a:r>
              <a:rPr lang="en-US" dirty="0" smtClean="0">
                <a:effectLst>
                  <a:outerShdw blurRad="38100" dist="38100" dir="2700000" algn="tl">
                    <a:srgbClr val="000000">
                      <a:alpha val="43137"/>
                    </a:srgbClr>
                  </a:outerShdw>
                </a:effectLst>
              </a:rPr>
              <a:t>. </a:t>
            </a:r>
            <a:r>
              <a:rPr lang="en-US" sz="1600" dirty="0" smtClean="0">
                <a:effectLst>
                  <a:outerShdw blurRad="38100" dist="38100" dir="2700000" algn="tl">
                    <a:srgbClr val="000000">
                      <a:alpha val="43137"/>
                    </a:srgbClr>
                  </a:outerShdw>
                </a:effectLst>
              </a:rPr>
              <a:t>from the Faster Relapse Awareness Scale, from </a:t>
            </a:r>
            <a:r>
              <a:rPr lang="en-US" sz="1600" i="1" dirty="0" smtClean="0">
                <a:effectLst>
                  <a:outerShdw blurRad="38100" dist="38100" dir="2700000" algn="tl">
                    <a:srgbClr val="000000">
                      <a:alpha val="43137"/>
                    </a:srgbClr>
                  </a:outerShdw>
                </a:effectLst>
              </a:rPr>
              <a:t>The Genesis Process</a:t>
            </a:r>
            <a:r>
              <a:rPr lang="en-US" sz="1600" dirty="0" smtClean="0">
                <a:effectLst>
                  <a:outerShdw blurRad="38100" dist="38100" dir="2700000" algn="tl">
                    <a:srgbClr val="000000">
                      <a:alpha val="43137"/>
                    </a:srgbClr>
                  </a:outerShdw>
                </a:effectLst>
              </a:rPr>
              <a:t>. </a:t>
            </a:r>
          </a:p>
        </p:txBody>
      </p:sp>
      <p:sp>
        <p:nvSpPr>
          <p:cNvPr id="4" name="Slide Number Placeholder 3"/>
          <p:cNvSpPr>
            <a:spLocks noGrp="1"/>
          </p:cNvSpPr>
          <p:nvPr>
            <p:ph type="sldNum" sz="quarter" idx="12"/>
          </p:nvPr>
        </p:nvSpPr>
        <p:spPr/>
        <p:txBody>
          <a:bodyPr/>
          <a:lstStyle/>
          <a:p>
            <a:pPr>
              <a:defRPr/>
            </a:pPr>
            <a:fld id="{3089D2C2-A91A-44AE-84AE-C73CC4FF916C}" type="slidenum">
              <a:rPr lang="en-US"/>
              <a:pPr>
                <a:defRPr/>
              </a:pPr>
              <a:t>85</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p:cNvSpPr>
            <a:spLocks noGrp="1" noChangeArrowheads="1"/>
          </p:cNvSpPr>
          <p:nvPr>
            <p:ph idx="1"/>
          </p:nvPr>
        </p:nvSpPr>
        <p:spPr>
          <a:xfrm>
            <a:off x="457200" y="838200"/>
            <a:ext cx="8229600" cy="4114800"/>
          </a:xfrm>
        </p:spPr>
        <p:txBody>
          <a:bodyPr/>
          <a:lstStyle/>
          <a:p>
            <a:pPr eaLnBrk="1" hangingPunct="1"/>
            <a:r>
              <a:rPr lang="es-AR" sz="4000" dirty="0" smtClean="0">
                <a:solidFill>
                  <a:srgbClr val="FFC000"/>
                </a:solidFill>
                <a:effectLst>
                  <a:outerShdw blurRad="38100" dist="38100" dir="2700000" algn="tl">
                    <a:srgbClr val="000000">
                      <a:alpha val="43137"/>
                    </a:srgbClr>
                  </a:outerShdw>
                </a:effectLst>
              </a:rPr>
              <a:t>La recuperación es un trabajo duro </a:t>
            </a:r>
            <a:r>
              <a:rPr lang="es-AR" sz="4000" dirty="0" smtClean="0"/>
              <a:t/>
            </a:r>
            <a:br>
              <a:rPr lang="es-AR" sz="4000" dirty="0" smtClean="0"/>
            </a:br>
            <a:r>
              <a:rPr lang="en-US" sz="4000" dirty="0" smtClean="0">
                <a:effectLst>
                  <a:outerShdw blurRad="38100" dist="38100" dir="2700000" algn="tl">
                    <a:srgbClr val="000000">
                      <a:alpha val="43137"/>
                    </a:srgbClr>
                  </a:outerShdw>
                </a:effectLst>
              </a:rPr>
              <a:t>Recovery is hard work.  </a:t>
            </a:r>
            <a:br>
              <a:rPr lang="en-US" sz="4000" dirty="0" smtClean="0">
                <a:effectLst>
                  <a:outerShdw blurRad="38100" dist="38100" dir="2700000" algn="tl">
                    <a:srgbClr val="000000">
                      <a:alpha val="43137"/>
                    </a:srgbClr>
                  </a:outerShdw>
                </a:effectLst>
              </a:rPr>
            </a:br>
            <a:endParaRPr lang="en-US" sz="2000" dirty="0" smtClean="0">
              <a:effectLst>
                <a:outerShdw blurRad="38100" dist="38100" dir="2700000" algn="tl">
                  <a:srgbClr val="000000">
                    <a:alpha val="43137"/>
                  </a:srgbClr>
                </a:outerShdw>
              </a:effectLst>
            </a:endParaRPr>
          </a:p>
          <a:p>
            <a:pPr eaLnBrk="1" hangingPunct="1"/>
            <a:r>
              <a:rPr lang="es-AR" sz="4000" dirty="0" smtClean="0">
                <a:solidFill>
                  <a:srgbClr val="FFC000"/>
                </a:solidFill>
                <a:effectLst>
                  <a:outerShdw blurRad="38100" dist="38100" dir="2700000" algn="tl">
                    <a:srgbClr val="000000">
                      <a:alpha val="43137"/>
                    </a:srgbClr>
                  </a:outerShdw>
                </a:effectLst>
              </a:rPr>
              <a:t>La recuperación es como caminar por la cuerda floja sobre un pozo profundo </a:t>
            </a:r>
            <a:r>
              <a:rPr lang="es-AR" sz="4000" dirty="0" smtClean="0"/>
              <a:t/>
            </a:r>
            <a:br>
              <a:rPr lang="es-AR" sz="4000" dirty="0" smtClean="0"/>
            </a:br>
            <a:r>
              <a:rPr lang="en-US" sz="4000" dirty="0" smtClean="0">
                <a:effectLst>
                  <a:outerShdw blurRad="38100" dist="38100" dir="2700000" algn="tl">
                    <a:srgbClr val="000000">
                      <a:alpha val="43137"/>
                    </a:srgbClr>
                  </a:outerShdw>
                </a:effectLst>
              </a:rPr>
              <a:t>Recovery is like walking a tight rope across a deep pit.</a:t>
            </a:r>
          </a:p>
        </p:txBody>
      </p:sp>
      <p:sp>
        <p:nvSpPr>
          <p:cNvPr id="3" name="Slide Number Placeholder 2"/>
          <p:cNvSpPr>
            <a:spLocks noGrp="1"/>
          </p:cNvSpPr>
          <p:nvPr>
            <p:ph type="sldNum" sz="quarter" idx="12"/>
          </p:nvPr>
        </p:nvSpPr>
        <p:spPr/>
        <p:txBody>
          <a:bodyPr/>
          <a:lstStyle/>
          <a:p>
            <a:pPr>
              <a:defRPr/>
            </a:pPr>
            <a:fld id="{239483CF-6D9F-400A-A800-00C8E40D481E}" type="slidenum">
              <a:rPr lang="en-US"/>
              <a:pPr>
                <a:defRPr/>
              </a:pPr>
              <a:t>86</a:t>
            </a:fld>
            <a:endParaRPr lang="en-US"/>
          </a:p>
        </p:txBody>
      </p:sp>
      <p:sp>
        <p:nvSpPr>
          <p:cNvPr id="4" name="Footer Placeholder 3"/>
          <p:cNvSpPr>
            <a:spLocks noGrp="1"/>
          </p:cNvSpPr>
          <p:nvPr>
            <p:ph type="ftr" sz="quarter" idx="11"/>
          </p:nvPr>
        </p:nvSpPr>
        <p:spPr/>
        <p:txBody>
          <a:bodyPr/>
          <a:lstStyle/>
          <a:p>
            <a:pPr>
              <a:defRPr/>
            </a:pPr>
            <a:r>
              <a:rPr lang="en-US" smtClean="0"/>
              <a:t>iteenchallenge.org    Last Revised 03-2013</a:t>
            </a:r>
            <a:endParaRPr lang="en-US"/>
          </a:p>
        </p:txBody>
      </p:sp>
      <p:sp>
        <p:nvSpPr>
          <p:cNvPr id="5" name="Date Placeholder 4"/>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5778">
                                            <p:txEl>
                                              <p:pRg st="1" end="1"/>
                                            </p:txEl>
                                          </p:spTgt>
                                        </p:tgtEl>
                                        <p:attrNameLst>
                                          <p:attrName>style.visibility</p:attrName>
                                        </p:attrNameLst>
                                      </p:cBhvr>
                                      <p:to>
                                        <p:strVal val="visible"/>
                                      </p:to>
                                    </p:set>
                                    <p:anim calcmode="lin" valueType="num">
                                      <p:cBhvr additive="base">
                                        <p:cTn id="7" dur="500" fill="hold"/>
                                        <p:tgtEl>
                                          <p:spTgt spid="7577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577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uiExpand="1"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3"/>
          <p:cNvSpPr>
            <a:spLocks noGrp="1" noChangeArrowheads="1"/>
          </p:cNvSpPr>
          <p:nvPr>
            <p:ph idx="1"/>
          </p:nvPr>
        </p:nvSpPr>
        <p:spPr>
          <a:xfrm>
            <a:off x="457200" y="609600"/>
            <a:ext cx="8229600" cy="4114800"/>
          </a:xfrm>
        </p:spPr>
        <p:txBody>
          <a:bodyPr/>
          <a:lstStyle/>
          <a:p>
            <a:pPr eaLnBrk="1" hangingPunct="1">
              <a:spcAft>
                <a:spcPct val="60000"/>
              </a:spcAft>
            </a:pPr>
            <a:r>
              <a:rPr lang="es-AR" sz="2800" dirty="0" smtClean="0">
                <a:solidFill>
                  <a:srgbClr val="FFC000"/>
                </a:solidFill>
                <a:effectLst>
                  <a:outerShdw blurRad="38100" dist="38100" dir="2700000" algn="tl">
                    <a:srgbClr val="000000">
                      <a:alpha val="43137"/>
                    </a:srgbClr>
                  </a:outerShdw>
                </a:effectLst>
              </a:rPr>
              <a:t>La persona en recuperación puede sentirse muy incómodo en los sentimientos y patrones de conducta. ¿Por qué?</a:t>
            </a:r>
            <a:r>
              <a:rPr lang="en-US" sz="2800" dirty="0" smtClean="0"/>
              <a:t/>
            </a:r>
            <a:br>
              <a:rPr lang="en-US" sz="2800" dirty="0" smtClean="0"/>
            </a:br>
            <a:r>
              <a:rPr lang="en-US" sz="2800" dirty="0" smtClean="0">
                <a:effectLst>
                  <a:outerShdw blurRad="38100" dist="38100" dir="2700000" algn="tl">
                    <a:srgbClr val="000000">
                      <a:alpha val="43137"/>
                    </a:srgbClr>
                  </a:outerShdw>
                </a:effectLst>
              </a:rPr>
              <a:t>Person in recovery may feel very uncomfortable in feelings and behavior patterns.  Why?</a:t>
            </a:r>
          </a:p>
          <a:p>
            <a:pPr eaLnBrk="1" hangingPunct="1">
              <a:spcAft>
                <a:spcPct val="60000"/>
              </a:spcAft>
            </a:pPr>
            <a:r>
              <a:rPr lang="es-AR" sz="2800" dirty="0" smtClean="0">
                <a:solidFill>
                  <a:srgbClr val="FFC000"/>
                </a:solidFill>
                <a:effectLst>
                  <a:outerShdw blurRad="38100" dist="38100" dir="2700000" algn="tl">
                    <a:srgbClr val="000000">
                      <a:alpha val="43137"/>
                    </a:srgbClr>
                  </a:outerShdw>
                </a:effectLst>
              </a:rPr>
              <a:t>Porque nunca vivió de esta manera antes. Es un nuevo territorio fuera de su zona de comodidad. </a:t>
            </a:r>
            <a:r>
              <a:rPr lang="es-AR" sz="2800" dirty="0" smtClean="0"/>
              <a:t/>
            </a:r>
            <a:br>
              <a:rPr lang="es-AR" sz="2800" dirty="0" smtClean="0"/>
            </a:br>
            <a:r>
              <a:rPr lang="en-US" sz="2800" dirty="0" smtClean="0">
                <a:effectLst>
                  <a:outerShdw blurRad="38100" dist="38100" dir="2700000" algn="tl">
                    <a:srgbClr val="000000">
                      <a:alpha val="43137"/>
                    </a:srgbClr>
                  </a:outerShdw>
                </a:effectLst>
              </a:rPr>
              <a:t>Because they never lived this way before.  It is new territory—out of their comfort zone.</a:t>
            </a:r>
          </a:p>
          <a:p>
            <a:pPr eaLnBrk="1" hangingPunct="1"/>
            <a:r>
              <a:rPr lang="es-AR" sz="2800" dirty="0" smtClean="0">
                <a:solidFill>
                  <a:srgbClr val="FFC000"/>
                </a:solidFill>
                <a:effectLst>
                  <a:outerShdw blurRad="38100" dist="38100" dir="2700000" algn="tl">
                    <a:srgbClr val="000000">
                      <a:alpha val="43137"/>
                    </a:srgbClr>
                  </a:outerShdw>
                </a:effectLst>
              </a:rPr>
              <a:t>Se siente miedo. </a:t>
            </a:r>
            <a:r>
              <a:rPr lang="en-US" sz="2800" dirty="0" smtClean="0">
                <a:effectLst>
                  <a:outerShdw blurRad="38100" dist="38100" dir="2700000" algn="tl">
                    <a:srgbClr val="000000">
                      <a:alpha val="43137"/>
                    </a:srgbClr>
                  </a:outerShdw>
                </a:effectLst>
              </a:rPr>
              <a:t>It feels scary.</a:t>
            </a:r>
          </a:p>
        </p:txBody>
      </p:sp>
      <p:sp>
        <p:nvSpPr>
          <p:cNvPr id="3" name="Slide Number Placeholder 2"/>
          <p:cNvSpPr>
            <a:spLocks noGrp="1"/>
          </p:cNvSpPr>
          <p:nvPr>
            <p:ph type="sldNum" sz="quarter" idx="12"/>
          </p:nvPr>
        </p:nvSpPr>
        <p:spPr/>
        <p:txBody>
          <a:bodyPr/>
          <a:lstStyle/>
          <a:p>
            <a:pPr>
              <a:defRPr/>
            </a:pPr>
            <a:fld id="{36AFA13B-8AB2-4151-81D8-40EEC021419C}" type="slidenum">
              <a:rPr lang="en-US"/>
              <a:pPr>
                <a:defRPr/>
              </a:pPr>
              <a:t>87</a:t>
            </a:fld>
            <a:endParaRPr lang="en-US"/>
          </a:p>
        </p:txBody>
      </p:sp>
      <p:sp>
        <p:nvSpPr>
          <p:cNvPr id="4" name="Footer Placeholder 3"/>
          <p:cNvSpPr>
            <a:spLocks noGrp="1"/>
          </p:cNvSpPr>
          <p:nvPr>
            <p:ph type="ftr" sz="quarter" idx="11"/>
          </p:nvPr>
        </p:nvSpPr>
        <p:spPr/>
        <p:txBody>
          <a:bodyPr/>
          <a:lstStyle/>
          <a:p>
            <a:pPr>
              <a:defRPr/>
            </a:pPr>
            <a:r>
              <a:rPr lang="en-US" smtClean="0"/>
              <a:t>iteenchallenge.org    Last Revised 03-2013</a:t>
            </a:r>
            <a:endParaRPr lang="en-US"/>
          </a:p>
        </p:txBody>
      </p:sp>
      <p:sp>
        <p:nvSpPr>
          <p:cNvPr id="5" name="Date Placeholder 4"/>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228600"/>
            <a:ext cx="8229600" cy="1676400"/>
          </a:xfrm>
        </p:spPr>
        <p:txBody>
          <a:bodyPr>
            <a:normAutofit fontScale="90000"/>
          </a:bodyPr>
          <a:lstStyle/>
          <a:p>
            <a:pPr algn="ctr" eaLnBrk="1" fontAlgn="auto" hangingPunct="1">
              <a:spcAft>
                <a:spcPts val="0"/>
              </a:spcAft>
              <a:defRPr/>
            </a:pPr>
            <a:r>
              <a:rPr lang="es-AR" sz="4000" dirty="0" smtClean="0">
                <a:solidFill>
                  <a:srgbClr val="FFC000"/>
                </a:solidFill>
              </a:rPr>
              <a:t>¿Qué hay en tu caja de herramientas </a:t>
            </a:r>
            <a:br>
              <a:rPr lang="es-AR" sz="4000" dirty="0" smtClean="0">
                <a:solidFill>
                  <a:srgbClr val="FFC000"/>
                </a:solidFill>
              </a:rPr>
            </a:br>
            <a:r>
              <a:rPr lang="es-AR" sz="4000" dirty="0" smtClean="0">
                <a:solidFill>
                  <a:srgbClr val="FFC000"/>
                </a:solidFill>
              </a:rPr>
              <a:t>para la recuperación? </a:t>
            </a:r>
            <a:r>
              <a:rPr lang="es-AR" sz="4000" dirty="0" smtClean="0"/>
              <a:t/>
            </a:r>
            <a:br>
              <a:rPr lang="es-AR" sz="4000" dirty="0" smtClean="0"/>
            </a:br>
            <a:r>
              <a:rPr lang="en-US" sz="4000" dirty="0" smtClean="0">
                <a:solidFill>
                  <a:schemeClr val="tx2">
                    <a:tint val="100000"/>
                    <a:satMod val="250000"/>
                  </a:schemeClr>
                </a:solidFill>
              </a:rPr>
              <a:t>What’s in your toolbox for recovery?</a:t>
            </a:r>
          </a:p>
        </p:txBody>
      </p:sp>
      <p:sp>
        <p:nvSpPr>
          <p:cNvPr id="77827" name="Rectangle 3"/>
          <p:cNvSpPr>
            <a:spLocks noGrp="1" noChangeArrowheads="1"/>
          </p:cNvSpPr>
          <p:nvPr>
            <p:ph idx="1"/>
          </p:nvPr>
        </p:nvSpPr>
        <p:spPr>
          <a:xfrm>
            <a:off x="457200" y="2133600"/>
            <a:ext cx="8229600" cy="3992563"/>
          </a:xfrm>
        </p:spPr>
        <p:txBody>
          <a:bodyPr/>
          <a:lstStyle/>
          <a:p>
            <a:pPr marL="576263" indent="-576263" eaLnBrk="1" hangingPunct="1">
              <a:buNone/>
            </a:pPr>
            <a:r>
              <a:rPr lang="en-US" sz="3200" dirty="0" smtClean="0">
                <a:effectLst>
                  <a:outerShdw blurRad="38100" dist="38100" dir="2700000" algn="tl">
                    <a:srgbClr val="000000">
                      <a:alpha val="43137"/>
                    </a:srgbClr>
                  </a:outerShdw>
                </a:effectLst>
              </a:rPr>
              <a:t>1.	</a:t>
            </a:r>
            <a:r>
              <a:rPr lang="es-AR" sz="3200" dirty="0" smtClean="0">
                <a:solidFill>
                  <a:srgbClr val="FFC000"/>
                </a:solidFill>
                <a:effectLst>
                  <a:outerShdw blurRad="38100" dist="38100" dir="2700000" algn="tl">
                    <a:srgbClr val="000000">
                      <a:alpha val="43137"/>
                    </a:srgbClr>
                  </a:outerShdw>
                </a:effectLst>
              </a:rPr>
              <a:t> Anote donde estará usted de acá a 5 años a partir de ahora, si no cambian. </a:t>
            </a:r>
            <a:r>
              <a:rPr lang="es-AR" sz="3200" dirty="0" smtClean="0"/>
              <a:t/>
            </a:r>
            <a:br>
              <a:rPr lang="es-AR" sz="3200" dirty="0" smtClean="0"/>
            </a:br>
            <a:r>
              <a:rPr lang="en-US" sz="3200" dirty="0" smtClean="0">
                <a:effectLst>
                  <a:outerShdw blurRad="38100" dist="38100" dir="2700000" algn="tl">
                    <a:srgbClr val="000000">
                      <a:alpha val="43137"/>
                    </a:srgbClr>
                  </a:outerShdw>
                </a:effectLst>
              </a:rPr>
              <a:t>Write down where you will be </a:t>
            </a:r>
            <a:br>
              <a:rPr lang="en-US" sz="3200" dirty="0" smtClean="0">
                <a:effectLst>
                  <a:outerShdw blurRad="38100" dist="38100" dir="2700000" algn="tl">
                    <a:srgbClr val="000000">
                      <a:alpha val="43137"/>
                    </a:srgbClr>
                  </a:outerShdw>
                </a:effectLst>
              </a:rPr>
            </a:br>
            <a:r>
              <a:rPr lang="en-US" sz="3200" dirty="0" smtClean="0">
                <a:effectLst>
                  <a:outerShdw blurRad="38100" dist="38100" dir="2700000" algn="tl">
                    <a:srgbClr val="000000">
                      <a:alpha val="43137"/>
                    </a:srgbClr>
                  </a:outerShdw>
                </a:effectLst>
              </a:rPr>
              <a:t>5 years from now if you don’t change.</a:t>
            </a:r>
          </a:p>
          <a:p>
            <a:pPr marL="576263" lvl="0" indent="-576263" eaLnBrk="1" hangingPunct="1">
              <a:buNone/>
            </a:pPr>
            <a:r>
              <a:rPr lang="es-AR" sz="3200" dirty="0" smtClean="0">
                <a:effectLst>
                  <a:outerShdw blurRad="38100" dist="38100" dir="2700000" algn="tl">
                    <a:srgbClr val="000000">
                      <a:alpha val="43137"/>
                    </a:srgbClr>
                  </a:outerShdw>
                </a:effectLst>
              </a:rPr>
              <a:t>2.	</a:t>
            </a:r>
            <a:r>
              <a:rPr lang="es-AR" sz="3200" dirty="0" smtClean="0">
                <a:solidFill>
                  <a:srgbClr val="FFC000"/>
                </a:solidFill>
                <a:effectLst>
                  <a:outerShdw blurRad="38100" dist="38100" dir="2700000" algn="tl">
                    <a:srgbClr val="000000">
                      <a:alpha val="43137"/>
                    </a:srgbClr>
                  </a:outerShdw>
                </a:effectLst>
              </a:rPr>
              <a:t>Lista de 30 razones por qué usted nunca quiere volver a su vieja manera de vivir.</a:t>
            </a:r>
            <a:r>
              <a:rPr lang="en-US" sz="3200" dirty="0" smtClean="0"/>
              <a:t/>
            </a:r>
            <a:br>
              <a:rPr lang="en-US" sz="3200" dirty="0" smtClean="0"/>
            </a:br>
            <a:r>
              <a:rPr lang="en-US" sz="3200" dirty="0" smtClean="0">
                <a:effectLst>
                  <a:outerShdw blurRad="38100" dist="38100" dir="2700000" algn="tl">
                    <a:srgbClr val="000000">
                      <a:alpha val="43137"/>
                    </a:srgbClr>
                  </a:outerShdw>
                </a:effectLst>
              </a:rPr>
              <a:t>List 30 reasons why you never want to go back to that old way.</a:t>
            </a:r>
          </a:p>
        </p:txBody>
      </p:sp>
      <p:sp>
        <p:nvSpPr>
          <p:cNvPr id="4" name="Slide Number Placeholder 3"/>
          <p:cNvSpPr>
            <a:spLocks noGrp="1"/>
          </p:cNvSpPr>
          <p:nvPr>
            <p:ph type="sldNum" sz="quarter" idx="12"/>
          </p:nvPr>
        </p:nvSpPr>
        <p:spPr/>
        <p:txBody>
          <a:bodyPr/>
          <a:lstStyle/>
          <a:p>
            <a:pPr>
              <a:defRPr/>
            </a:pPr>
            <a:fld id="{CDAD78B3-35E7-476C-AB54-50305DD8B18C}" type="slidenum">
              <a:rPr lang="en-US"/>
              <a:pPr>
                <a:defRPr/>
              </a:pPr>
              <a:t>88</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52400"/>
            <a:ext cx="8229600" cy="1524000"/>
          </a:xfrm>
        </p:spPr>
        <p:txBody>
          <a:bodyPr/>
          <a:lstStyle/>
          <a:p>
            <a:pPr eaLnBrk="1" fontAlgn="auto" hangingPunct="1">
              <a:spcAft>
                <a:spcPts val="0"/>
              </a:spcAft>
              <a:defRPr/>
            </a:pPr>
            <a:r>
              <a:rPr lang="es-AR" dirty="0" smtClean="0">
                <a:solidFill>
                  <a:srgbClr val="FFC000"/>
                </a:solidFill>
              </a:rPr>
              <a:t>Capitulo 5    </a:t>
            </a:r>
            <a:r>
              <a:rPr lang="en-US" dirty="0" smtClean="0">
                <a:solidFill>
                  <a:schemeClr val="tx1"/>
                </a:solidFill>
              </a:rPr>
              <a:t>Chapter 5</a:t>
            </a:r>
            <a:br>
              <a:rPr lang="en-US" dirty="0" smtClean="0">
                <a:solidFill>
                  <a:schemeClr val="tx1"/>
                </a:solidFill>
              </a:rPr>
            </a:br>
            <a:r>
              <a:rPr lang="es-AR" dirty="0" smtClean="0"/>
              <a:t> </a:t>
            </a:r>
            <a:r>
              <a:rPr lang="es-AR" dirty="0" smtClean="0">
                <a:solidFill>
                  <a:srgbClr val="FFC000"/>
                </a:solidFill>
              </a:rPr>
              <a:t>Vida Sana   </a:t>
            </a:r>
            <a:r>
              <a:rPr lang="en-US" dirty="0" smtClean="0">
                <a:solidFill>
                  <a:schemeClr val="tx1"/>
                </a:solidFill>
              </a:rPr>
              <a:t>Healthy living</a:t>
            </a:r>
          </a:p>
        </p:txBody>
      </p:sp>
      <p:sp>
        <p:nvSpPr>
          <p:cNvPr id="24579" name="Rectangle 3"/>
          <p:cNvSpPr>
            <a:spLocks noGrp="1" noChangeArrowheads="1"/>
          </p:cNvSpPr>
          <p:nvPr>
            <p:ph idx="1"/>
          </p:nvPr>
        </p:nvSpPr>
        <p:spPr>
          <a:xfrm>
            <a:off x="304800" y="1828800"/>
            <a:ext cx="8382000" cy="4114800"/>
          </a:xfrm>
        </p:spPr>
        <p:txBody>
          <a:bodyPr/>
          <a:lstStyle/>
          <a:p>
            <a:pPr eaLnBrk="1" hangingPunct="1">
              <a:spcAft>
                <a:spcPct val="25000"/>
              </a:spcAft>
              <a:tabLst>
                <a:tab pos="4572000" algn="l"/>
              </a:tabLst>
            </a:pPr>
            <a:r>
              <a:rPr lang="es-AR" sz="2800" dirty="0" smtClean="0">
                <a:solidFill>
                  <a:srgbClr val="FFC000"/>
                </a:solidFill>
                <a:effectLst>
                  <a:outerShdw blurRad="38100" dist="38100" dir="2700000" algn="tl">
                    <a:srgbClr val="000000">
                      <a:alpha val="43137"/>
                    </a:srgbClr>
                  </a:outerShdw>
                </a:effectLst>
              </a:rPr>
              <a:t>Camino hacia la madurez </a:t>
            </a:r>
            <a:r>
              <a:rPr lang="es-AR" sz="2800" dirty="0" smtClean="0"/>
              <a:t>	</a:t>
            </a:r>
            <a:r>
              <a:rPr lang="en-US" sz="2800" dirty="0" smtClean="0">
                <a:effectLst>
                  <a:outerShdw blurRad="38100" dist="38100" dir="2700000" algn="tl">
                    <a:srgbClr val="000000">
                      <a:alpha val="43137"/>
                    </a:srgbClr>
                  </a:outerShdw>
                </a:effectLst>
              </a:rPr>
              <a:t>path to maturity</a:t>
            </a:r>
          </a:p>
          <a:p>
            <a:pPr eaLnBrk="1" hangingPunct="1">
              <a:spcAft>
                <a:spcPct val="25000"/>
              </a:spcAft>
              <a:tabLst>
                <a:tab pos="4572000" algn="l"/>
              </a:tabLst>
            </a:pPr>
            <a:r>
              <a:rPr lang="es-AR" sz="2800" dirty="0" smtClean="0">
                <a:solidFill>
                  <a:srgbClr val="FFC000"/>
                </a:solidFill>
                <a:effectLst>
                  <a:outerShdw blurRad="38100" dist="38100" dir="2700000" algn="tl">
                    <a:srgbClr val="000000">
                      <a:alpha val="43137"/>
                    </a:srgbClr>
                  </a:outerShdw>
                </a:effectLst>
              </a:rPr>
              <a:t>Camino a la libertad</a:t>
            </a:r>
            <a:r>
              <a:rPr lang="es-AR" sz="2800" dirty="0" smtClean="0"/>
              <a:t>	</a:t>
            </a:r>
            <a:r>
              <a:rPr lang="en-US" sz="2800" dirty="0" smtClean="0">
                <a:effectLst>
                  <a:outerShdw blurRad="38100" dist="38100" dir="2700000" algn="tl">
                    <a:srgbClr val="000000">
                      <a:alpha val="43137"/>
                    </a:srgbClr>
                  </a:outerShdw>
                </a:effectLst>
              </a:rPr>
              <a:t>path to freedom</a:t>
            </a:r>
          </a:p>
          <a:p>
            <a:pPr eaLnBrk="1" hangingPunct="1">
              <a:spcAft>
                <a:spcPct val="25000"/>
              </a:spcAft>
              <a:tabLst>
                <a:tab pos="4572000" algn="l"/>
              </a:tabLst>
            </a:pPr>
            <a:r>
              <a:rPr lang="es-AR" sz="2800" dirty="0" smtClean="0">
                <a:solidFill>
                  <a:srgbClr val="FFC000"/>
                </a:solidFill>
                <a:effectLst>
                  <a:outerShdw blurRad="38100" dist="38100" dir="2700000" algn="tl">
                    <a:srgbClr val="000000">
                      <a:alpha val="43137"/>
                    </a:srgbClr>
                  </a:outerShdw>
                </a:effectLst>
              </a:rPr>
              <a:t>Camino a la plenitud </a:t>
            </a:r>
            <a:r>
              <a:rPr lang="es-AR" sz="2800" dirty="0" smtClean="0"/>
              <a:t>	</a:t>
            </a:r>
            <a:r>
              <a:rPr lang="en-US" sz="2800" dirty="0" smtClean="0">
                <a:effectLst>
                  <a:outerShdw blurRad="38100" dist="38100" dir="2700000" algn="tl">
                    <a:srgbClr val="000000">
                      <a:alpha val="43137"/>
                    </a:srgbClr>
                  </a:outerShdw>
                </a:effectLst>
              </a:rPr>
              <a:t>path to fullness</a:t>
            </a:r>
          </a:p>
          <a:p>
            <a:pPr eaLnBrk="1" hangingPunct="1">
              <a:spcAft>
                <a:spcPct val="25000"/>
              </a:spcAft>
              <a:tabLst>
                <a:tab pos="4572000" algn="l"/>
              </a:tabLst>
            </a:pPr>
            <a:r>
              <a:rPr lang="es-AR" sz="2800" dirty="0" smtClean="0">
                <a:solidFill>
                  <a:srgbClr val="FFC000"/>
                </a:solidFill>
                <a:effectLst>
                  <a:outerShdw blurRad="38100" dist="38100" dir="2700000" algn="tl">
                    <a:srgbClr val="000000">
                      <a:alpha val="43137"/>
                    </a:srgbClr>
                  </a:outerShdw>
                </a:effectLst>
              </a:rPr>
              <a:t>Camino al sentido de la vida </a:t>
            </a:r>
            <a:r>
              <a:rPr lang="es-AR" sz="2800" dirty="0" smtClean="0"/>
              <a:t>	</a:t>
            </a:r>
            <a:r>
              <a:rPr lang="en-US" sz="2800" dirty="0" smtClean="0">
                <a:effectLst>
                  <a:outerShdw blurRad="38100" dist="38100" dir="2700000" algn="tl">
                    <a:srgbClr val="000000">
                      <a:alpha val="43137"/>
                    </a:srgbClr>
                  </a:outerShdw>
                </a:effectLst>
              </a:rPr>
              <a:t>path to meaning in life</a:t>
            </a:r>
          </a:p>
          <a:p>
            <a:pPr eaLnBrk="1" hangingPunct="1">
              <a:spcAft>
                <a:spcPct val="25000"/>
              </a:spcAft>
              <a:tabLst>
                <a:tab pos="4572000" algn="l"/>
              </a:tabLst>
            </a:pPr>
            <a:r>
              <a:rPr lang="es-AR" sz="2800" dirty="0" smtClean="0">
                <a:solidFill>
                  <a:srgbClr val="FFC000"/>
                </a:solidFill>
                <a:effectLst>
                  <a:outerShdw blurRad="38100" dist="38100" dir="2700000" algn="tl">
                    <a:srgbClr val="000000">
                      <a:alpha val="43137"/>
                    </a:srgbClr>
                  </a:outerShdw>
                </a:effectLst>
              </a:rPr>
              <a:t>Camino hacia la realización </a:t>
            </a:r>
            <a:r>
              <a:rPr lang="es-AR" sz="2800" dirty="0" smtClean="0"/>
              <a:t>	</a:t>
            </a:r>
            <a:r>
              <a:rPr lang="en-US" sz="2800" dirty="0" smtClean="0">
                <a:effectLst>
                  <a:outerShdw blurRad="38100" dist="38100" dir="2700000" algn="tl">
                    <a:srgbClr val="000000">
                      <a:alpha val="43137"/>
                    </a:srgbClr>
                  </a:outerShdw>
                </a:effectLst>
              </a:rPr>
              <a:t>path to fulfillment</a:t>
            </a:r>
          </a:p>
          <a:p>
            <a:pPr eaLnBrk="1" hangingPunct="1">
              <a:spcAft>
                <a:spcPct val="25000"/>
              </a:spcAft>
              <a:tabLst>
                <a:tab pos="4572000" algn="l"/>
              </a:tabLst>
            </a:pPr>
            <a:r>
              <a:rPr lang="es-AR" sz="2800" dirty="0" smtClean="0">
                <a:solidFill>
                  <a:srgbClr val="FFC000"/>
                </a:solidFill>
                <a:effectLst>
                  <a:outerShdw blurRad="38100" dist="38100" dir="2700000" algn="tl">
                    <a:srgbClr val="000000">
                      <a:alpha val="43137"/>
                    </a:srgbClr>
                  </a:outerShdw>
                </a:effectLst>
              </a:rPr>
              <a:t>Camino a la vida real</a:t>
            </a:r>
            <a:r>
              <a:rPr lang="en-US" sz="2800" dirty="0" smtClean="0">
                <a:solidFill>
                  <a:srgbClr val="FFC000"/>
                </a:solidFill>
                <a:effectLst>
                  <a:outerShdw blurRad="38100" dist="38100" dir="2700000" algn="tl">
                    <a:srgbClr val="000000">
                      <a:alpha val="43137"/>
                    </a:srgbClr>
                  </a:outerShdw>
                </a:effectLst>
              </a:rPr>
              <a:t> —</a:t>
            </a:r>
            <a:r>
              <a:rPr lang="es-AR" sz="2800" dirty="0" smtClean="0">
                <a:solidFill>
                  <a:srgbClr val="FFC000"/>
                </a:solidFill>
                <a:effectLst>
                  <a:outerShdw blurRad="38100" dist="38100" dir="2700000" algn="tl">
                    <a:srgbClr val="000000">
                      <a:alpha val="43137"/>
                    </a:srgbClr>
                  </a:outerShdw>
                </a:effectLst>
              </a:rPr>
              <a:t> </a:t>
            </a:r>
            <a:r>
              <a:rPr lang="es-AR" sz="2800" dirty="0" smtClean="0"/>
              <a:t>	</a:t>
            </a:r>
            <a:r>
              <a:rPr lang="en-US" sz="2800" dirty="0" smtClean="0">
                <a:effectLst>
                  <a:outerShdw blurRad="38100" dist="38100" dir="2700000" algn="tl">
                    <a:srgbClr val="000000">
                      <a:alpha val="43137"/>
                    </a:srgbClr>
                  </a:outerShdw>
                </a:effectLst>
              </a:rPr>
              <a:t>path to real life</a:t>
            </a:r>
            <a:br>
              <a:rPr lang="en-US" sz="2800" dirty="0" smtClean="0">
                <a:effectLst>
                  <a:outerShdw blurRad="38100" dist="38100" dir="2700000" algn="tl">
                    <a:srgbClr val="000000">
                      <a:alpha val="43137"/>
                    </a:srgbClr>
                  </a:outerShdw>
                </a:effectLst>
              </a:rPr>
            </a:br>
            <a:r>
              <a:rPr lang="es-AR" sz="2800" dirty="0" smtClean="0"/>
              <a:t> </a:t>
            </a:r>
            <a:r>
              <a:rPr lang="es-AR" sz="2800" dirty="0" smtClean="0">
                <a:solidFill>
                  <a:srgbClr val="FFC000"/>
                </a:solidFill>
                <a:effectLst>
                  <a:outerShdw blurRad="38100" dist="38100" dir="2700000" algn="tl">
                    <a:srgbClr val="000000">
                      <a:alpha val="43137"/>
                    </a:srgbClr>
                  </a:outerShdw>
                </a:effectLst>
              </a:rPr>
              <a:t>más allá de los objetivos </a:t>
            </a:r>
            <a:r>
              <a:rPr lang="en-US" sz="2800" dirty="0" smtClean="0">
                <a:effectLst>
                  <a:outerShdw blurRad="38100" dist="38100" dir="2700000" algn="tl">
                    <a:srgbClr val="000000">
                      <a:alpha val="43137"/>
                    </a:srgbClr>
                  </a:outerShdw>
                </a:effectLst>
              </a:rPr>
              <a:t>	—goals beyond myself</a:t>
            </a:r>
            <a:br>
              <a:rPr lang="en-US" sz="2800" dirty="0" smtClean="0">
                <a:effectLst>
                  <a:outerShdw blurRad="38100" dist="38100" dir="2700000" algn="tl">
                    <a:srgbClr val="000000">
                      <a:alpha val="43137"/>
                    </a:srgbClr>
                  </a:outerShdw>
                </a:effectLst>
              </a:rPr>
            </a:br>
            <a:r>
              <a:rPr lang="es-AR" sz="2800" dirty="0" smtClean="0"/>
              <a:t> </a:t>
            </a:r>
            <a:r>
              <a:rPr lang="es-AR" sz="2800" dirty="0" smtClean="0">
                <a:solidFill>
                  <a:srgbClr val="FFC000"/>
                </a:solidFill>
                <a:effectLst>
                  <a:outerShdw blurRad="38100" dist="38100" dir="2700000" algn="tl">
                    <a:srgbClr val="000000">
                      <a:alpha val="43137"/>
                    </a:srgbClr>
                  </a:outerShdw>
                </a:effectLst>
              </a:rPr>
              <a:t>de mi mismo </a:t>
            </a:r>
            <a:endParaRPr lang="en-US" sz="2800" dirty="0" smtClean="0">
              <a:solidFill>
                <a:srgbClr val="FFC000"/>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A6C5AF23-36C0-4BB1-B3CA-D0C65D60B146}" type="slidenum">
              <a:rPr lang="en-US"/>
              <a:pPr>
                <a:defRPr/>
              </a:pPr>
              <a:t>89</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8229600" cy="838200"/>
          </a:xfrm>
        </p:spPr>
        <p:txBody>
          <a:bodyPr/>
          <a:lstStyle/>
          <a:p>
            <a:pPr eaLnBrk="1" fontAlgn="auto" hangingPunct="1">
              <a:spcAft>
                <a:spcPts val="0"/>
              </a:spcAft>
              <a:defRPr/>
            </a:pPr>
            <a:r>
              <a:rPr lang="en-US" dirty="0" smtClean="0">
                <a:solidFill>
                  <a:schemeClr val="tx2">
                    <a:tint val="100000"/>
                    <a:satMod val="250000"/>
                  </a:schemeClr>
                </a:solidFill>
              </a:rPr>
              <a:t>2. </a:t>
            </a:r>
            <a:r>
              <a:rPr lang="es-AR" dirty="0" smtClean="0">
                <a:solidFill>
                  <a:srgbClr val="FFC000"/>
                </a:solidFill>
              </a:rPr>
              <a:t>Recuperación</a:t>
            </a:r>
            <a:r>
              <a:rPr lang="es-AR" dirty="0" smtClean="0"/>
              <a:t>    </a:t>
            </a:r>
            <a:r>
              <a:rPr lang="en-US" dirty="0" smtClean="0">
                <a:solidFill>
                  <a:schemeClr val="tx2">
                    <a:tint val="100000"/>
                    <a:satMod val="250000"/>
                  </a:schemeClr>
                </a:solidFill>
              </a:rPr>
              <a:t>Recovery</a:t>
            </a:r>
          </a:p>
        </p:txBody>
      </p:sp>
      <p:sp>
        <p:nvSpPr>
          <p:cNvPr id="18435" name="Rectangle 3"/>
          <p:cNvSpPr>
            <a:spLocks noGrp="1" noChangeArrowheads="1"/>
          </p:cNvSpPr>
          <p:nvPr>
            <p:ph idx="1"/>
          </p:nvPr>
        </p:nvSpPr>
        <p:spPr>
          <a:xfrm>
            <a:off x="228600" y="914400"/>
            <a:ext cx="8686800" cy="5257800"/>
          </a:xfrm>
        </p:spPr>
        <p:txBody>
          <a:bodyPr/>
          <a:lstStyle/>
          <a:p>
            <a:pPr eaLnBrk="1" hangingPunct="1"/>
            <a:r>
              <a:rPr lang="es-AR" dirty="0" smtClean="0">
                <a:solidFill>
                  <a:srgbClr val="FFC000"/>
                </a:solidFill>
                <a:effectLst>
                  <a:outerShdw blurRad="38100" dist="38100" dir="2700000" algn="tl">
                    <a:srgbClr val="000000">
                      <a:alpha val="43137"/>
                    </a:srgbClr>
                  </a:outerShdw>
                </a:effectLst>
              </a:rPr>
              <a:t>Usted no puede recaer si nunca ha estado en recuperación.</a:t>
            </a:r>
            <a:endParaRPr lang="en-US" dirty="0" smtClean="0">
              <a:solidFill>
                <a:srgbClr val="FFC000"/>
              </a:solidFill>
              <a:effectLst>
                <a:outerShdw blurRad="38100" dist="38100" dir="2700000" algn="tl">
                  <a:srgbClr val="000000">
                    <a:alpha val="43137"/>
                  </a:srgbClr>
                </a:outerShdw>
              </a:effectLst>
            </a:endParaRPr>
          </a:p>
          <a:p>
            <a:pPr eaLnBrk="1" hangingPunct="1"/>
            <a:r>
              <a:rPr lang="en-US" dirty="0" smtClean="0">
                <a:effectLst>
                  <a:outerShdw blurRad="38100" dist="38100" dir="2700000" algn="tl">
                    <a:srgbClr val="000000">
                      <a:alpha val="43137"/>
                    </a:srgbClr>
                  </a:outerShdw>
                </a:effectLst>
              </a:rPr>
              <a:t>You can’t relapse if you have never been in recovery.</a:t>
            </a:r>
          </a:p>
          <a:p>
            <a:pPr eaLnBrk="1" hangingPunct="1"/>
            <a:r>
              <a:rPr lang="es-AR" dirty="0" smtClean="0">
                <a:solidFill>
                  <a:srgbClr val="FFC000"/>
                </a:solidFill>
                <a:effectLst>
                  <a:outerShdw blurRad="38100" dist="38100" dir="2700000" algn="tl">
                    <a:srgbClr val="000000">
                      <a:alpha val="43137"/>
                    </a:srgbClr>
                  </a:outerShdw>
                </a:effectLst>
              </a:rPr>
              <a:t>¿Cuáles son los pasos para la recuperación?</a:t>
            </a:r>
            <a:endParaRPr lang="en-US" dirty="0" smtClean="0">
              <a:solidFill>
                <a:srgbClr val="FFC000"/>
              </a:solidFill>
              <a:effectLst>
                <a:outerShdw blurRad="38100" dist="38100" dir="2700000" algn="tl">
                  <a:srgbClr val="000000">
                    <a:alpha val="43137"/>
                  </a:srgbClr>
                </a:outerShdw>
              </a:effectLst>
            </a:endParaRPr>
          </a:p>
          <a:p>
            <a:pPr eaLnBrk="1" hangingPunct="1"/>
            <a:r>
              <a:rPr lang="en-US" dirty="0" smtClean="0">
                <a:effectLst>
                  <a:outerShdw blurRad="38100" dist="38100" dir="2700000" algn="tl">
                    <a:srgbClr val="000000">
                      <a:alpha val="43137"/>
                    </a:srgbClr>
                  </a:outerShdw>
                </a:effectLst>
              </a:rPr>
              <a:t>What are the steps to recovery?</a:t>
            </a:r>
          </a:p>
          <a:p>
            <a:pPr eaLnBrk="1" hangingPunct="1"/>
            <a:r>
              <a:rPr lang="es-AR" dirty="0" smtClean="0">
                <a:solidFill>
                  <a:srgbClr val="FFC000"/>
                </a:solidFill>
                <a:effectLst>
                  <a:outerShdw blurRad="38100" dist="38100" dir="2700000" algn="tl">
                    <a:srgbClr val="000000">
                      <a:alpha val="43137"/>
                    </a:srgbClr>
                  </a:outerShdw>
                </a:effectLst>
              </a:rPr>
              <a:t>Para entender la recuperación es necesario comprender dos cuestiones más importantes: Adicción y la vida saludable</a:t>
            </a:r>
            <a:endParaRPr lang="en-US" dirty="0" smtClean="0">
              <a:solidFill>
                <a:srgbClr val="FFC000"/>
              </a:solidFill>
              <a:effectLst>
                <a:outerShdw blurRad="38100" dist="38100" dir="2700000" algn="tl">
                  <a:srgbClr val="000000">
                    <a:alpha val="43137"/>
                  </a:srgbClr>
                </a:outerShdw>
              </a:effectLst>
            </a:endParaRPr>
          </a:p>
          <a:p>
            <a:pPr eaLnBrk="1" hangingPunct="1"/>
            <a:r>
              <a:rPr lang="en-US" dirty="0" smtClean="0">
                <a:effectLst>
                  <a:outerShdw blurRad="38100" dist="38100" dir="2700000" algn="tl">
                    <a:srgbClr val="000000">
                      <a:alpha val="43137"/>
                    </a:srgbClr>
                  </a:outerShdw>
                </a:effectLst>
              </a:rPr>
              <a:t>To understand recovery you need to understand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2 more major issues:  Addiction and healthy living</a:t>
            </a:r>
          </a:p>
        </p:txBody>
      </p:sp>
      <p:sp>
        <p:nvSpPr>
          <p:cNvPr id="4" name="Slide Number Placeholder 3"/>
          <p:cNvSpPr>
            <a:spLocks noGrp="1"/>
          </p:cNvSpPr>
          <p:nvPr>
            <p:ph type="sldNum" sz="quarter" idx="12"/>
          </p:nvPr>
        </p:nvSpPr>
        <p:spPr/>
        <p:txBody>
          <a:bodyPr/>
          <a:lstStyle/>
          <a:p>
            <a:pPr>
              <a:defRPr/>
            </a:pPr>
            <a:fld id="{7A40653D-A8DC-4AF8-AFD8-104D36A01FCD}" type="slidenum">
              <a:rPr lang="en-US"/>
              <a:pPr>
                <a:defRPr/>
              </a:pPr>
              <a:t>9</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pPr eaLnBrk="1" fontAlgn="auto" hangingPunct="1">
              <a:spcAft>
                <a:spcPts val="0"/>
              </a:spcAft>
              <a:defRPr/>
            </a:pPr>
            <a:r>
              <a:rPr lang="es-AR" sz="4000" dirty="0" smtClean="0">
                <a:solidFill>
                  <a:srgbClr val="FFC000"/>
                </a:solidFill>
              </a:rPr>
              <a:t>El camino a la madurez tiene </a:t>
            </a:r>
            <a:br>
              <a:rPr lang="es-AR" sz="4000" dirty="0" smtClean="0">
                <a:solidFill>
                  <a:srgbClr val="FFC000"/>
                </a:solidFill>
              </a:rPr>
            </a:br>
            <a:r>
              <a:rPr lang="es-AR" sz="4000" dirty="0" smtClean="0">
                <a:solidFill>
                  <a:srgbClr val="FFC000"/>
                </a:solidFill>
              </a:rPr>
              <a:t>3 características</a:t>
            </a:r>
            <a:r>
              <a:rPr lang="en-US" sz="4000" dirty="0" smtClean="0"/>
              <a:t/>
            </a:r>
            <a:br>
              <a:rPr lang="en-US" sz="4000" dirty="0" smtClean="0"/>
            </a:br>
            <a:r>
              <a:rPr lang="en-US" sz="4000" dirty="0" smtClean="0">
                <a:solidFill>
                  <a:schemeClr val="tx2">
                    <a:tint val="100000"/>
                    <a:satMod val="250000"/>
                  </a:schemeClr>
                </a:solidFill>
              </a:rPr>
              <a:t>Path to maturity has 3 characteristics</a:t>
            </a:r>
            <a:endParaRPr lang="en-US" sz="3600" dirty="0" smtClean="0">
              <a:solidFill>
                <a:schemeClr val="tx2">
                  <a:tint val="100000"/>
                  <a:satMod val="250000"/>
                </a:schemeClr>
              </a:solidFill>
            </a:endParaRPr>
          </a:p>
        </p:txBody>
      </p:sp>
      <p:sp>
        <p:nvSpPr>
          <p:cNvPr id="12291" name="Rectangle 3"/>
          <p:cNvSpPr>
            <a:spLocks noGrp="1" noChangeArrowheads="1"/>
          </p:cNvSpPr>
          <p:nvPr>
            <p:ph idx="1"/>
          </p:nvPr>
        </p:nvSpPr>
        <p:spPr>
          <a:xfrm>
            <a:off x="457200" y="1905000"/>
            <a:ext cx="8229600" cy="4389438"/>
          </a:xfrm>
        </p:spPr>
        <p:txBody>
          <a:bodyPr>
            <a:normAutofit fontScale="92500" lnSpcReduction="20000"/>
          </a:bodyPr>
          <a:lstStyle/>
          <a:p>
            <a:pPr marL="609600" indent="-609600" eaLnBrk="1" fontAlgn="auto" hangingPunct="1">
              <a:spcAft>
                <a:spcPts val="0"/>
              </a:spcAft>
              <a:buFontTx/>
              <a:buNone/>
              <a:defRPr/>
            </a:pPr>
            <a:endParaRPr lang="en-US" dirty="0" smtClean="0">
              <a:effectLst>
                <a:outerShdw blurRad="38100" dist="38100" dir="2700000" algn="tl">
                  <a:srgbClr val="000000">
                    <a:alpha val="43137"/>
                  </a:srgbClr>
                </a:outerShdw>
              </a:effectLst>
            </a:endParaRPr>
          </a:p>
          <a:p>
            <a:pPr marL="609600" indent="-609600" eaLnBrk="1" fontAlgn="auto" hangingPunct="1">
              <a:spcAft>
                <a:spcPts val="0"/>
              </a:spcAft>
              <a:buFont typeface="Wingdings 2"/>
              <a:buNone/>
              <a:defRPr/>
            </a:pPr>
            <a:r>
              <a:rPr lang="en-US" sz="4000" dirty="0" smtClean="0">
                <a:solidFill>
                  <a:schemeClr val="tx2"/>
                </a:solidFill>
                <a:effectLst>
                  <a:outerShdw blurRad="38100" dist="38100" dir="2700000" algn="tl">
                    <a:srgbClr val="000000">
                      <a:alpha val="43137"/>
                    </a:srgbClr>
                  </a:outerShdw>
                </a:effectLst>
              </a:rPr>
              <a:t>1.	</a:t>
            </a:r>
            <a:r>
              <a:rPr lang="es-AR" sz="4000" dirty="0" smtClean="0">
                <a:solidFill>
                  <a:srgbClr val="FFC000"/>
                </a:solidFill>
                <a:effectLst>
                  <a:outerShdw blurRad="38100" dist="38100" dir="2700000" algn="tl">
                    <a:srgbClr val="000000">
                      <a:alpha val="43137"/>
                    </a:srgbClr>
                  </a:outerShdw>
                </a:effectLst>
              </a:rPr>
              <a:t>El camino hacia la madurez comienza viviendo en la </a:t>
            </a:r>
            <a:r>
              <a:rPr lang="es-AR" sz="4000" b="1" u="sng" dirty="0" smtClean="0">
                <a:solidFill>
                  <a:schemeClr val="tx2">
                    <a:lumMod val="90000"/>
                  </a:schemeClr>
                </a:solidFill>
                <a:effectLst>
                  <a:outerShdw blurRad="38100" dist="38100" dir="2700000" algn="tl">
                    <a:srgbClr val="000000">
                      <a:alpha val="43137"/>
                    </a:srgbClr>
                  </a:outerShdw>
                </a:effectLst>
              </a:rPr>
              <a:t>verdad </a:t>
            </a:r>
            <a:r>
              <a:rPr lang="es-AR" sz="4000" b="1" u="sng" dirty="0" smtClean="0"/>
              <a:t/>
            </a:r>
            <a:br>
              <a:rPr lang="es-AR" sz="4000" b="1" u="sng" dirty="0" smtClean="0"/>
            </a:br>
            <a:r>
              <a:rPr lang="en-US" sz="4000" dirty="0" smtClean="0">
                <a:solidFill>
                  <a:schemeClr val="tx2"/>
                </a:solidFill>
                <a:effectLst>
                  <a:outerShdw blurRad="38100" dist="38100" dir="2700000" algn="tl">
                    <a:srgbClr val="000000">
                      <a:alpha val="43137"/>
                    </a:srgbClr>
                  </a:outerShdw>
                </a:effectLst>
              </a:rPr>
              <a:t>The path to maturity starts with living in the </a:t>
            </a:r>
            <a:r>
              <a:rPr lang="en-US" sz="4000" u="sng" dirty="0" smtClean="0">
                <a:solidFill>
                  <a:srgbClr val="FFC000"/>
                </a:solidFill>
                <a:effectLst>
                  <a:outerShdw blurRad="38100" dist="38100" dir="2700000" algn="tl">
                    <a:srgbClr val="000000">
                      <a:alpha val="43137"/>
                    </a:srgbClr>
                  </a:outerShdw>
                </a:effectLst>
              </a:rPr>
              <a:t>truth </a:t>
            </a:r>
            <a:endParaRPr lang="en-US" sz="4000" dirty="0" smtClean="0">
              <a:solidFill>
                <a:srgbClr val="FFC000"/>
              </a:solidFill>
              <a:effectLst>
                <a:outerShdw blurRad="38100" dist="38100" dir="2700000" algn="tl">
                  <a:srgbClr val="000000">
                    <a:alpha val="43137"/>
                  </a:srgbClr>
                </a:outerShdw>
              </a:effectLst>
            </a:endParaRPr>
          </a:p>
          <a:p>
            <a:pPr marL="609600" indent="-609600" eaLnBrk="1" fontAlgn="auto" hangingPunct="1">
              <a:spcAft>
                <a:spcPts val="0"/>
              </a:spcAft>
              <a:buFontTx/>
              <a:buNone/>
              <a:defRPr/>
            </a:pPr>
            <a:r>
              <a:rPr lang="en-US" b="1" dirty="0" smtClean="0">
                <a:effectLst>
                  <a:outerShdw blurRad="38100" dist="38100" dir="2700000" algn="tl">
                    <a:srgbClr val="000000">
                      <a:alpha val="43137"/>
                    </a:srgbClr>
                  </a:outerShdw>
                </a:effectLst>
              </a:rPr>
              <a:t>	</a:t>
            </a:r>
            <a:r>
              <a:rPr lang="en-US" dirty="0" smtClean="0">
                <a:solidFill>
                  <a:srgbClr val="FFC000"/>
                </a:solidFill>
                <a:effectLst>
                  <a:outerShdw blurRad="38100" dist="38100" dir="2700000" algn="tl">
                    <a:srgbClr val="000000">
                      <a:alpha val="43137"/>
                    </a:srgbClr>
                  </a:outerShdw>
                </a:effectLst>
              </a:rPr>
              <a:t>Juan 14:6      </a:t>
            </a:r>
            <a:r>
              <a:rPr lang="en-US" dirty="0" smtClean="0">
                <a:effectLst>
                  <a:outerShdw blurRad="38100" dist="38100" dir="2700000" algn="tl">
                    <a:srgbClr val="000000">
                      <a:alpha val="43137"/>
                    </a:srgbClr>
                  </a:outerShdw>
                </a:effectLst>
              </a:rPr>
              <a:t>John 14:6</a:t>
            </a:r>
          </a:p>
          <a:p>
            <a:pPr marL="609600" indent="-609600" eaLnBrk="1" fontAlgn="auto" hangingPunct="1">
              <a:spcAft>
                <a:spcPts val="0"/>
              </a:spcAft>
              <a:buFontTx/>
              <a:buNone/>
              <a:defRPr/>
            </a:pPr>
            <a:endParaRPr lang="en-US" dirty="0" smtClean="0">
              <a:effectLst>
                <a:outerShdw blurRad="38100" dist="38100" dir="2700000" algn="tl">
                  <a:srgbClr val="000000">
                    <a:alpha val="43137"/>
                  </a:srgbClr>
                </a:outerShdw>
              </a:effectLst>
            </a:endParaRPr>
          </a:p>
          <a:p>
            <a:pPr marL="609600" indent="-609600" eaLnBrk="1" fontAlgn="auto" hangingPunct="1">
              <a:spcAft>
                <a:spcPts val="0"/>
              </a:spcAft>
              <a:buFontTx/>
              <a:buNone/>
              <a:defRPr/>
            </a:pPr>
            <a:r>
              <a:rPr lang="en-US" dirty="0" smtClean="0">
                <a:effectLst>
                  <a:outerShdw blurRad="38100" dist="38100" dir="2700000" algn="tl">
                    <a:srgbClr val="000000">
                      <a:alpha val="43137"/>
                    </a:srgbClr>
                  </a:outerShdw>
                </a:effectLst>
              </a:rPr>
              <a:t>	</a:t>
            </a:r>
            <a:r>
              <a:rPr lang="en-US" dirty="0" smtClean="0">
                <a:solidFill>
                  <a:srgbClr val="FFC000"/>
                </a:solidFill>
                <a:effectLst>
                  <a:outerShdw blurRad="38100" dist="38100" dir="2700000" algn="tl">
                    <a:srgbClr val="000000">
                      <a:alpha val="43137"/>
                    </a:srgbClr>
                  </a:outerShdw>
                </a:effectLst>
              </a:rPr>
              <a:t>A</a:t>
            </a:r>
            <a:r>
              <a:rPr lang="es-AR" dirty="0" smtClean="0">
                <a:solidFill>
                  <a:srgbClr val="FFC000"/>
                </a:solidFill>
                <a:effectLst>
                  <a:outerShdw blurRad="38100" dist="38100" dir="2700000" algn="tl">
                    <a:srgbClr val="000000">
                      <a:alpha val="43137"/>
                    </a:srgbClr>
                  </a:outerShdw>
                </a:effectLst>
              </a:rPr>
              <a:t>prender a vivir la vida que Jesús nos dio. </a:t>
            </a:r>
            <a:br>
              <a:rPr lang="es-AR" dirty="0" smtClean="0">
                <a:solidFill>
                  <a:srgbClr val="FFC000"/>
                </a:solidFill>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Learn to live the life Jesus gave you.</a:t>
            </a:r>
            <a:endParaRPr lang="en-US" b="1" dirty="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19267647-420A-487B-8E31-1D9DDB5B810A}" type="slidenum">
              <a:rPr lang="en-US"/>
              <a:pPr>
                <a:defRPr/>
              </a:pPr>
              <a:t>90</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xfrm>
            <a:off x="457200" y="304800"/>
            <a:ext cx="8229600" cy="5821363"/>
          </a:xfrm>
        </p:spPr>
        <p:txBody>
          <a:bodyPr/>
          <a:lstStyle/>
          <a:p>
            <a:pPr eaLnBrk="1" hangingPunct="1">
              <a:buFontTx/>
              <a:buNone/>
              <a:defRPr/>
            </a:pPr>
            <a:r>
              <a:rPr lang="en-US" sz="2400" dirty="0" smtClean="0">
                <a:solidFill>
                  <a:srgbClr val="FFC000"/>
                </a:solidFill>
                <a:effectLst>
                  <a:outerShdw blurRad="38100" dist="38100" dir="2700000" algn="tl">
                    <a:srgbClr val="000000">
                      <a:alpha val="43137"/>
                    </a:srgbClr>
                  </a:outerShdw>
                </a:effectLst>
              </a:rPr>
              <a:t>	</a:t>
            </a:r>
            <a:r>
              <a:rPr lang="es-AR" sz="3200" dirty="0" smtClean="0">
                <a:solidFill>
                  <a:srgbClr val="FFC000"/>
                </a:solidFill>
                <a:effectLst>
                  <a:outerShdw blurRad="38100" dist="38100" dir="2700000" algn="tl">
                    <a:srgbClr val="000000">
                      <a:alpha val="43137"/>
                    </a:srgbClr>
                  </a:outerShdw>
                </a:effectLst>
              </a:rPr>
              <a:t>Juan 8:32 “Y conocerán la verdad, y la verdad los hará libres.” </a:t>
            </a:r>
            <a:r>
              <a:rPr lang="es-AR" sz="3200" dirty="0" smtClean="0"/>
              <a:t/>
            </a:r>
            <a:br>
              <a:rPr lang="es-AR" sz="3200" dirty="0" smtClean="0"/>
            </a:br>
            <a:r>
              <a:rPr lang="en-US" sz="3200" dirty="0" smtClean="0">
                <a:effectLst>
                  <a:outerShdw blurRad="38100" dist="38100" dir="2700000" algn="tl">
                    <a:srgbClr val="000000">
                      <a:alpha val="43137"/>
                    </a:srgbClr>
                  </a:outerShdw>
                </a:effectLst>
              </a:rPr>
              <a:t>John 8:32  “You will know the truth and the truth will set you  free.”</a:t>
            </a:r>
            <a:endParaRPr lang="en-US" sz="2400" dirty="0" smtClean="0">
              <a:effectLst>
                <a:outerShdw blurRad="38100" dist="38100" dir="2700000" algn="tl">
                  <a:srgbClr val="000000">
                    <a:alpha val="43137"/>
                  </a:srgbClr>
                </a:outerShdw>
              </a:effectLst>
            </a:endParaRPr>
          </a:p>
          <a:p>
            <a:pPr marL="0" indent="0" eaLnBrk="1" hangingPunct="1">
              <a:buFontTx/>
              <a:buNone/>
              <a:defRPr/>
            </a:pPr>
            <a:r>
              <a:rPr lang="es-AR" sz="2800" dirty="0" smtClean="0">
                <a:solidFill>
                  <a:srgbClr val="FFC000"/>
                </a:solidFill>
                <a:effectLst>
                  <a:outerShdw blurRad="38100" dist="38100" dir="2700000" algn="tl">
                    <a:srgbClr val="000000">
                      <a:alpha val="43137"/>
                    </a:srgbClr>
                  </a:outerShdw>
                </a:effectLst>
              </a:rPr>
              <a:t>	2 palabras griegas para “conocer” </a:t>
            </a:r>
            <a:br>
              <a:rPr lang="es-AR" sz="2800" dirty="0" smtClean="0">
                <a:solidFill>
                  <a:srgbClr val="FFC000"/>
                </a:solidFill>
                <a:effectLst>
                  <a:outerShdw blurRad="38100" dist="38100" dir="2700000" algn="tl">
                    <a:srgbClr val="000000">
                      <a:alpha val="43137"/>
                    </a:srgbClr>
                  </a:outerShdw>
                </a:effectLst>
              </a:rPr>
            </a:br>
            <a:r>
              <a:rPr lang="es-AR" sz="2800" dirty="0" smtClean="0">
                <a:solidFill>
                  <a:srgbClr val="FFC000"/>
                </a:solidFill>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2 Greek words for “know”</a:t>
            </a:r>
          </a:p>
          <a:p>
            <a:pPr eaLnBrk="1" hangingPunct="1">
              <a:buFontTx/>
              <a:buNone/>
              <a:defRPr/>
            </a:pPr>
            <a:endParaRPr lang="en-US" sz="1200" dirty="0" smtClean="0">
              <a:effectLst>
                <a:outerShdw blurRad="38100" dist="38100" dir="2700000" algn="tl">
                  <a:srgbClr val="000000">
                    <a:alpha val="43137"/>
                  </a:srgbClr>
                </a:outerShdw>
              </a:effectLst>
            </a:endParaRPr>
          </a:p>
          <a:p>
            <a:pPr marL="514350" indent="-514350" eaLnBrk="1" hangingPunct="1">
              <a:buClr>
                <a:schemeClr val="accent3">
                  <a:lumMod val="75000"/>
                </a:schemeClr>
              </a:buClr>
              <a:buSzPct val="100000"/>
              <a:buFont typeface="+mj-lt"/>
              <a:buAutoNum type="alphaUcPeriod"/>
              <a:defRPr/>
            </a:pPr>
            <a:r>
              <a:rPr lang="es-AR" dirty="0" smtClean="0">
                <a:solidFill>
                  <a:srgbClr val="FFC000"/>
                </a:solidFill>
                <a:effectLst>
                  <a:outerShdw blurRad="38100" dist="38100" dir="2700000" algn="tl">
                    <a:srgbClr val="000000">
                      <a:alpha val="43137"/>
                    </a:srgbClr>
                  </a:outerShdw>
                </a:effectLst>
              </a:rPr>
              <a:t>Conocer</a:t>
            </a:r>
            <a:r>
              <a:rPr lang="es-AR" dirty="0" smtClean="0">
                <a:effectLst>
                  <a:outerShdw blurRad="38100" dist="38100" dir="2700000" algn="tl">
                    <a:srgbClr val="000000">
                      <a:alpha val="43137"/>
                    </a:srgbClr>
                  </a:outerShdw>
                </a:effectLst>
              </a:rPr>
              <a:t> </a:t>
            </a:r>
            <a:r>
              <a:rPr lang="es-AR" b="1" u="sng" dirty="0" smtClean="0">
                <a:solidFill>
                  <a:schemeClr val="tx2">
                    <a:lumMod val="90000"/>
                  </a:schemeClr>
                </a:solidFill>
                <a:effectLst>
                  <a:outerShdw blurRad="38100" dist="38100" dir="2700000" algn="tl">
                    <a:srgbClr val="000000">
                      <a:alpha val="43137"/>
                    </a:srgbClr>
                  </a:outerShdw>
                </a:effectLst>
              </a:rPr>
              <a:t>información</a:t>
            </a:r>
            <a:r>
              <a:rPr lang="es-AR" u="sng" dirty="0" smtClean="0"/>
              <a:t> </a:t>
            </a:r>
            <a:br>
              <a:rPr lang="es-AR" u="sng" dirty="0" smtClean="0"/>
            </a:br>
            <a:r>
              <a:rPr lang="en-US" dirty="0" smtClean="0">
                <a:effectLst>
                  <a:outerShdw blurRad="38100" dist="38100" dir="2700000" algn="tl">
                    <a:srgbClr val="000000">
                      <a:alpha val="43137"/>
                    </a:srgbClr>
                  </a:outerShdw>
                </a:effectLst>
              </a:rPr>
              <a:t>Know </a:t>
            </a:r>
            <a:r>
              <a:rPr lang="en-US" u="sng" dirty="0" smtClean="0">
                <a:solidFill>
                  <a:srgbClr val="FFC000"/>
                </a:solidFill>
                <a:effectLst>
                  <a:outerShdw blurRad="38100" dist="38100" dir="2700000" algn="tl">
                    <a:srgbClr val="000000">
                      <a:alpha val="43137"/>
                    </a:srgbClr>
                  </a:outerShdw>
                </a:effectLst>
              </a:rPr>
              <a:t>information</a:t>
            </a:r>
          </a:p>
          <a:p>
            <a:pPr marL="514350" indent="-514350" eaLnBrk="1" hangingPunct="1">
              <a:buClr>
                <a:schemeClr val="accent3">
                  <a:lumMod val="75000"/>
                </a:schemeClr>
              </a:buClr>
              <a:buSzPct val="100000"/>
              <a:buFont typeface="+mj-lt"/>
              <a:buAutoNum type="alphaUcPeriod"/>
              <a:defRPr/>
            </a:pPr>
            <a:endParaRPr lang="en-US" sz="1050" dirty="0" smtClean="0">
              <a:effectLst>
                <a:outerShdw blurRad="38100" dist="38100" dir="2700000" algn="tl">
                  <a:srgbClr val="000000">
                    <a:alpha val="43137"/>
                  </a:srgbClr>
                </a:outerShdw>
              </a:effectLst>
            </a:endParaRPr>
          </a:p>
          <a:p>
            <a:pPr marL="514350" indent="-514350" eaLnBrk="1" hangingPunct="1">
              <a:buClr>
                <a:schemeClr val="accent3">
                  <a:lumMod val="75000"/>
                </a:schemeClr>
              </a:buClr>
              <a:buSzPct val="100000"/>
              <a:buFont typeface="+mj-lt"/>
              <a:buAutoNum type="alphaUcPeriod"/>
              <a:defRPr/>
            </a:pPr>
            <a:r>
              <a:rPr lang="es-AR" dirty="0" smtClean="0">
                <a:solidFill>
                  <a:srgbClr val="FFC000"/>
                </a:solidFill>
                <a:effectLst>
                  <a:outerShdw blurRad="38100" dist="38100" dir="2700000" algn="tl">
                    <a:srgbClr val="000000">
                      <a:alpha val="43137"/>
                    </a:srgbClr>
                  </a:outerShdw>
                </a:effectLst>
              </a:rPr>
              <a:t>Conocer</a:t>
            </a:r>
            <a:r>
              <a:rPr lang="es-AR" dirty="0" smtClean="0">
                <a:effectLst>
                  <a:outerShdw blurRad="38100" dist="38100" dir="2700000" algn="tl">
                    <a:srgbClr val="000000">
                      <a:alpha val="43137"/>
                    </a:srgbClr>
                  </a:outerShdw>
                </a:effectLst>
              </a:rPr>
              <a:t> </a:t>
            </a:r>
            <a:r>
              <a:rPr lang="es-AR" b="1" u="sng" dirty="0" smtClean="0">
                <a:solidFill>
                  <a:schemeClr val="tx2">
                    <a:lumMod val="90000"/>
                  </a:schemeClr>
                </a:solidFill>
              </a:rPr>
              <a:t>por la experiencia personal </a:t>
            </a:r>
            <a:r>
              <a:rPr lang="es-AR" u="sng" dirty="0" smtClean="0"/>
              <a:t/>
            </a:r>
            <a:br>
              <a:rPr lang="es-AR" u="sng" dirty="0" smtClean="0"/>
            </a:br>
            <a:r>
              <a:rPr lang="en-US" dirty="0" smtClean="0">
                <a:effectLst>
                  <a:outerShdw blurRad="38100" dist="38100" dir="2700000" algn="tl">
                    <a:srgbClr val="000000">
                      <a:alpha val="43137"/>
                    </a:srgbClr>
                  </a:outerShdw>
                </a:effectLst>
              </a:rPr>
              <a:t>Know </a:t>
            </a:r>
            <a:r>
              <a:rPr lang="en-US" u="sng" dirty="0" smtClean="0">
                <a:solidFill>
                  <a:srgbClr val="FFC000"/>
                </a:solidFill>
                <a:effectLst>
                  <a:outerShdw blurRad="38100" dist="38100" dir="2700000" algn="tl">
                    <a:srgbClr val="000000">
                      <a:alpha val="43137"/>
                    </a:srgbClr>
                  </a:outerShdw>
                </a:effectLst>
              </a:rPr>
              <a:t>through personal experience</a:t>
            </a:r>
          </a:p>
        </p:txBody>
      </p:sp>
      <p:sp>
        <p:nvSpPr>
          <p:cNvPr id="3" name="Slide Number Placeholder 2"/>
          <p:cNvSpPr>
            <a:spLocks noGrp="1"/>
          </p:cNvSpPr>
          <p:nvPr>
            <p:ph type="sldNum" sz="quarter" idx="12"/>
          </p:nvPr>
        </p:nvSpPr>
        <p:spPr/>
        <p:txBody>
          <a:bodyPr/>
          <a:lstStyle/>
          <a:p>
            <a:pPr>
              <a:defRPr/>
            </a:pPr>
            <a:fld id="{B871D8EB-F496-4317-AE10-CF397C9EE067}" type="slidenum">
              <a:rPr lang="en-US"/>
              <a:pPr>
                <a:defRPr/>
              </a:pPr>
              <a:t>91</a:t>
            </a:fld>
            <a:endParaRPr lang="en-US"/>
          </a:p>
        </p:txBody>
      </p:sp>
      <p:sp>
        <p:nvSpPr>
          <p:cNvPr id="4" name="Footer Placeholder 3"/>
          <p:cNvSpPr>
            <a:spLocks noGrp="1"/>
          </p:cNvSpPr>
          <p:nvPr>
            <p:ph type="ftr" sz="quarter" idx="11"/>
          </p:nvPr>
        </p:nvSpPr>
        <p:spPr/>
        <p:txBody>
          <a:bodyPr/>
          <a:lstStyle/>
          <a:p>
            <a:pPr>
              <a:defRPr/>
            </a:pPr>
            <a:r>
              <a:rPr lang="en-US" smtClean="0"/>
              <a:t>iteenchallenge.org    Last Revised 03-2013</a:t>
            </a:r>
            <a:endParaRPr lang="en-US"/>
          </a:p>
        </p:txBody>
      </p:sp>
      <p:sp>
        <p:nvSpPr>
          <p:cNvPr id="5" name="Date Placeholder 4"/>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602">
                                            <p:txEl>
                                              <p:pRg st="3" end="3"/>
                                            </p:txEl>
                                          </p:spTgt>
                                        </p:tgtEl>
                                        <p:attrNameLst>
                                          <p:attrName>style.visibility</p:attrName>
                                        </p:attrNameLst>
                                      </p:cBhvr>
                                      <p:to>
                                        <p:strVal val="visible"/>
                                      </p:to>
                                    </p:set>
                                    <p:anim calcmode="lin" valueType="num">
                                      <p:cBhvr additive="base">
                                        <p:cTn id="7" dur="500" fill="hold"/>
                                        <p:tgtEl>
                                          <p:spTgt spid="2560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602">
                                            <p:txEl>
                                              <p:pRg st="5" end="5"/>
                                            </p:txEl>
                                          </p:spTgt>
                                        </p:tgtEl>
                                        <p:attrNameLst>
                                          <p:attrName>style.visibility</p:attrName>
                                        </p:attrNameLst>
                                      </p:cBhvr>
                                      <p:to>
                                        <p:strVal val="visible"/>
                                      </p:to>
                                    </p:set>
                                    <p:anim calcmode="lin" valueType="num">
                                      <p:cBhvr additive="base">
                                        <p:cTn id="13" dur="500" fill="hold"/>
                                        <p:tgtEl>
                                          <p:spTgt spid="25602">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60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533400" y="0"/>
            <a:ext cx="8153400" cy="6126163"/>
          </a:xfrm>
        </p:spPr>
        <p:txBody>
          <a:bodyPr>
            <a:normAutofit fontScale="77500" lnSpcReduction="20000"/>
          </a:bodyPr>
          <a:lstStyle/>
          <a:p>
            <a:pPr marL="320040" indent="-320040" eaLnBrk="1" fontAlgn="auto" hangingPunct="1">
              <a:spcAft>
                <a:spcPts val="0"/>
              </a:spcAft>
              <a:buFontTx/>
              <a:buNone/>
              <a:defRPr/>
            </a:pPr>
            <a:r>
              <a:rPr lang="en-US" dirty="0" smtClean="0"/>
              <a:t>	</a:t>
            </a:r>
          </a:p>
          <a:p>
            <a:pPr marL="320040" indent="-320040" algn="ctr" eaLnBrk="1" fontAlgn="auto" hangingPunct="1">
              <a:spcAft>
                <a:spcPts val="0"/>
              </a:spcAft>
              <a:buFontTx/>
              <a:buNone/>
              <a:defRPr/>
            </a:pPr>
            <a:r>
              <a:rPr lang="es-AR" sz="3600" dirty="0" smtClean="0">
                <a:solidFill>
                  <a:srgbClr val="FFC000"/>
                </a:solidFill>
                <a:effectLst>
                  <a:outerShdw blurRad="38100" dist="38100" dir="2700000" algn="tl">
                    <a:srgbClr val="000000">
                      <a:alpha val="43137"/>
                    </a:srgbClr>
                  </a:outerShdw>
                </a:effectLst>
              </a:rPr>
              <a:t>Santiago 1: 22 </a:t>
            </a:r>
            <a:br>
              <a:rPr lang="es-AR" sz="3600" dirty="0" smtClean="0">
                <a:solidFill>
                  <a:srgbClr val="FFC000"/>
                </a:solidFill>
                <a:effectLst>
                  <a:outerShdw blurRad="38100" dist="38100" dir="2700000" algn="tl">
                    <a:srgbClr val="000000">
                      <a:alpha val="43137"/>
                    </a:srgbClr>
                  </a:outerShdw>
                </a:effectLst>
              </a:rPr>
            </a:br>
            <a:r>
              <a:rPr lang="es-AR" sz="3600" dirty="0" smtClean="0">
                <a:solidFill>
                  <a:srgbClr val="FFC000"/>
                </a:solidFill>
                <a:effectLst>
                  <a:outerShdw blurRad="38100" dist="38100" dir="2700000" algn="tl">
                    <a:srgbClr val="000000">
                      <a:alpha val="43137"/>
                    </a:srgbClr>
                  </a:outerShdw>
                </a:effectLst>
              </a:rPr>
              <a:t>No se contenten sólo con escuchar la palabra, pues así se engañan ustedes mismos. Llévenla a la práctica </a:t>
            </a:r>
            <a:r>
              <a:rPr lang="es-AR" sz="3600" dirty="0" smtClean="0"/>
              <a:t/>
            </a:r>
            <a:br>
              <a:rPr lang="es-AR" sz="3600" dirty="0" smtClean="0"/>
            </a:br>
            <a:r>
              <a:rPr lang="en-US" sz="3600" b="1" dirty="0" smtClean="0">
                <a:effectLst>
                  <a:outerShdw blurRad="38100" dist="38100" dir="2700000" algn="tl">
                    <a:srgbClr val="000000">
                      <a:alpha val="43137"/>
                    </a:srgbClr>
                  </a:outerShdw>
                </a:effectLst>
              </a:rPr>
              <a:t>James 1:22 </a:t>
            </a:r>
            <a:r>
              <a:rPr lang="en-US" sz="2100" b="1" dirty="0" smtClean="0">
                <a:effectLst>
                  <a:outerShdw blurRad="38100" dist="38100" dir="2700000" algn="tl">
                    <a:srgbClr val="000000">
                      <a:alpha val="43137"/>
                    </a:srgbClr>
                  </a:outerShdw>
                </a:effectLst>
              </a:rPr>
              <a:t>NIV</a:t>
            </a:r>
            <a:endParaRPr lang="en-US" sz="3600" b="1" dirty="0" smtClean="0">
              <a:effectLst>
                <a:outerShdw blurRad="38100" dist="38100" dir="2700000" algn="tl">
                  <a:srgbClr val="000000">
                    <a:alpha val="43137"/>
                  </a:srgbClr>
                </a:outerShdw>
              </a:effectLst>
            </a:endParaRPr>
          </a:p>
          <a:p>
            <a:pPr marL="320040" indent="-320040" algn="ctr" eaLnBrk="1" fontAlgn="auto" hangingPunct="1">
              <a:spcAft>
                <a:spcPts val="0"/>
              </a:spcAft>
              <a:buFontTx/>
              <a:buNone/>
              <a:defRPr/>
            </a:pPr>
            <a:r>
              <a:rPr lang="en-US" sz="3100" dirty="0" smtClean="0">
                <a:effectLst>
                  <a:outerShdw blurRad="38100" dist="38100" dir="2700000" algn="tl">
                    <a:srgbClr val="000000">
                      <a:alpha val="43137"/>
                    </a:srgbClr>
                  </a:outerShdw>
                </a:effectLst>
              </a:rPr>
              <a:t>Do not merely listen to the word, and so deceive yourselves. Do what it says. </a:t>
            </a:r>
          </a:p>
          <a:p>
            <a:pPr marL="320040" indent="-320040" eaLnBrk="1" fontAlgn="auto" hangingPunct="1">
              <a:spcAft>
                <a:spcPts val="0"/>
              </a:spcAft>
              <a:buFontTx/>
              <a:buNone/>
              <a:defRPr/>
            </a:pPr>
            <a:endParaRPr lang="en-US" sz="1300" dirty="0" smtClean="0">
              <a:effectLst>
                <a:outerShdw blurRad="38100" dist="38100" dir="2700000" algn="tl">
                  <a:srgbClr val="000000">
                    <a:alpha val="43137"/>
                  </a:srgbClr>
                </a:outerShdw>
              </a:effectLst>
            </a:endParaRPr>
          </a:p>
          <a:p>
            <a:pPr marL="0" indent="0" eaLnBrk="1" fontAlgn="auto" hangingPunct="1">
              <a:spcAft>
                <a:spcPts val="0"/>
              </a:spcAft>
              <a:buFontTx/>
              <a:buNone/>
              <a:defRPr/>
            </a:pPr>
            <a:r>
              <a:rPr lang="es-AR" sz="4100" dirty="0" smtClean="0">
                <a:solidFill>
                  <a:srgbClr val="FFC000"/>
                </a:solidFill>
                <a:effectLst>
                  <a:outerShdw blurRad="38100" dist="38100" dir="2700000" algn="tl">
                    <a:srgbClr val="000000">
                      <a:alpha val="43137"/>
                    </a:srgbClr>
                  </a:outerShdw>
                </a:effectLst>
              </a:rPr>
              <a:t>Si le han dicho creencias falsas, y vivió con esas creencias falsas, entonces la verdad puede </a:t>
            </a:r>
            <a:r>
              <a:rPr lang="es-AR" sz="4100" b="1" u="sng" dirty="0" smtClean="0">
                <a:solidFill>
                  <a:schemeClr val="tx2">
                    <a:lumMod val="90000"/>
                  </a:schemeClr>
                </a:solidFill>
                <a:effectLst>
                  <a:outerShdw blurRad="38100" dist="38100" dir="2700000" algn="tl">
                    <a:srgbClr val="000000">
                      <a:alpha val="43137"/>
                    </a:srgbClr>
                  </a:outerShdw>
                </a:effectLst>
              </a:rPr>
              <a:t>sentirse</a:t>
            </a:r>
            <a:r>
              <a:rPr lang="es-AR" sz="4100" dirty="0" smtClean="0">
                <a:solidFill>
                  <a:srgbClr val="FFC000"/>
                </a:solidFill>
                <a:effectLst>
                  <a:outerShdw blurRad="38100" dist="38100" dir="2700000" algn="tl">
                    <a:srgbClr val="000000">
                      <a:alpha val="43137"/>
                    </a:srgbClr>
                  </a:outerShdw>
                </a:effectLst>
              </a:rPr>
              <a:t> como una </a:t>
            </a:r>
            <a:r>
              <a:rPr lang="es-AR" sz="4100" b="1" u="sng" dirty="0" smtClean="0">
                <a:solidFill>
                  <a:schemeClr val="tx2">
                    <a:lumMod val="90000"/>
                  </a:schemeClr>
                </a:solidFill>
                <a:effectLst>
                  <a:outerShdw blurRad="38100" dist="38100" dir="2700000" algn="tl">
                    <a:srgbClr val="000000">
                      <a:alpha val="43137"/>
                    </a:srgbClr>
                  </a:outerShdw>
                </a:effectLst>
              </a:rPr>
              <a:t>mentira</a:t>
            </a:r>
            <a:r>
              <a:rPr lang="es-AR" sz="4100" dirty="0" smtClean="0">
                <a:solidFill>
                  <a:srgbClr val="FFC000"/>
                </a:solidFill>
                <a:effectLst>
                  <a:outerShdw blurRad="38100" dist="38100" dir="2700000" algn="tl">
                    <a:srgbClr val="000000">
                      <a:alpha val="43137"/>
                    </a:srgbClr>
                  </a:outerShdw>
                </a:effectLst>
              </a:rPr>
              <a:t>, y la </a:t>
            </a:r>
            <a:r>
              <a:rPr lang="es-AR" sz="4100" b="1" u="sng" dirty="0" smtClean="0">
                <a:solidFill>
                  <a:schemeClr val="tx2">
                    <a:lumMod val="90000"/>
                  </a:schemeClr>
                </a:solidFill>
                <a:effectLst>
                  <a:outerShdw blurRad="38100" dist="38100" dir="2700000" algn="tl">
                    <a:srgbClr val="000000">
                      <a:alpha val="43137"/>
                    </a:srgbClr>
                  </a:outerShdw>
                </a:effectLst>
              </a:rPr>
              <a:t>mentira</a:t>
            </a:r>
            <a:r>
              <a:rPr lang="es-AR" sz="4100" dirty="0" smtClean="0">
                <a:solidFill>
                  <a:srgbClr val="FFC000"/>
                </a:solidFill>
                <a:effectLst>
                  <a:outerShdw blurRad="38100" dist="38100" dir="2700000" algn="tl">
                    <a:srgbClr val="000000">
                      <a:alpha val="43137"/>
                    </a:srgbClr>
                  </a:outerShdw>
                </a:effectLst>
              </a:rPr>
              <a:t> se siente como la </a:t>
            </a:r>
            <a:r>
              <a:rPr lang="es-AR" sz="4100" b="1" u="sng" dirty="0" smtClean="0">
                <a:solidFill>
                  <a:schemeClr val="tx2">
                    <a:lumMod val="90000"/>
                  </a:schemeClr>
                </a:solidFill>
                <a:effectLst>
                  <a:outerShdw blurRad="38100" dist="38100" dir="2700000" algn="tl">
                    <a:srgbClr val="000000">
                      <a:alpha val="43137"/>
                    </a:srgbClr>
                  </a:outerShdw>
                </a:effectLst>
              </a:rPr>
              <a:t>verdad</a:t>
            </a:r>
            <a:r>
              <a:rPr lang="es-AR" sz="4100" dirty="0" smtClean="0">
                <a:solidFill>
                  <a:srgbClr val="FFC000"/>
                </a:solidFill>
                <a:effectLst>
                  <a:outerShdw blurRad="38100" dist="38100" dir="2700000" algn="tl">
                    <a:srgbClr val="000000">
                      <a:alpha val="43137"/>
                    </a:srgbClr>
                  </a:outerShdw>
                </a:effectLst>
              </a:rPr>
              <a:t>.</a:t>
            </a:r>
          </a:p>
          <a:p>
            <a:pPr marL="0" indent="0" eaLnBrk="1" fontAlgn="auto" hangingPunct="1">
              <a:spcAft>
                <a:spcPts val="0"/>
              </a:spcAft>
              <a:buFontTx/>
              <a:buNone/>
              <a:defRPr/>
            </a:pPr>
            <a:r>
              <a:rPr lang="en-US" sz="4100" dirty="0" smtClean="0">
                <a:effectLst>
                  <a:outerShdw blurRad="38100" dist="38100" dir="2700000" algn="tl">
                    <a:srgbClr val="000000">
                      <a:alpha val="43137"/>
                    </a:srgbClr>
                  </a:outerShdw>
                </a:effectLst>
              </a:rPr>
              <a:t>If you have been living with false beliefs, then the truth may </a:t>
            </a:r>
            <a:r>
              <a:rPr lang="en-US" sz="4100" b="1" u="sng" dirty="0" smtClean="0">
                <a:solidFill>
                  <a:schemeClr val="accent4"/>
                </a:solidFill>
                <a:effectLst>
                  <a:outerShdw blurRad="38100" dist="38100" dir="2700000" algn="tl">
                    <a:srgbClr val="000000">
                      <a:alpha val="43137"/>
                    </a:srgbClr>
                  </a:outerShdw>
                </a:effectLst>
              </a:rPr>
              <a:t>feel</a:t>
            </a:r>
            <a:r>
              <a:rPr lang="en-US" sz="4100" dirty="0" smtClean="0">
                <a:solidFill>
                  <a:schemeClr val="accent4"/>
                </a:solidFill>
                <a:effectLst>
                  <a:outerShdw blurRad="38100" dist="38100" dir="2700000" algn="tl">
                    <a:srgbClr val="000000">
                      <a:alpha val="43137"/>
                    </a:srgbClr>
                  </a:outerShdw>
                </a:effectLst>
              </a:rPr>
              <a:t> </a:t>
            </a:r>
            <a:r>
              <a:rPr lang="en-US" sz="4100" dirty="0" smtClean="0">
                <a:effectLst>
                  <a:outerShdw blurRad="38100" dist="38100" dir="2700000" algn="tl">
                    <a:srgbClr val="000000">
                      <a:alpha val="43137"/>
                    </a:srgbClr>
                  </a:outerShdw>
                </a:effectLst>
              </a:rPr>
              <a:t>like a</a:t>
            </a:r>
            <a:r>
              <a:rPr lang="en-US" sz="4100" dirty="0" smtClean="0">
                <a:solidFill>
                  <a:schemeClr val="accent4"/>
                </a:solidFill>
                <a:effectLst>
                  <a:outerShdw blurRad="38100" dist="38100" dir="2700000" algn="tl">
                    <a:srgbClr val="000000">
                      <a:alpha val="43137"/>
                    </a:srgbClr>
                  </a:outerShdw>
                </a:effectLst>
              </a:rPr>
              <a:t> </a:t>
            </a:r>
            <a:r>
              <a:rPr lang="en-US" sz="4100" b="1" u="sng" dirty="0" smtClean="0">
                <a:solidFill>
                  <a:schemeClr val="accent4"/>
                </a:solidFill>
                <a:effectLst>
                  <a:outerShdw blurRad="38100" dist="38100" dir="2700000" algn="tl">
                    <a:srgbClr val="000000">
                      <a:alpha val="43137"/>
                    </a:srgbClr>
                  </a:outerShdw>
                </a:effectLst>
              </a:rPr>
              <a:t>lie</a:t>
            </a:r>
            <a:r>
              <a:rPr lang="en-US" sz="4100" dirty="0" smtClean="0">
                <a:solidFill>
                  <a:schemeClr val="accent4"/>
                </a:solidFill>
                <a:effectLst>
                  <a:outerShdw blurRad="38100" dist="38100" dir="2700000" algn="tl">
                    <a:srgbClr val="000000">
                      <a:alpha val="43137"/>
                    </a:srgbClr>
                  </a:outerShdw>
                </a:effectLst>
              </a:rPr>
              <a:t>, </a:t>
            </a:r>
            <a:r>
              <a:rPr lang="en-US" sz="4100" dirty="0" smtClean="0">
                <a:effectLst>
                  <a:outerShdw blurRad="38100" dist="38100" dir="2700000" algn="tl">
                    <a:srgbClr val="000000">
                      <a:alpha val="43137"/>
                    </a:srgbClr>
                  </a:outerShdw>
                </a:effectLst>
              </a:rPr>
              <a:t>and the </a:t>
            </a:r>
            <a:r>
              <a:rPr lang="en-US" sz="4100" b="1" u="sng" dirty="0" smtClean="0">
                <a:solidFill>
                  <a:schemeClr val="accent4"/>
                </a:solidFill>
                <a:effectLst>
                  <a:outerShdw blurRad="38100" dist="38100" dir="2700000" algn="tl">
                    <a:srgbClr val="000000">
                      <a:alpha val="43137"/>
                    </a:srgbClr>
                  </a:outerShdw>
                </a:effectLst>
              </a:rPr>
              <a:t>lie</a:t>
            </a:r>
            <a:r>
              <a:rPr lang="en-US" sz="4100" dirty="0" smtClean="0">
                <a:solidFill>
                  <a:schemeClr val="accent4"/>
                </a:solidFill>
                <a:effectLst>
                  <a:outerShdw blurRad="38100" dist="38100" dir="2700000" algn="tl">
                    <a:srgbClr val="000000">
                      <a:alpha val="43137"/>
                    </a:srgbClr>
                  </a:outerShdw>
                </a:effectLst>
              </a:rPr>
              <a:t> </a:t>
            </a:r>
            <a:r>
              <a:rPr lang="en-US" sz="4100" dirty="0" smtClean="0">
                <a:effectLst>
                  <a:outerShdw blurRad="38100" dist="38100" dir="2700000" algn="tl">
                    <a:srgbClr val="000000">
                      <a:alpha val="43137"/>
                    </a:srgbClr>
                  </a:outerShdw>
                </a:effectLst>
              </a:rPr>
              <a:t>feels like the </a:t>
            </a:r>
            <a:r>
              <a:rPr lang="en-US" sz="4100" b="1" u="sng" dirty="0" smtClean="0">
                <a:solidFill>
                  <a:schemeClr val="accent4"/>
                </a:solidFill>
                <a:effectLst>
                  <a:outerShdw blurRad="38100" dist="38100" dir="2700000" algn="tl">
                    <a:srgbClr val="000000">
                      <a:alpha val="43137"/>
                    </a:srgbClr>
                  </a:outerShdw>
                </a:effectLst>
              </a:rPr>
              <a:t>truth</a:t>
            </a:r>
            <a:r>
              <a:rPr lang="en-US" sz="4100" dirty="0" smtClean="0">
                <a:solidFill>
                  <a:schemeClr val="accent4"/>
                </a:solidFill>
                <a:effectLst>
                  <a:outerShdw blurRad="38100" dist="38100" dir="2700000" algn="tl">
                    <a:srgbClr val="000000">
                      <a:alpha val="43137"/>
                    </a:srgbClr>
                  </a:outerShdw>
                </a:effectLst>
              </a:rPr>
              <a:t>.</a:t>
            </a:r>
          </a:p>
        </p:txBody>
      </p:sp>
      <p:sp>
        <p:nvSpPr>
          <p:cNvPr id="3" name="Slide Number Placeholder 2"/>
          <p:cNvSpPr>
            <a:spLocks noGrp="1"/>
          </p:cNvSpPr>
          <p:nvPr>
            <p:ph type="sldNum" sz="quarter" idx="12"/>
          </p:nvPr>
        </p:nvSpPr>
        <p:spPr/>
        <p:txBody>
          <a:bodyPr/>
          <a:lstStyle/>
          <a:p>
            <a:pPr>
              <a:defRPr/>
            </a:pPr>
            <a:fld id="{BE119888-4773-46B6-9D89-5F100D1C6E00}" type="slidenum">
              <a:rPr lang="en-US"/>
              <a:pPr>
                <a:defRPr/>
              </a:pPr>
              <a:t>92</a:t>
            </a:fld>
            <a:endParaRPr lang="en-US"/>
          </a:p>
        </p:txBody>
      </p:sp>
      <p:sp>
        <p:nvSpPr>
          <p:cNvPr id="4" name="Footer Placeholder 3"/>
          <p:cNvSpPr>
            <a:spLocks noGrp="1"/>
          </p:cNvSpPr>
          <p:nvPr>
            <p:ph type="ftr" sz="quarter" idx="11"/>
          </p:nvPr>
        </p:nvSpPr>
        <p:spPr/>
        <p:txBody>
          <a:bodyPr/>
          <a:lstStyle/>
          <a:p>
            <a:pPr>
              <a:defRPr/>
            </a:pPr>
            <a:r>
              <a:rPr lang="en-US" smtClean="0"/>
              <a:t>iteenchallenge.org    Last Revised 03-2013</a:t>
            </a:r>
            <a:endParaRPr lang="en-US"/>
          </a:p>
        </p:txBody>
      </p:sp>
      <p:sp>
        <p:nvSpPr>
          <p:cNvPr id="5" name="Date Placeholder 4"/>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8">
                                            <p:txEl>
                                              <p:pRg st="4" end="4"/>
                                            </p:txEl>
                                          </p:spTgt>
                                        </p:tgtEl>
                                        <p:attrNameLst>
                                          <p:attrName>style.visibility</p:attrName>
                                        </p:attrNameLst>
                                      </p:cBhvr>
                                      <p:to>
                                        <p:strVal val="visible"/>
                                      </p:to>
                                    </p:set>
                                    <p:anim calcmode="lin" valueType="num">
                                      <p:cBhvr additive="base">
                                        <p:cTn id="7" dur="500" fill="hold"/>
                                        <p:tgtEl>
                                          <p:spTgt spid="14338">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8">
                                            <p:txEl>
                                              <p:pRg st="4" end="4"/>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4338">
                                            <p:txEl>
                                              <p:pRg st="5" end="5"/>
                                            </p:txEl>
                                          </p:spTgt>
                                        </p:tgtEl>
                                        <p:attrNameLst>
                                          <p:attrName>style.visibility</p:attrName>
                                        </p:attrNameLst>
                                      </p:cBhvr>
                                      <p:to>
                                        <p:strVal val="visible"/>
                                      </p:to>
                                    </p:set>
                                    <p:anim calcmode="lin" valueType="num">
                                      <p:cBhvr additive="base">
                                        <p:cTn id="12" dur="500" fill="hold"/>
                                        <p:tgtEl>
                                          <p:spTgt spid="14338">
                                            <p:txEl>
                                              <p:pRg st="5" end="5"/>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433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uiExpand="1"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Autofit/>
          </a:bodyPr>
          <a:lstStyle/>
          <a:p>
            <a:pPr marL="688975" indent="-688975" eaLnBrk="1" fontAlgn="auto" hangingPunct="1">
              <a:spcAft>
                <a:spcPts val="0"/>
              </a:spcAft>
              <a:defRPr/>
            </a:pPr>
            <a:r>
              <a:rPr lang="en-US" sz="3200" dirty="0" smtClean="0">
                <a:solidFill>
                  <a:srgbClr val="FFC000"/>
                </a:solidFill>
              </a:rPr>
              <a:t>2.	</a:t>
            </a:r>
            <a:r>
              <a:rPr lang="es-AR" sz="3200" dirty="0" smtClean="0">
                <a:solidFill>
                  <a:srgbClr val="FFC000"/>
                </a:solidFill>
              </a:rPr>
              <a:t>El camino a la madurez va a través de los </a:t>
            </a:r>
            <a:r>
              <a:rPr lang="es-AR" sz="3200" u="sng" dirty="0" smtClean="0"/>
              <a:t>problemas </a:t>
            </a:r>
            <a:br>
              <a:rPr lang="es-AR" sz="3200" u="sng" dirty="0" smtClean="0"/>
            </a:br>
            <a:r>
              <a:rPr lang="en-US" sz="3200" dirty="0" smtClean="0">
                <a:solidFill>
                  <a:schemeClr val="tx2">
                    <a:tint val="100000"/>
                    <a:satMod val="250000"/>
                  </a:schemeClr>
                </a:solidFill>
              </a:rPr>
              <a:t>The path to maturity goes through </a:t>
            </a:r>
            <a:r>
              <a:rPr lang="en-US" sz="3200" u="sng" dirty="0" smtClean="0">
                <a:solidFill>
                  <a:srgbClr val="FFC000"/>
                </a:solidFill>
              </a:rPr>
              <a:t>problems</a:t>
            </a:r>
          </a:p>
        </p:txBody>
      </p:sp>
      <p:sp>
        <p:nvSpPr>
          <p:cNvPr id="15363" name="Rectangle 3"/>
          <p:cNvSpPr>
            <a:spLocks noGrp="1" noChangeArrowheads="1"/>
          </p:cNvSpPr>
          <p:nvPr>
            <p:ph idx="1"/>
          </p:nvPr>
        </p:nvSpPr>
        <p:spPr/>
        <p:txBody>
          <a:bodyPr>
            <a:normAutofit lnSpcReduction="10000"/>
          </a:bodyPr>
          <a:lstStyle/>
          <a:p>
            <a:r>
              <a:rPr lang="es-AR" dirty="0" smtClean="0">
                <a:solidFill>
                  <a:srgbClr val="FFC000"/>
                </a:solidFill>
                <a:effectLst>
                  <a:outerShdw blurRad="38100" dist="38100" dir="2700000" algn="tl">
                    <a:srgbClr val="000000">
                      <a:alpha val="43137"/>
                    </a:srgbClr>
                  </a:outerShdw>
                </a:effectLst>
              </a:rPr>
              <a:t>Juan 16:33 </a:t>
            </a:r>
            <a:r>
              <a:rPr lang="es-AR" sz="2000" dirty="0" smtClean="0">
                <a:solidFill>
                  <a:srgbClr val="FFC000"/>
                </a:solidFill>
                <a:effectLst>
                  <a:outerShdw blurRad="38100" dist="38100" dir="2700000" algn="tl">
                    <a:srgbClr val="000000">
                      <a:alpha val="43137"/>
                    </a:srgbClr>
                  </a:outerShdw>
                </a:effectLst>
              </a:rPr>
              <a:t>NVI</a:t>
            </a:r>
            <a:endParaRPr lang="en-US" dirty="0" smtClean="0">
              <a:solidFill>
                <a:srgbClr val="FFC000"/>
              </a:solidFill>
              <a:effectLst>
                <a:outerShdw blurRad="38100" dist="38100" dir="2700000" algn="tl">
                  <a:srgbClr val="000000">
                    <a:alpha val="43137"/>
                  </a:srgbClr>
                </a:outerShdw>
              </a:effectLst>
            </a:endParaRPr>
          </a:p>
          <a:p>
            <a:pPr>
              <a:buNone/>
            </a:pPr>
            <a:r>
              <a:rPr lang="es-AR" dirty="0" smtClean="0">
                <a:solidFill>
                  <a:srgbClr val="FFC000"/>
                </a:solidFill>
                <a:effectLst>
                  <a:outerShdw blurRad="38100" dist="38100" dir="2700000" algn="tl">
                    <a:srgbClr val="000000">
                      <a:alpha val="43137"/>
                    </a:srgbClr>
                  </a:outerShdw>
                </a:effectLst>
              </a:rPr>
              <a:t>	“Yo les he dicho estas cosas para que en mí hallen paz. </a:t>
            </a:r>
            <a:r>
              <a:rPr lang="es-AR" u="sng" dirty="0" smtClean="0">
                <a:solidFill>
                  <a:srgbClr val="FFC000"/>
                </a:solidFill>
                <a:effectLst>
                  <a:outerShdw blurRad="38100" dist="38100" dir="2700000" algn="tl">
                    <a:srgbClr val="000000">
                      <a:alpha val="43137"/>
                    </a:srgbClr>
                  </a:outerShdw>
                </a:effectLst>
              </a:rPr>
              <a:t>En este mundo afrontarán aflicciones</a:t>
            </a:r>
            <a:r>
              <a:rPr lang="es-AR" dirty="0" smtClean="0">
                <a:solidFill>
                  <a:srgbClr val="FFC000"/>
                </a:solidFill>
                <a:effectLst>
                  <a:outerShdw blurRad="38100" dist="38100" dir="2700000" algn="tl">
                    <a:srgbClr val="000000">
                      <a:alpha val="43137"/>
                    </a:srgbClr>
                  </a:outerShdw>
                </a:effectLst>
              </a:rPr>
              <a:t>, pero ¡anímense! Yo he </a:t>
            </a:r>
            <a:r>
              <a:rPr lang="es-AR" b="1" dirty="0" smtClean="0">
                <a:solidFill>
                  <a:srgbClr val="FFC000"/>
                </a:solidFill>
                <a:effectLst>
                  <a:outerShdw blurRad="38100" dist="38100" dir="2700000" algn="tl">
                    <a:srgbClr val="000000">
                      <a:alpha val="43137"/>
                    </a:srgbClr>
                  </a:outerShdw>
                </a:effectLst>
              </a:rPr>
              <a:t>vencido</a:t>
            </a:r>
            <a:r>
              <a:rPr lang="es-AR" dirty="0" smtClean="0">
                <a:solidFill>
                  <a:srgbClr val="FFC000"/>
                </a:solidFill>
                <a:effectLst>
                  <a:outerShdw blurRad="38100" dist="38100" dir="2700000" algn="tl">
                    <a:srgbClr val="000000">
                      <a:alpha val="43137"/>
                    </a:srgbClr>
                  </a:outerShdw>
                </a:effectLst>
              </a:rPr>
              <a:t> al mundo.”</a:t>
            </a:r>
            <a:endParaRPr lang="en-US" dirty="0" smtClean="0">
              <a:solidFill>
                <a:srgbClr val="FFC000"/>
              </a:solidFill>
              <a:effectLst>
                <a:outerShdw blurRad="38100" dist="38100" dir="2700000" algn="tl">
                  <a:srgbClr val="000000">
                    <a:alpha val="43137"/>
                  </a:srgbClr>
                </a:outerShdw>
              </a:effectLst>
            </a:endParaRPr>
          </a:p>
          <a:p>
            <a:pPr marL="320040" indent="-320040" eaLnBrk="1" fontAlgn="auto" hangingPunct="1">
              <a:lnSpc>
                <a:spcPct val="90000"/>
              </a:lnSpc>
              <a:spcAft>
                <a:spcPts val="0"/>
              </a:spcAft>
              <a:buFont typeface="Wingdings 2"/>
              <a:buChar char=""/>
              <a:defRPr/>
            </a:pPr>
            <a:r>
              <a:rPr lang="en-US" dirty="0" smtClean="0">
                <a:effectLst>
                  <a:outerShdw blurRad="38100" dist="38100" dir="2700000" algn="tl">
                    <a:srgbClr val="000000">
                      <a:alpha val="43137"/>
                    </a:srgbClr>
                  </a:outerShdw>
                </a:effectLst>
              </a:rPr>
              <a:t>John 16:33</a:t>
            </a:r>
            <a:r>
              <a:rPr lang="en-US" b="1" dirty="0" smtClean="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NIV</a:t>
            </a:r>
            <a:endParaRPr lang="en-US" dirty="0" smtClean="0">
              <a:effectLst>
                <a:outerShdw blurRad="38100" dist="38100" dir="2700000" algn="tl">
                  <a:srgbClr val="000000">
                    <a:alpha val="43137"/>
                  </a:srgbClr>
                </a:outerShdw>
              </a:effectLst>
            </a:endParaRPr>
          </a:p>
          <a:p>
            <a:pPr marL="320040" indent="-320040" eaLnBrk="1" fontAlgn="auto" hangingPunct="1">
              <a:lnSpc>
                <a:spcPct val="90000"/>
              </a:lnSpc>
              <a:spcAft>
                <a:spcPct val="20000"/>
              </a:spcAft>
              <a:buFontTx/>
              <a:buNone/>
              <a:defRPr/>
            </a:pPr>
            <a:r>
              <a:rPr lang="en-US" dirty="0" smtClean="0">
                <a:effectLst>
                  <a:outerShdw blurRad="38100" dist="38100" dir="2700000" algn="tl">
                    <a:srgbClr val="000000">
                      <a:alpha val="43137"/>
                    </a:srgbClr>
                  </a:outerShdw>
                </a:effectLst>
              </a:rPr>
              <a:t>	“I have told you these things, so that in me you may have peace. </a:t>
            </a:r>
            <a:r>
              <a:rPr lang="en-US" u="sng" dirty="0" smtClean="0">
                <a:effectLst>
                  <a:outerShdw blurRad="38100" dist="38100" dir="2700000" algn="tl">
                    <a:srgbClr val="000000">
                      <a:alpha val="43137"/>
                    </a:srgbClr>
                  </a:outerShdw>
                </a:effectLst>
              </a:rPr>
              <a:t>In this world you will have trouble.</a:t>
            </a:r>
            <a:r>
              <a:rPr lang="en-US" dirty="0" smtClean="0">
                <a:effectLst>
                  <a:outerShdw blurRad="38100" dist="38100" dir="2700000" algn="tl">
                    <a:srgbClr val="000000">
                      <a:alpha val="43137"/>
                    </a:srgbClr>
                  </a:outerShdw>
                </a:effectLst>
              </a:rPr>
              <a:t>  But take heart! I have </a:t>
            </a:r>
            <a:r>
              <a:rPr lang="en-US" b="1" dirty="0" smtClean="0">
                <a:effectLst>
                  <a:outerShdw blurRad="38100" dist="38100" dir="2700000" algn="tl">
                    <a:srgbClr val="000000">
                      <a:alpha val="43137"/>
                    </a:srgbClr>
                  </a:outerShdw>
                </a:effectLst>
              </a:rPr>
              <a:t>overcome</a:t>
            </a:r>
            <a:r>
              <a:rPr lang="en-US" dirty="0" smtClean="0">
                <a:effectLst>
                  <a:outerShdw blurRad="38100" dist="38100" dir="2700000" algn="tl">
                    <a:srgbClr val="000000">
                      <a:alpha val="43137"/>
                    </a:srgbClr>
                  </a:outerShdw>
                </a:effectLst>
              </a:rPr>
              <a:t> the world.”</a:t>
            </a:r>
          </a:p>
        </p:txBody>
      </p:sp>
      <p:sp>
        <p:nvSpPr>
          <p:cNvPr id="4" name="Slide Number Placeholder 3"/>
          <p:cNvSpPr>
            <a:spLocks noGrp="1"/>
          </p:cNvSpPr>
          <p:nvPr>
            <p:ph type="sldNum" sz="quarter" idx="12"/>
          </p:nvPr>
        </p:nvSpPr>
        <p:spPr/>
        <p:txBody>
          <a:bodyPr/>
          <a:lstStyle/>
          <a:p>
            <a:pPr>
              <a:defRPr/>
            </a:pPr>
            <a:fld id="{4F04BCAD-A87D-4A4C-9175-0BA734259399}" type="slidenum">
              <a:rPr lang="en-US"/>
              <a:pPr>
                <a:defRPr/>
              </a:pPr>
              <a:t>93</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anim calcmode="lin" valueType="num">
                                      <p:cBhvr additive="base">
                                        <p:cTn id="11"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4" fill="hold" grpId="0" nodeType="afterEffect">
                                  <p:stCondLst>
                                    <p:cond delay="0"/>
                                  </p:stCondLst>
                                  <p:childTnLst>
                                    <p:set>
                                      <p:cBhvr>
                                        <p:cTn id="15" dur="1" fill="hold">
                                          <p:stCondLst>
                                            <p:cond delay="0"/>
                                          </p:stCondLst>
                                        </p:cTn>
                                        <p:tgtEl>
                                          <p:spTgt spid="15363">
                                            <p:txEl>
                                              <p:pRg st="2" end="2"/>
                                            </p:txEl>
                                          </p:spTgt>
                                        </p:tgtEl>
                                        <p:attrNameLst>
                                          <p:attrName>style.visibility</p:attrName>
                                        </p:attrNameLst>
                                      </p:cBhvr>
                                      <p:to>
                                        <p:strVal val="visible"/>
                                      </p:to>
                                    </p:set>
                                    <p:anim calcmode="lin" valueType="num">
                                      <p:cBhvr additive="base">
                                        <p:cTn id="16"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15363">
                                            <p:txEl>
                                              <p:pRg st="2" end="2"/>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15363">
                                            <p:txEl>
                                              <p:pRg st="3" end="3"/>
                                            </p:txEl>
                                          </p:spTgt>
                                        </p:tgtEl>
                                        <p:attrNameLst>
                                          <p:attrName>style.visibility</p:attrName>
                                        </p:attrNameLst>
                                      </p:cBhvr>
                                      <p:to>
                                        <p:strVal val="visible"/>
                                      </p:to>
                                    </p:set>
                                    <p:anim calcmode="lin" valueType="num">
                                      <p:cBhvr additive="base">
                                        <p:cTn id="20" dur="5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536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28600"/>
            <a:ext cx="8229600" cy="1524000"/>
          </a:xfrm>
        </p:spPr>
        <p:txBody>
          <a:bodyPr>
            <a:noAutofit/>
          </a:bodyPr>
          <a:lstStyle/>
          <a:p>
            <a:pPr marL="688975" indent="-688975" eaLnBrk="1" fontAlgn="auto" hangingPunct="1">
              <a:spcAft>
                <a:spcPts val="0"/>
              </a:spcAft>
              <a:defRPr/>
            </a:pPr>
            <a:r>
              <a:rPr lang="en-US" sz="2800" dirty="0" smtClean="0">
                <a:solidFill>
                  <a:srgbClr val="FFC000"/>
                </a:solidFill>
              </a:rPr>
              <a:t>2.	</a:t>
            </a:r>
            <a:r>
              <a:rPr lang="es-AR" sz="2800" dirty="0" smtClean="0">
                <a:solidFill>
                  <a:srgbClr val="FFC000"/>
                </a:solidFill>
              </a:rPr>
              <a:t>El camino a la madurez va a través de los </a:t>
            </a:r>
            <a:r>
              <a:rPr lang="es-AR" sz="2800" u="sng" dirty="0" smtClean="0"/>
              <a:t>problemas </a:t>
            </a:r>
            <a:br>
              <a:rPr lang="es-AR" sz="2800" u="sng" dirty="0" smtClean="0"/>
            </a:br>
            <a:r>
              <a:rPr lang="en-US" sz="2800" dirty="0" smtClean="0">
                <a:solidFill>
                  <a:schemeClr val="tx2">
                    <a:tint val="100000"/>
                    <a:satMod val="250000"/>
                  </a:schemeClr>
                </a:solidFill>
              </a:rPr>
              <a:t>The path to maturity goes through </a:t>
            </a:r>
            <a:r>
              <a:rPr lang="en-US" sz="2800" u="sng" dirty="0" smtClean="0">
                <a:solidFill>
                  <a:srgbClr val="FFC000"/>
                </a:solidFill>
              </a:rPr>
              <a:t>problems</a:t>
            </a:r>
          </a:p>
        </p:txBody>
      </p:sp>
      <p:sp>
        <p:nvSpPr>
          <p:cNvPr id="15363" name="Rectangle 3"/>
          <p:cNvSpPr>
            <a:spLocks noGrp="1" noChangeArrowheads="1"/>
          </p:cNvSpPr>
          <p:nvPr>
            <p:ph idx="1"/>
          </p:nvPr>
        </p:nvSpPr>
        <p:spPr/>
        <p:txBody>
          <a:bodyPr>
            <a:normAutofit/>
          </a:bodyPr>
          <a:lstStyle/>
          <a:p>
            <a:pPr marL="320040" indent="-320040" eaLnBrk="1" fontAlgn="auto" hangingPunct="1">
              <a:lnSpc>
                <a:spcPct val="90000"/>
              </a:lnSpc>
              <a:spcAft>
                <a:spcPct val="20000"/>
              </a:spcAft>
              <a:buFont typeface="Wingdings 2"/>
              <a:buChar char=""/>
              <a:defRPr/>
            </a:pPr>
            <a:r>
              <a:rPr lang="es-AR" dirty="0" smtClean="0">
                <a:solidFill>
                  <a:srgbClr val="FFC000"/>
                </a:solidFill>
                <a:effectLst>
                  <a:outerShdw blurRad="38100" dist="38100" dir="2700000" algn="tl">
                    <a:srgbClr val="000000">
                      <a:alpha val="43137"/>
                    </a:srgbClr>
                  </a:outerShdw>
                </a:effectLst>
              </a:rPr>
              <a:t>Cada problema es una oportunidad para vivir en la verdad. </a:t>
            </a:r>
            <a:r>
              <a:rPr lang="es-AR" dirty="0" smtClean="0"/>
              <a:t/>
            </a:r>
            <a:br>
              <a:rPr lang="es-AR" dirty="0" smtClean="0"/>
            </a:br>
            <a:r>
              <a:rPr lang="en-US" dirty="0" smtClean="0">
                <a:effectLst>
                  <a:outerShdw blurRad="38100" dist="38100" dir="2700000" algn="tl">
                    <a:srgbClr val="000000">
                      <a:alpha val="43137"/>
                    </a:srgbClr>
                  </a:outerShdw>
                </a:effectLst>
              </a:rPr>
              <a:t>Every problem is an opportunity to live in the truth.</a:t>
            </a:r>
          </a:p>
          <a:p>
            <a:pPr marL="320040" indent="-320040" eaLnBrk="1" fontAlgn="auto" hangingPunct="1">
              <a:lnSpc>
                <a:spcPct val="90000"/>
              </a:lnSpc>
              <a:spcAft>
                <a:spcPts val="0"/>
              </a:spcAft>
              <a:buFont typeface="Wingdings 2"/>
              <a:buChar char=""/>
              <a:defRPr/>
            </a:pPr>
            <a:r>
              <a:rPr lang="es-AR" dirty="0" smtClean="0">
                <a:solidFill>
                  <a:srgbClr val="FFC000"/>
                </a:solidFill>
                <a:effectLst>
                  <a:outerShdw blurRad="38100" dist="38100" dir="2700000" algn="tl">
                    <a:srgbClr val="000000">
                      <a:alpha val="43137"/>
                    </a:srgbClr>
                  </a:outerShdw>
                </a:effectLst>
              </a:rPr>
              <a:t>Cada problema ofrece una opción para seguir a Dios o seguir los caminos de Satanás, o nuestros caminos. </a:t>
            </a:r>
            <a:r>
              <a:rPr lang="es-AR" dirty="0" smtClean="0"/>
              <a:t/>
            </a:r>
            <a:br>
              <a:rPr lang="es-AR" dirty="0" smtClean="0"/>
            </a:br>
            <a:r>
              <a:rPr lang="en-US" dirty="0" smtClean="0">
                <a:effectLst>
                  <a:outerShdw blurRad="38100" dist="38100" dir="2700000" algn="tl">
                    <a:srgbClr val="000000">
                      <a:alpha val="43137"/>
                    </a:srgbClr>
                  </a:outerShdw>
                </a:effectLst>
              </a:rPr>
              <a:t>Every problem offers a choice—to follow God or to follow Satan’s way—our way.</a:t>
            </a:r>
          </a:p>
        </p:txBody>
      </p:sp>
      <p:sp>
        <p:nvSpPr>
          <p:cNvPr id="4" name="Slide Number Placeholder 3"/>
          <p:cNvSpPr>
            <a:spLocks noGrp="1"/>
          </p:cNvSpPr>
          <p:nvPr>
            <p:ph type="sldNum" sz="quarter" idx="12"/>
          </p:nvPr>
        </p:nvSpPr>
        <p:spPr/>
        <p:txBody>
          <a:bodyPr/>
          <a:lstStyle/>
          <a:p>
            <a:pPr>
              <a:defRPr/>
            </a:pPr>
            <a:fld id="{4F04BCAD-A87D-4A4C-9175-0BA734259399}" type="slidenum">
              <a:rPr lang="en-US"/>
              <a:pPr>
                <a:defRPr/>
              </a:pPr>
              <a:t>94</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box(in)">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box(in)">
                                      <p:cBhvr>
                                        <p:cTn id="12" dur="500"/>
                                        <p:tgtEl>
                                          <p:spTgt spid="153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457200" y="609600"/>
            <a:ext cx="8229600" cy="5516563"/>
          </a:xfrm>
        </p:spPr>
        <p:txBody>
          <a:bodyPr>
            <a:normAutofit/>
          </a:bodyPr>
          <a:lstStyle/>
          <a:p>
            <a:pPr marL="0" indent="0" eaLnBrk="1" fontAlgn="auto" hangingPunct="1">
              <a:lnSpc>
                <a:spcPct val="90000"/>
              </a:lnSpc>
              <a:spcAft>
                <a:spcPts val="0"/>
              </a:spcAft>
              <a:buNone/>
              <a:defRPr/>
            </a:pPr>
            <a:r>
              <a:rPr lang="es-AR" sz="4100" b="1" dirty="0" smtClean="0">
                <a:solidFill>
                  <a:srgbClr val="FFC000"/>
                </a:solidFill>
                <a:effectLst>
                  <a:outerShdw blurRad="38100" dist="38100" dir="2700000" algn="tl">
                    <a:srgbClr val="000000">
                      <a:alpha val="43137"/>
                    </a:srgbClr>
                  </a:outerShdw>
                </a:effectLst>
              </a:rPr>
              <a:t>¿Cómo quiere Dios que respondamos a los problemas?</a:t>
            </a:r>
            <a:endParaRPr lang="en-US" sz="4100" b="1" dirty="0" smtClean="0">
              <a:solidFill>
                <a:srgbClr val="FFC000"/>
              </a:solidFill>
              <a:effectLst>
                <a:outerShdw blurRad="38100" dist="38100" dir="2700000" algn="tl">
                  <a:srgbClr val="000000">
                    <a:alpha val="43137"/>
                  </a:srgbClr>
                </a:outerShdw>
              </a:effectLst>
            </a:endParaRPr>
          </a:p>
          <a:p>
            <a:pPr marL="0" indent="0" eaLnBrk="1" fontAlgn="auto" hangingPunct="1">
              <a:lnSpc>
                <a:spcPct val="90000"/>
              </a:lnSpc>
              <a:spcAft>
                <a:spcPts val="0"/>
              </a:spcAft>
              <a:buFont typeface="Wingdings 2"/>
              <a:buNone/>
              <a:defRPr/>
            </a:pPr>
            <a:r>
              <a:rPr lang="en-US" sz="3900" b="1" dirty="0" smtClean="0">
                <a:solidFill>
                  <a:schemeClr val="tx2"/>
                </a:solidFill>
                <a:effectLst>
                  <a:outerShdw blurRad="38100" dist="38100" dir="2700000" algn="tl">
                    <a:srgbClr val="000000">
                      <a:alpha val="43137"/>
                    </a:srgbClr>
                  </a:outerShdw>
                </a:effectLst>
              </a:rPr>
              <a:t>How does God want us to respond to problems?</a:t>
            </a:r>
            <a:endParaRPr lang="en-US" sz="3600" b="1" dirty="0" smtClean="0">
              <a:solidFill>
                <a:schemeClr val="tx2"/>
              </a:solidFill>
              <a:effectLst>
                <a:outerShdw blurRad="38100" dist="38100" dir="2700000" algn="tl">
                  <a:srgbClr val="000000">
                    <a:alpha val="43137"/>
                  </a:srgbClr>
                </a:outerShdw>
              </a:effectLst>
            </a:endParaRPr>
          </a:p>
          <a:p>
            <a:pPr marL="320040" indent="-320040" eaLnBrk="1" fontAlgn="auto" hangingPunct="1">
              <a:lnSpc>
                <a:spcPct val="90000"/>
              </a:lnSpc>
              <a:spcAft>
                <a:spcPts val="0"/>
              </a:spcAft>
              <a:buFontTx/>
              <a:buNone/>
              <a:defRPr/>
            </a:pPr>
            <a:endParaRPr lang="en-US" sz="2400" dirty="0" smtClean="0">
              <a:effectLst>
                <a:outerShdw blurRad="38100" dist="38100" dir="2700000" algn="tl">
                  <a:srgbClr val="000000">
                    <a:alpha val="43137"/>
                  </a:srgbClr>
                </a:outerShdw>
              </a:effectLst>
            </a:endParaRPr>
          </a:p>
          <a:p>
            <a:pPr marL="320040" indent="-320040" eaLnBrk="1" fontAlgn="auto" hangingPunct="1">
              <a:lnSpc>
                <a:spcPct val="90000"/>
              </a:lnSpc>
              <a:spcAft>
                <a:spcPts val="0"/>
              </a:spcAft>
              <a:buFontTx/>
              <a:buNone/>
              <a:defRPr/>
            </a:pPr>
            <a:r>
              <a:rPr lang="en-US" sz="3600" dirty="0" smtClean="0">
                <a:solidFill>
                  <a:srgbClr val="FFC000"/>
                </a:solidFill>
                <a:effectLst>
                  <a:outerShdw blurRad="38100" dist="38100" dir="2700000" algn="tl">
                    <a:srgbClr val="000000">
                      <a:alpha val="43137"/>
                    </a:srgbClr>
                  </a:outerShdw>
                </a:effectLst>
              </a:rPr>
              <a:t>Santiago 1:2-5	</a:t>
            </a:r>
          </a:p>
          <a:p>
            <a:pPr marL="320040" indent="-320040" eaLnBrk="1" fontAlgn="auto" hangingPunct="1">
              <a:lnSpc>
                <a:spcPct val="90000"/>
              </a:lnSpc>
              <a:spcAft>
                <a:spcPts val="0"/>
              </a:spcAft>
              <a:buFontTx/>
              <a:buNone/>
              <a:defRPr/>
            </a:pPr>
            <a:r>
              <a:rPr lang="en-US" sz="3500" dirty="0" smtClean="0">
                <a:effectLst>
                  <a:outerShdw blurRad="38100" dist="38100" dir="2700000" algn="tl">
                    <a:srgbClr val="000000">
                      <a:alpha val="43137"/>
                    </a:srgbClr>
                  </a:outerShdw>
                </a:effectLst>
              </a:rPr>
              <a:t>James 1:2-5 </a:t>
            </a:r>
            <a:r>
              <a:rPr lang="en-US" sz="2000" dirty="0" smtClean="0">
                <a:effectLst>
                  <a:outerShdw blurRad="38100" dist="38100" dir="2700000" algn="tl">
                    <a:srgbClr val="000000">
                      <a:alpha val="43137"/>
                    </a:srgbClr>
                  </a:outerShdw>
                </a:effectLst>
              </a:rPr>
              <a:t>NIV</a:t>
            </a:r>
            <a:endParaRPr lang="en-US" sz="3200" dirty="0" smtClean="0">
              <a:effectLst>
                <a:outerShdw blurRad="38100" dist="38100" dir="2700000" algn="tl">
                  <a:srgbClr val="000000">
                    <a:alpha val="43137"/>
                  </a:srgbClr>
                </a:outerShdw>
              </a:effectLst>
            </a:endParaRPr>
          </a:p>
          <a:p>
            <a:pPr marL="0" indent="0" eaLnBrk="1" fontAlgn="auto" hangingPunct="1">
              <a:lnSpc>
                <a:spcPct val="90000"/>
              </a:lnSpc>
              <a:spcAft>
                <a:spcPts val="0"/>
              </a:spcAft>
              <a:buFontTx/>
              <a:buNone/>
              <a:defRPr/>
            </a:pPr>
            <a:r>
              <a:rPr lang="en-US" sz="3200" dirty="0" smtClean="0">
                <a:effectLst>
                  <a:outerShdw blurRad="38100" dist="38100" dir="2700000" algn="tl">
                    <a:srgbClr val="000000">
                      <a:alpha val="43137"/>
                    </a:srgbClr>
                  </a:outerShdw>
                </a:effectLst>
              </a:rPr>
              <a:t>	</a:t>
            </a:r>
            <a:endParaRPr lang="en-US" sz="2400" dirty="0" smtClean="0"/>
          </a:p>
          <a:p>
            <a:pPr marL="320040" indent="-320040" eaLnBrk="1" fontAlgn="auto" hangingPunct="1">
              <a:lnSpc>
                <a:spcPct val="90000"/>
              </a:lnSpc>
              <a:spcAft>
                <a:spcPts val="0"/>
              </a:spcAft>
              <a:buFontTx/>
              <a:buNone/>
              <a:defRPr/>
            </a:pPr>
            <a:r>
              <a:rPr lang="en-US" sz="2400" dirty="0" smtClean="0"/>
              <a:t>	</a:t>
            </a:r>
          </a:p>
        </p:txBody>
      </p:sp>
      <p:sp>
        <p:nvSpPr>
          <p:cNvPr id="3" name="Slide Number Placeholder 2"/>
          <p:cNvSpPr>
            <a:spLocks noGrp="1"/>
          </p:cNvSpPr>
          <p:nvPr>
            <p:ph type="sldNum" sz="quarter" idx="12"/>
          </p:nvPr>
        </p:nvSpPr>
        <p:spPr/>
        <p:txBody>
          <a:bodyPr/>
          <a:lstStyle/>
          <a:p>
            <a:pPr>
              <a:defRPr/>
            </a:pPr>
            <a:fld id="{2FA9C9DE-3C2A-468C-A4F2-C2551B049E97}" type="slidenum">
              <a:rPr lang="en-US"/>
              <a:pPr>
                <a:defRPr/>
              </a:pPr>
              <a:t>95</a:t>
            </a:fld>
            <a:endParaRPr lang="en-US"/>
          </a:p>
        </p:txBody>
      </p:sp>
      <p:sp>
        <p:nvSpPr>
          <p:cNvPr id="4" name="Footer Placeholder 3"/>
          <p:cNvSpPr>
            <a:spLocks noGrp="1"/>
          </p:cNvSpPr>
          <p:nvPr>
            <p:ph type="ftr" sz="quarter" idx="11"/>
          </p:nvPr>
        </p:nvSpPr>
        <p:spPr/>
        <p:txBody>
          <a:bodyPr/>
          <a:lstStyle/>
          <a:p>
            <a:pPr>
              <a:defRPr/>
            </a:pPr>
            <a:r>
              <a:rPr lang="en-US" smtClean="0"/>
              <a:t>iteenchallenge.org    Last Revised 03-2013</a:t>
            </a:r>
            <a:endParaRPr lang="en-US"/>
          </a:p>
        </p:txBody>
      </p:sp>
      <p:sp>
        <p:nvSpPr>
          <p:cNvPr id="5" name="Date Placeholder 4"/>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609600"/>
            <a:ext cx="8229600" cy="5516563"/>
          </a:xfrm>
        </p:spPr>
        <p:txBody>
          <a:bodyPr>
            <a:normAutofit/>
          </a:bodyPr>
          <a:lstStyle/>
          <a:p>
            <a:pPr marL="0" indent="0" eaLnBrk="1" fontAlgn="auto" hangingPunct="1">
              <a:lnSpc>
                <a:spcPct val="120000"/>
              </a:lnSpc>
              <a:spcAft>
                <a:spcPts val="0"/>
              </a:spcAft>
              <a:buNone/>
              <a:defRPr/>
            </a:pPr>
            <a:r>
              <a:rPr lang="es-AR" sz="3200" b="1" dirty="0" smtClean="0">
                <a:effectLst>
                  <a:outerShdw blurRad="38100" dist="38100" dir="2700000" algn="tl">
                    <a:srgbClr val="000000">
                      <a:alpha val="43137"/>
                    </a:srgbClr>
                  </a:outerShdw>
                </a:effectLst>
              </a:rPr>
              <a:t>La respuesta de Pablo a su "aguijón en la carne".</a:t>
            </a:r>
            <a:endParaRPr lang="en-US" sz="3200" dirty="0" smtClean="0">
              <a:effectLst>
                <a:outerShdw blurRad="38100" dist="38100" dir="2700000" algn="tl">
                  <a:srgbClr val="000000">
                    <a:alpha val="43137"/>
                  </a:srgbClr>
                </a:outerShdw>
              </a:effectLst>
            </a:endParaRPr>
          </a:p>
          <a:p>
            <a:pPr marL="0" indent="0" eaLnBrk="1" fontAlgn="auto" hangingPunct="1">
              <a:lnSpc>
                <a:spcPct val="120000"/>
              </a:lnSpc>
              <a:spcAft>
                <a:spcPts val="0"/>
              </a:spcAft>
              <a:buFontTx/>
              <a:buNone/>
              <a:defRPr/>
            </a:pPr>
            <a:r>
              <a:rPr lang="en-US" sz="3200" b="1" dirty="0" smtClean="0">
                <a:solidFill>
                  <a:schemeClr val="accent4"/>
                </a:solidFill>
                <a:effectLst>
                  <a:outerShdw blurRad="38100" dist="38100" dir="2700000" algn="tl">
                    <a:srgbClr val="000000">
                      <a:alpha val="43137"/>
                    </a:srgbClr>
                  </a:outerShdw>
                </a:effectLst>
              </a:rPr>
              <a:t>Paul’s response to his “thorn in the flesh.”</a:t>
            </a:r>
          </a:p>
          <a:p>
            <a:pPr marL="320040" indent="-320040" eaLnBrk="1" fontAlgn="auto" hangingPunct="1">
              <a:lnSpc>
                <a:spcPct val="80000"/>
              </a:lnSpc>
              <a:spcAft>
                <a:spcPts val="0"/>
              </a:spcAft>
              <a:buFont typeface="Wingdings 2"/>
              <a:buChar char=""/>
              <a:defRPr/>
            </a:pPr>
            <a:endParaRPr lang="en-US" sz="3200" dirty="0" smtClean="0">
              <a:effectLst>
                <a:outerShdw blurRad="38100" dist="38100" dir="2700000" algn="tl">
                  <a:srgbClr val="000000">
                    <a:alpha val="43137"/>
                  </a:srgbClr>
                </a:outerShdw>
              </a:effectLst>
            </a:endParaRPr>
          </a:p>
          <a:p>
            <a:pPr marL="320040" indent="-320040" eaLnBrk="1" fontAlgn="auto" hangingPunct="1">
              <a:lnSpc>
                <a:spcPct val="80000"/>
              </a:lnSpc>
              <a:spcAft>
                <a:spcPts val="0"/>
              </a:spcAft>
              <a:buFont typeface="Wingdings 2"/>
              <a:buNone/>
              <a:defRPr/>
            </a:pPr>
            <a:r>
              <a:rPr lang="en-US" sz="3900" b="1" dirty="0" smtClean="0">
                <a:solidFill>
                  <a:srgbClr val="FFC000"/>
                </a:solidFill>
                <a:effectLst>
                  <a:outerShdw blurRad="38100" dist="38100" dir="2700000" algn="tl">
                    <a:srgbClr val="000000">
                      <a:alpha val="43137"/>
                    </a:srgbClr>
                  </a:outerShdw>
                </a:effectLst>
              </a:rPr>
              <a:t>	2 </a:t>
            </a:r>
            <a:r>
              <a:rPr lang="en-US" sz="3900" b="1" dirty="0" err="1" smtClean="0">
                <a:solidFill>
                  <a:srgbClr val="FFC000"/>
                </a:solidFill>
                <a:effectLst>
                  <a:outerShdw blurRad="38100" dist="38100" dir="2700000" algn="tl">
                    <a:srgbClr val="000000">
                      <a:alpha val="43137"/>
                    </a:srgbClr>
                  </a:outerShdw>
                </a:effectLst>
              </a:rPr>
              <a:t>Corintios</a:t>
            </a:r>
            <a:r>
              <a:rPr lang="en-US" sz="3900" b="1" dirty="0" smtClean="0">
                <a:solidFill>
                  <a:srgbClr val="FFC000"/>
                </a:solidFill>
                <a:effectLst>
                  <a:outerShdw blurRad="38100" dist="38100" dir="2700000" algn="tl">
                    <a:srgbClr val="000000">
                      <a:alpha val="43137"/>
                    </a:srgbClr>
                  </a:outerShdw>
                </a:effectLst>
              </a:rPr>
              <a:t> 12:7-10 </a:t>
            </a:r>
          </a:p>
          <a:p>
            <a:pPr marL="320040" indent="-320040" eaLnBrk="1" fontAlgn="auto" hangingPunct="1">
              <a:lnSpc>
                <a:spcPct val="80000"/>
              </a:lnSpc>
              <a:spcAft>
                <a:spcPts val="0"/>
              </a:spcAft>
              <a:buFont typeface="Wingdings 2"/>
              <a:buNone/>
              <a:defRPr/>
            </a:pPr>
            <a:r>
              <a:rPr lang="en-US" sz="3900" b="1" dirty="0" smtClean="0">
                <a:effectLst>
                  <a:outerShdw blurRad="38100" dist="38100" dir="2700000" algn="tl">
                    <a:srgbClr val="000000">
                      <a:alpha val="43137"/>
                    </a:srgbClr>
                  </a:outerShdw>
                </a:effectLst>
              </a:rPr>
              <a:t>	2 Corinthians 12:7-10</a:t>
            </a:r>
          </a:p>
        </p:txBody>
      </p:sp>
      <p:sp>
        <p:nvSpPr>
          <p:cNvPr id="3" name="Slide Number Placeholder 2"/>
          <p:cNvSpPr>
            <a:spLocks noGrp="1"/>
          </p:cNvSpPr>
          <p:nvPr>
            <p:ph type="sldNum" sz="quarter" idx="12"/>
          </p:nvPr>
        </p:nvSpPr>
        <p:spPr/>
        <p:txBody>
          <a:bodyPr/>
          <a:lstStyle/>
          <a:p>
            <a:pPr>
              <a:defRPr/>
            </a:pPr>
            <a:fld id="{1A78C2BF-7A0D-455E-BAC0-967D7C6D0D2F}" type="slidenum">
              <a:rPr lang="en-US"/>
              <a:pPr>
                <a:defRPr/>
              </a:pPr>
              <a:t>96</a:t>
            </a:fld>
            <a:endParaRPr lang="en-US"/>
          </a:p>
        </p:txBody>
      </p:sp>
      <p:sp>
        <p:nvSpPr>
          <p:cNvPr id="4" name="Footer Placeholder 3"/>
          <p:cNvSpPr>
            <a:spLocks noGrp="1"/>
          </p:cNvSpPr>
          <p:nvPr>
            <p:ph type="ftr" sz="quarter" idx="11"/>
          </p:nvPr>
        </p:nvSpPr>
        <p:spPr/>
        <p:txBody>
          <a:bodyPr/>
          <a:lstStyle/>
          <a:p>
            <a:pPr>
              <a:defRPr/>
            </a:pPr>
            <a:r>
              <a:rPr lang="en-US" smtClean="0"/>
              <a:t>iteenchallenge.org    Last Revised 03-2013</a:t>
            </a:r>
            <a:endParaRPr lang="en-US"/>
          </a:p>
        </p:txBody>
      </p:sp>
      <p:sp>
        <p:nvSpPr>
          <p:cNvPr id="5" name="Date Placeholder 4"/>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marL="463550" indent="-463550" eaLnBrk="1" fontAlgn="auto" hangingPunct="1">
              <a:spcAft>
                <a:spcPts val="0"/>
              </a:spcAft>
              <a:defRPr/>
            </a:pPr>
            <a:r>
              <a:rPr lang="en-US" sz="3200" dirty="0" smtClean="0">
                <a:solidFill>
                  <a:schemeClr val="tx2">
                    <a:tint val="100000"/>
                    <a:satMod val="250000"/>
                  </a:schemeClr>
                </a:solidFill>
              </a:rPr>
              <a:t>3.  </a:t>
            </a:r>
            <a:r>
              <a:rPr lang="es-AR" sz="3200" dirty="0" smtClean="0">
                <a:solidFill>
                  <a:srgbClr val="FFC000"/>
                </a:solidFill>
              </a:rPr>
              <a:t>Camino a la madurez es a través de </a:t>
            </a:r>
            <a:r>
              <a:rPr lang="es-AR" sz="3200" b="0" dirty="0" smtClean="0">
                <a:solidFill>
                  <a:srgbClr val="FFC000"/>
                </a:solidFill>
              </a:rPr>
              <a:t>las</a:t>
            </a:r>
            <a:r>
              <a:rPr lang="es-AR" sz="3200" u="sng" dirty="0" smtClean="0"/>
              <a:t> relaciones </a:t>
            </a:r>
            <a:br>
              <a:rPr lang="es-AR" sz="3200" u="sng" dirty="0" smtClean="0"/>
            </a:br>
            <a:r>
              <a:rPr lang="en-US" sz="3200" dirty="0" smtClean="0">
                <a:solidFill>
                  <a:schemeClr val="tx2">
                    <a:tint val="100000"/>
                    <a:satMod val="250000"/>
                  </a:schemeClr>
                </a:solidFill>
              </a:rPr>
              <a:t>Path to maturity is through </a:t>
            </a:r>
            <a:r>
              <a:rPr lang="en-US" sz="3200" u="sng" dirty="0" smtClean="0">
                <a:solidFill>
                  <a:srgbClr val="FFC000"/>
                </a:solidFill>
              </a:rPr>
              <a:t>relationships</a:t>
            </a:r>
            <a:r>
              <a:rPr lang="en-US" sz="3200" dirty="0" smtClean="0">
                <a:solidFill>
                  <a:schemeClr val="tx1"/>
                </a:solidFill>
              </a:rPr>
              <a:t>.</a:t>
            </a:r>
          </a:p>
        </p:txBody>
      </p:sp>
      <p:sp>
        <p:nvSpPr>
          <p:cNvPr id="18435" name="Rectangle 3"/>
          <p:cNvSpPr>
            <a:spLocks noGrp="1" noChangeArrowheads="1"/>
          </p:cNvSpPr>
          <p:nvPr>
            <p:ph idx="1"/>
          </p:nvPr>
        </p:nvSpPr>
        <p:spPr>
          <a:xfrm>
            <a:off x="457200" y="2743200"/>
            <a:ext cx="8229600" cy="3551238"/>
          </a:xfrm>
        </p:spPr>
        <p:txBody>
          <a:bodyPr>
            <a:normAutofit/>
          </a:bodyPr>
          <a:lstStyle/>
          <a:p>
            <a:pPr marL="320040" indent="-320040" eaLnBrk="1" fontAlgn="auto" hangingPunct="1">
              <a:spcAft>
                <a:spcPct val="50000"/>
              </a:spcAft>
              <a:buFont typeface="Wingdings 2"/>
              <a:buChar char=""/>
              <a:defRPr/>
            </a:pPr>
            <a:r>
              <a:rPr lang="es-AR" sz="2800" dirty="0" smtClean="0">
                <a:solidFill>
                  <a:srgbClr val="FFC000"/>
                </a:solidFill>
                <a:effectLst>
                  <a:outerShdw blurRad="38100" dist="38100" dir="2700000" algn="tl">
                    <a:srgbClr val="000000">
                      <a:alpha val="43137"/>
                    </a:srgbClr>
                  </a:outerShdw>
                </a:effectLst>
              </a:rPr>
              <a:t>El camino de Dios a la madurez requiere relaciones </a:t>
            </a:r>
            <a:br>
              <a:rPr lang="es-AR" sz="2800" dirty="0" smtClean="0">
                <a:solidFill>
                  <a:srgbClr val="FFC000"/>
                </a:solidFill>
                <a:effectLst>
                  <a:outerShdw blurRad="38100" dist="38100" dir="2700000" algn="tl">
                    <a:srgbClr val="000000">
                      <a:alpha val="43137"/>
                    </a:srgbClr>
                  </a:outerShdw>
                </a:effectLst>
              </a:rPr>
            </a:br>
            <a:r>
              <a:rPr lang="en-US" sz="2800" dirty="0" smtClean="0">
                <a:effectLst>
                  <a:outerShdw blurRad="38100" dist="38100" dir="2700000" algn="tl">
                    <a:srgbClr val="000000">
                      <a:alpha val="43137"/>
                    </a:srgbClr>
                  </a:outerShdw>
                </a:effectLst>
              </a:rPr>
              <a:t>God’s path to maturity requires relationships.</a:t>
            </a:r>
          </a:p>
          <a:p>
            <a:pPr marL="320040" indent="-320040" eaLnBrk="1" fontAlgn="auto" hangingPunct="1">
              <a:spcAft>
                <a:spcPct val="50000"/>
              </a:spcAft>
              <a:buFont typeface="Wingdings 2"/>
              <a:buChar char=""/>
              <a:defRPr/>
            </a:pPr>
            <a:r>
              <a:rPr lang="es-AR" sz="2800" dirty="0" smtClean="0">
                <a:solidFill>
                  <a:srgbClr val="FFC000"/>
                </a:solidFill>
                <a:effectLst>
                  <a:outerShdw blurRad="38100" dist="38100" dir="2700000" algn="tl">
                    <a:srgbClr val="000000">
                      <a:alpha val="43137"/>
                    </a:srgbClr>
                  </a:outerShdw>
                </a:effectLst>
              </a:rPr>
              <a:t>La vida sana no es posible aislado de otros </a:t>
            </a:r>
            <a:r>
              <a:rPr lang="es-AR" sz="2800" dirty="0" smtClean="0"/>
              <a:t/>
            </a:r>
            <a:br>
              <a:rPr lang="es-AR" sz="2800" dirty="0" smtClean="0"/>
            </a:br>
            <a:r>
              <a:rPr lang="en-US" sz="2800" dirty="0" smtClean="0">
                <a:effectLst>
                  <a:outerShdw blurRad="38100" dist="38100" dir="2700000" algn="tl">
                    <a:srgbClr val="000000">
                      <a:alpha val="43137"/>
                    </a:srgbClr>
                  </a:outerShdw>
                </a:effectLst>
              </a:rPr>
              <a:t>Healthy living is not possible all by yourself.</a:t>
            </a:r>
          </a:p>
        </p:txBody>
      </p:sp>
      <p:sp>
        <p:nvSpPr>
          <p:cNvPr id="4" name="Slide Number Placeholder 3"/>
          <p:cNvSpPr>
            <a:spLocks noGrp="1"/>
          </p:cNvSpPr>
          <p:nvPr>
            <p:ph type="sldNum" sz="quarter" idx="12"/>
          </p:nvPr>
        </p:nvSpPr>
        <p:spPr/>
        <p:txBody>
          <a:bodyPr/>
          <a:lstStyle/>
          <a:p>
            <a:pPr>
              <a:defRPr/>
            </a:pPr>
            <a:fld id="{1C65511B-F9DE-4FC8-A1CB-EE50376EF5F2}" type="slidenum">
              <a:rPr lang="en-US"/>
              <a:pPr>
                <a:defRPr/>
              </a:pPr>
              <a:t>97</a:t>
            </a:fld>
            <a:endParaRPr lang="en-US"/>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checkerboard(across)">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checkerboard(across)">
                                      <p:cBhvr>
                                        <p:cTn id="12" dur="500"/>
                                        <p:tgtEl>
                                          <p:spTgt spid="184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52400"/>
            <a:ext cx="8229600" cy="990600"/>
          </a:xfrm>
        </p:spPr>
        <p:txBody>
          <a:bodyPr>
            <a:normAutofit/>
          </a:bodyPr>
          <a:lstStyle/>
          <a:p>
            <a:pPr marL="463550" indent="-463550" eaLnBrk="1" fontAlgn="auto" hangingPunct="1">
              <a:spcAft>
                <a:spcPts val="0"/>
              </a:spcAft>
              <a:defRPr/>
            </a:pPr>
            <a:r>
              <a:rPr lang="en-US" sz="2800" dirty="0" smtClean="0">
                <a:solidFill>
                  <a:schemeClr val="tx2">
                    <a:tint val="100000"/>
                    <a:satMod val="250000"/>
                  </a:schemeClr>
                </a:solidFill>
              </a:rPr>
              <a:t>3.  </a:t>
            </a:r>
            <a:r>
              <a:rPr lang="es-AR" sz="2800" dirty="0" smtClean="0">
                <a:solidFill>
                  <a:srgbClr val="FFC000"/>
                </a:solidFill>
              </a:rPr>
              <a:t>Camino a la madurez es a través de </a:t>
            </a:r>
            <a:r>
              <a:rPr lang="es-AR" sz="2800" b="0" dirty="0" smtClean="0">
                <a:solidFill>
                  <a:srgbClr val="FFC000"/>
                </a:solidFill>
              </a:rPr>
              <a:t>las</a:t>
            </a:r>
            <a:r>
              <a:rPr lang="es-AR" sz="2800" u="sng" dirty="0" smtClean="0"/>
              <a:t> relaciones </a:t>
            </a:r>
            <a:br>
              <a:rPr lang="es-AR" sz="2800" u="sng" dirty="0" smtClean="0"/>
            </a:br>
            <a:r>
              <a:rPr lang="en-US" sz="2800" dirty="0" smtClean="0">
                <a:solidFill>
                  <a:schemeClr val="tx2">
                    <a:tint val="100000"/>
                    <a:satMod val="250000"/>
                  </a:schemeClr>
                </a:solidFill>
              </a:rPr>
              <a:t>Path to maturity is through </a:t>
            </a:r>
            <a:r>
              <a:rPr lang="en-US" sz="2800" u="sng" dirty="0" smtClean="0">
                <a:solidFill>
                  <a:srgbClr val="FFC000"/>
                </a:solidFill>
              </a:rPr>
              <a:t>relationships</a:t>
            </a:r>
            <a:r>
              <a:rPr lang="en-US" sz="2800" dirty="0" smtClean="0">
                <a:solidFill>
                  <a:schemeClr val="tx1"/>
                </a:solidFill>
              </a:rPr>
              <a:t>.</a:t>
            </a:r>
          </a:p>
        </p:txBody>
      </p:sp>
      <p:sp>
        <p:nvSpPr>
          <p:cNvPr id="18435" name="Rectangle 3"/>
          <p:cNvSpPr>
            <a:spLocks noGrp="1" noChangeArrowheads="1"/>
          </p:cNvSpPr>
          <p:nvPr>
            <p:ph idx="1"/>
          </p:nvPr>
        </p:nvSpPr>
        <p:spPr>
          <a:xfrm>
            <a:off x="457200" y="1600200"/>
            <a:ext cx="8229600" cy="4694238"/>
          </a:xfrm>
        </p:spPr>
        <p:txBody>
          <a:bodyPr>
            <a:normAutofit lnSpcReduction="10000"/>
          </a:bodyPr>
          <a:lstStyle/>
          <a:p>
            <a:pPr marL="320040" indent="-320040" eaLnBrk="1" fontAlgn="auto" hangingPunct="1">
              <a:spcAft>
                <a:spcPct val="50000"/>
              </a:spcAft>
              <a:buFont typeface="Wingdings 2"/>
              <a:buChar char=""/>
              <a:defRPr/>
            </a:pPr>
            <a:r>
              <a:rPr lang="es-AR" sz="2800" dirty="0" smtClean="0">
                <a:solidFill>
                  <a:srgbClr val="FFC000"/>
                </a:solidFill>
                <a:effectLst>
                  <a:outerShdw blurRad="38100" dist="38100" dir="2700000" algn="tl">
                    <a:srgbClr val="000000">
                      <a:alpha val="43137"/>
                    </a:srgbClr>
                  </a:outerShdw>
                </a:effectLst>
              </a:rPr>
              <a:t>Una vida saludable requiere de relaciones saludables con otras personas </a:t>
            </a:r>
            <a:r>
              <a:rPr lang="es-AR" sz="2800" dirty="0" smtClean="0"/>
              <a:t/>
            </a:r>
            <a:br>
              <a:rPr lang="es-AR" sz="2800" dirty="0" smtClean="0"/>
            </a:br>
            <a:r>
              <a:rPr lang="en-US" sz="2800" dirty="0" smtClean="0">
                <a:effectLst>
                  <a:outerShdw blurRad="38100" dist="38100" dir="2700000" algn="tl">
                    <a:srgbClr val="000000">
                      <a:alpha val="43137"/>
                    </a:srgbClr>
                  </a:outerShdw>
                </a:effectLst>
              </a:rPr>
              <a:t>Healthy living requires healthy relationships with other people.</a:t>
            </a:r>
          </a:p>
          <a:p>
            <a:pPr marL="320040" indent="-320040" eaLnBrk="1" fontAlgn="auto" hangingPunct="1">
              <a:spcAft>
                <a:spcPct val="50000"/>
              </a:spcAft>
              <a:buFont typeface="Wingdings 2"/>
              <a:buChar char=""/>
              <a:defRPr/>
            </a:pPr>
            <a:r>
              <a:rPr lang="es-AR" sz="2800" dirty="0" smtClean="0">
                <a:solidFill>
                  <a:srgbClr val="FFC000"/>
                </a:solidFill>
                <a:effectLst>
                  <a:outerShdw blurRad="38100" dist="38100" dir="2700000" algn="tl">
                    <a:srgbClr val="000000">
                      <a:alpha val="43137"/>
                    </a:srgbClr>
                  </a:outerShdw>
                </a:effectLst>
              </a:rPr>
              <a:t>No hay sustituto para las relaciones saludables </a:t>
            </a:r>
            <a:br>
              <a:rPr lang="es-AR" sz="2800" dirty="0" smtClean="0">
                <a:solidFill>
                  <a:srgbClr val="FFC000"/>
                </a:solidFill>
                <a:effectLst>
                  <a:outerShdw blurRad="38100" dist="38100" dir="2700000" algn="tl">
                    <a:srgbClr val="000000">
                      <a:alpha val="43137"/>
                    </a:srgbClr>
                  </a:outerShdw>
                </a:effectLst>
              </a:rPr>
            </a:br>
            <a:r>
              <a:rPr lang="en-US" sz="2800" dirty="0" smtClean="0">
                <a:effectLst>
                  <a:outerShdw blurRad="38100" dist="38100" dir="2700000" algn="tl">
                    <a:srgbClr val="000000">
                      <a:alpha val="43137"/>
                    </a:srgbClr>
                  </a:outerShdw>
                </a:effectLst>
              </a:rPr>
              <a:t>There is no substitute for healthy relationships.</a:t>
            </a:r>
          </a:p>
          <a:p>
            <a:pPr marL="320040" indent="-320040" eaLnBrk="1" fontAlgn="auto" hangingPunct="1">
              <a:spcAft>
                <a:spcPct val="50000"/>
              </a:spcAft>
              <a:buFont typeface="Wingdings 2"/>
              <a:buChar char=""/>
              <a:defRPr/>
            </a:pPr>
            <a:r>
              <a:rPr lang="es-AR" sz="2800" dirty="0" smtClean="0">
                <a:solidFill>
                  <a:srgbClr val="FFC000"/>
                </a:solidFill>
                <a:effectLst>
                  <a:outerShdw blurRad="38100" dist="38100" dir="2700000" algn="tl">
                    <a:srgbClr val="000000">
                      <a:alpha val="43137"/>
                    </a:srgbClr>
                  </a:outerShdw>
                </a:effectLst>
              </a:rPr>
              <a:t>Las relaciones son un requisito </a:t>
            </a:r>
            <a:r>
              <a:rPr lang="es-AR" sz="2800" b="1" dirty="0" smtClean="0">
                <a:solidFill>
                  <a:srgbClr val="FFC000"/>
                </a:solidFill>
                <a:effectLst>
                  <a:outerShdw blurRad="38100" dist="38100" dir="2700000" algn="tl">
                    <a:srgbClr val="000000">
                      <a:alpha val="43137"/>
                    </a:srgbClr>
                  </a:outerShdw>
                </a:effectLst>
              </a:rPr>
              <a:t>indispensable</a:t>
            </a:r>
            <a:r>
              <a:rPr lang="es-AR" sz="2800" dirty="0" smtClean="0">
                <a:solidFill>
                  <a:srgbClr val="FFC000"/>
                </a:solidFill>
                <a:effectLst>
                  <a:outerShdw blurRad="38100" dist="38100" dir="2700000" algn="tl">
                    <a:srgbClr val="000000">
                      <a:alpha val="43137"/>
                    </a:srgbClr>
                  </a:outerShdw>
                </a:effectLst>
              </a:rPr>
              <a:t> para una vida saludable </a:t>
            </a:r>
            <a:r>
              <a:rPr lang="es-AR" sz="2800" dirty="0" smtClean="0"/>
              <a:t/>
            </a:r>
            <a:br>
              <a:rPr lang="es-AR" sz="2800" dirty="0" smtClean="0"/>
            </a:br>
            <a:r>
              <a:rPr lang="en-US" sz="2800" dirty="0" smtClean="0">
                <a:effectLst>
                  <a:outerShdw blurRad="38100" dist="38100" dir="2700000" algn="tl">
                    <a:srgbClr val="000000">
                      <a:alpha val="43137"/>
                    </a:srgbClr>
                  </a:outerShdw>
                </a:effectLst>
              </a:rPr>
              <a:t>Relationships are an </a:t>
            </a:r>
            <a:r>
              <a:rPr lang="en-US" sz="2800" b="1" dirty="0" smtClean="0">
                <a:effectLst>
                  <a:outerShdw blurRad="38100" dist="38100" dir="2700000" algn="tl">
                    <a:srgbClr val="000000">
                      <a:alpha val="43137"/>
                    </a:srgbClr>
                  </a:outerShdw>
                </a:effectLst>
              </a:rPr>
              <a:t>absolute</a:t>
            </a:r>
            <a:r>
              <a:rPr lang="en-US" sz="2800" dirty="0" smtClean="0">
                <a:effectLst>
                  <a:outerShdw blurRad="38100" dist="38100" dir="2700000" algn="tl">
                    <a:srgbClr val="000000">
                      <a:alpha val="43137"/>
                    </a:srgbClr>
                  </a:outerShdw>
                </a:effectLst>
              </a:rPr>
              <a:t> requirement for healthy living.</a:t>
            </a:r>
          </a:p>
        </p:txBody>
      </p:sp>
      <p:sp>
        <p:nvSpPr>
          <p:cNvPr id="4" name="Slide Number Placeholder 3"/>
          <p:cNvSpPr>
            <a:spLocks noGrp="1"/>
          </p:cNvSpPr>
          <p:nvPr>
            <p:ph type="sldNum" sz="quarter" idx="12"/>
          </p:nvPr>
        </p:nvSpPr>
        <p:spPr/>
        <p:txBody>
          <a:bodyPr/>
          <a:lstStyle/>
          <a:p>
            <a:pPr>
              <a:defRPr/>
            </a:pPr>
            <a:fld id="{1C65511B-F9DE-4FC8-A1CB-EE50376EF5F2}" type="slidenum">
              <a:rPr lang="en-US"/>
              <a:pPr>
                <a:defRPr/>
              </a:pPr>
              <a:t>98</a:t>
            </a:fld>
            <a:endParaRPr lang="en-US" dirty="0"/>
          </a:p>
        </p:txBody>
      </p:sp>
      <p:sp>
        <p:nvSpPr>
          <p:cNvPr id="5" name="Footer Placeholder 4"/>
          <p:cNvSpPr>
            <a:spLocks noGrp="1"/>
          </p:cNvSpPr>
          <p:nvPr>
            <p:ph type="ftr" sz="quarter" idx="11"/>
          </p:nvPr>
        </p:nvSpPr>
        <p:spPr/>
        <p:txBody>
          <a:bodyPr/>
          <a:lstStyle/>
          <a:p>
            <a:pPr>
              <a:defRPr/>
            </a:pPr>
            <a:r>
              <a:rPr lang="en-US" smtClean="0"/>
              <a:t>iteenchallenge.org    Last Revised 03-2013</a:t>
            </a:r>
            <a:endParaRPr lang="en-US"/>
          </a:p>
        </p:txBody>
      </p:sp>
      <p:sp>
        <p:nvSpPr>
          <p:cNvPr id="6" name="Date Placeholder 5"/>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checkerboard(across)">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checkerboard(across)">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checkerboard(across)">
                                      <p:cBhvr>
                                        <p:cTn id="17"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uiExpand="1" build="p"/>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a:xfrm>
            <a:off x="457200" y="609600"/>
            <a:ext cx="8229600" cy="5516563"/>
          </a:xfrm>
        </p:spPr>
        <p:txBody>
          <a:bodyPr/>
          <a:lstStyle/>
          <a:p>
            <a:pPr marL="0" indent="0" eaLnBrk="1" hangingPunct="1">
              <a:lnSpc>
                <a:spcPct val="90000"/>
              </a:lnSpc>
              <a:buNone/>
              <a:defRPr/>
            </a:pPr>
            <a:r>
              <a:rPr lang="es-AR" sz="4000" dirty="0" smtClean="0">
                <a:solidFill>
                  <a:srgbClr val="FFC000"/>
                </a:solidFill>
                <a:effectLst>
                  <a:outerShdw blurRad="38100" dist="38100" dir="2700000" algn="tl">
                    <a:srgbClr val="000000">
                      <a:alpha val="43137"/>
                    </a:srgbClr>
                  </a:outerShdw>
                </a:effectLst>
              </a:rPr>
              <a:t>Respuesta de Dios </a:t>
            </a:r>
            <a:r>
              <a:rPr lang="en-US" sz="4000" b="1" dirty="0" smtClean="0">
                <a:effectLst>
                  <a:outerShdw blurRad="38100" dist="38100" dir="2700000" algn="tl">
                    <a:srgbClr val="000000">
                      <a:alpha val="43137"/>
                    </a:srgbClr>
                  </a:outerShdw>
                </a:effectLst>
              </a:rPr>
              <a:t>God’s response</a:t>
            </a:r>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a:t>
            </a:r>
            <a:r>
              <a:rPr lang="es-AR" sz="2800" dirty="0" smtClean="0">
                <a:solidFill>
                  <a:srgbClr val="FFC000"/>
                </a:solidFill>
                <a:effectLst>
                  <a:outerShdw blurRad="38100" dist="38100" dir="2700000" algn="tl">
                    <a:srgbClr val="000000">
                      <a:alpha val="43137"/>
                    </a:srgbClr>
                  </a:outerShdw>
                </a:effectLst>
              </a:rPr>
              <a:t>2 Grandes mandamientos tratan de las relaciones</a:t>
            </a:r>
            <a:r>
              <a:rPr lang="en-US" sz="2800" b="1" dirty="0" smtClean="0">
                <a:effectLst>
                  <a:outerShdw blurRad="38100" dist="38100" dir="2700000" algn="tl">
                    <a:srgbClr val="000000">
                      <a:alpha val="43137"/>
                    </a:srgbClr>
                  </a:outerShdw>
                </a:effectLst>
              </a:rPr>
              <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a:t>
            </a:r>
            <a:r>
              <a:rPr lang="en-US" sz="2800" dirty="0" smtClean="0">
                <a:effectLst>
                  <a:outerShdw blurRad="38100" dist="38100" dir="2700000" algn="tl">
                    <a:srgbClr val="000000">
                      <a:alpha val="43137"/>
                    </a:srgbClr>
                  </a:outerShdw>
                </a:effectLst>
              </a:rPr>
              <a:t>2 greatest commands--both deal with relationships.</a:t>
            </a:r>
            <a:br>
              <a:rPr lang="en-US" sz="2800" dirty="0" smtClean="0">
                <a:effectLst>
                  <a:outerShdw blurRad="38100" dist="38100" dir="2700000" algn="tl">
                    <a:srgbClr val="000000">
                      <a:alpha val="43137"/>
                    </a:srgbClr>
                  </a:outerShdw>
                </a:effectLst>
              </a:rPr>
            </a:br>
            <a:endParaRPr lang="en-US" dirty="0" smtClean="0">
              <a:effectLst>
                <a:outerShdw blurRad="38100" dist="38100" dir="2700000" algn="tl">
                  <a:srgbClr val="000000">
                    <a:alpha val="43137"/>
                  </a:srgbClr>
                </a:outerShdw>
              </a:effectLst>
            </a:endParaRPr>
          </a:p>
          <a:p>
            <a:pPr marL="609600" indent="-609600" eaLnBrk="1" hangingPunct="1">
              <a:lnSpc>
                <a:spcPct val="90000"/>
              </a:lnSpc>
              <a:buFontTx/>
              <a:buNone/>
              <a:defRPr/>
            </a:pPr>
            <a:r>
              <a:rPr lang="en-US" dirty="0" smtClean="0">
                <a:effectLst>
                  <a:outerShdw blurRad="38100" dist="38100" dir="2700000" algn="tl">
                    <a:srgbClr val="000000">
                      <a:alpha val="43137"/>
                    </a:srgbClr>
                  </a:outerShdw>
                </a:effectLst>
              </a:rPr>
              <a:t>1. 	</a:t>
            </a:r>
            <a:r>
              <a:rPr lang="es-AR" dirty="0" smtClean="0">
                <a:solidFill>
                  <a:srgbClr val="FFC000"/>
                </a:solidFill>
                <a:effectLst>
                  <a:outerShdw blurRad="38100" dist="38100" dir="2700000" algn="tl">
                    <a:srgbClr val="000000">
                      <a:alpha val="43137"/>
                    </a:srgbClr>
                  </a:outerShdw>
                </a:effectLst>
              </a:rPr>
              <a:t>Grande</a:t>
            </a:r>
            <a:r>
              <a:rPr lang="es-AR" dirty="0" smtClean="0">
                <a:solidFill>
                  <a:schemeClr val="tx2">
                    <a:lumMod val="90000"/>
                  </a:schemeClr>
                </a:solidFill>
                <a:effectLst>
                  <a:outerShdw blurRad="38100" dist="38100" dir="2700000" algn="tl">
                    <a:srgbClr val="000000">
                      <a:alpha val="43137"/>
                    </a:srgbClr>
                  </a:outerShdw>
                </a:effectLst>
              </a:rPr>
              <a:t>:  </a:t>
            </a:r>
            <a:r>
              <a:rPr lang="es-AR" u="sng" dirty="0" smtClean="0">
                <a:solidFill>
                  <a:schemeClr val="tx2">
                    <a:lumMod val="90000"/>
                  </a:schemeClr>
                </a:solidFill>
                <a:effectLst>
                  <a:outerShdw blurRad="38100" dist="38100" dir="2700000" algn="tl">
                    <a:srgbClr val="000000">
                      <a:alpha val="43137"/>
                    </a:srgbClr>
                  </a:outerShdw>
                </a:effectLst>
              </a:rPr>
              <a:t>Amar a Dios con todo tu corazón </a:t>
            </a:r>
            <a:r>
              <a:rPr lang="es-AR" u="sng" dirty="0" smtClean="0">
                <a:effectLst>
                  <a:outerShdw blurRad="38100" dist="38100" dir="2700000" algn="tl">
                    <a:srgbClr val="000000">
                      <a:alpha val="43137"/>
                    </a:srgbClr>
                  </a:outerShdw>
                </a:effectLst>
              </a:rPr>
              <a:t/>
            </a:r>
            <a:br>
              <a:rPr lang="es-AR" u="sng"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Greatest:  </a:t>
            </a:r>
            <a:r>
              <a:rPr lang="en-US" b="1" u="sng" dirty="0" smtClean="0">
                <a:solidFill>
                  <a:srgbClr val="FFC000"/>
                </a:solidFill>
                <a:effectLst>
                  <a:outerShdw blurRad="38100" dist="38100" dir="2700000" algn="tl">
                    <a:srgbClr val="000000">
                      <a:alpha val="43137"/>
                    </a:srgbClr>
                  </a:outerShdw>
                </a:effectLst>
              </a:rPr>
              <a:t>Love God with all your heart</a:t>
            </a:r>
            <a:br>
              <a:rPr lang="en-US" b="1" u="sng" dirty="0" smtClean="0">
                <a:solidFill>
                  <a:srgbClr val="FFC000"/>
                </a:solidFill>
                <a:effectLst>
                  <a:outerShdw blurRad="38100" dist="38100" dir="2700000" algn="tl">
                    <a:srgbClr val="000000">
                      <a:alpha val="43137"/>
                    </a:srgbClr>
                  </a:outerShdw>
                </a:effectLst>
              </a:rPr>
            </a:br>
            <a:endParaRPr lang="en-US" b="1" u="sng" dirty="0" smtClean="0">
              <a:solidFill>
                <a:srgbClr val="FFC000"/>
              </a:solidFill>
              <a:effectLst>
                <a:outerShdw blurRad="38100" dist="38100" dir="2700000" algn="tl">
                  <a:srgbClr val="000000">
                    <a:alpha val="43137"/>
                  </a:srgbClr>
                </a:outerShdw>
              </a:effectLst>
            </a:endParaRPr>
          </a:p>
          <a:p>
            <a:pPr marL="609600" indent="-609600" eaLnBrk="1" hangingPunct="1">
              <a:lnSpc>
                <a:spcPct val="90000"/>
              </a:lnSpc>
              <a:buNone/>
              <a:defRPr/>
            </a:pPr>
            <a:r>
              <a:rPr lang="en-US" dirty="0" smtClean="0">
                <a:effectLst>
                  <a:outerShdw blurRad="38100" dist="38100" dir="2700000" algn="tl">
                    <a:srgbClr val="000000">
                      <a:alpha val="43137"/>
                    </a:srgbClr>
                  </a:outerShdw>
                </a:effectLst>
              </a:rPr>
              <a:t>2. 	</a:t>
            </a:r>
            <a:r>
              <a:rPr lang="es-AR" dirty="0" smtClean="0"/>
              <a:t> </a:t>
            </a:r>
            <a:r>
              <a:rPr lang="es-AR" dirty="0" smtClean="0">
                <a:solidFill>
                  <a:srgbClr val="FFC000"/>
                </a:solidFill>
                <a:effectLst>
                  <a:outerShdw blurRad="38100" dist="38100" dir="2700000" algn="tl">
                    <a:srgbClr val="000000">
                      <a:alpha val="43137"/>
                    </a:srgbClr>
                  </a:outerShdw>
                </a:effectLst>
              </a:rPr>
              <a:t>Segundo más grande:  </a:t>
            </a:r>
            <a:r>
              <a:rPr lang="es-AR" u="sng" dirty="0" smtClean="0">
                <a:solidFill>
                  <a:schemeClr val="tx2">
                    <a:lumMod val="90000"/>
                  </a:schemeClr>
                </a:solidFill>
                <a:effectLst>
                  <a:outerShdw blurRad="38100" dist="38100" dir="2700000" algn="tl">
                    <a:srgbClr val="000000">
                      <a:alpha val="43137"/>
                    </a:srgbClr>
                  </a:outerShdw>
                </a:effectLst>
              </a:rPr>
              <a:t>Amar al prójimo </a:t>
            </a:r>
            <a:br>
              <a:rPr lang="es-AR" u="sng" dirty="0" smtClean="0">
                <a:solidFill>
                  <a:schemeClr val="tx2">
                    <a:lumMod val="90000"/>
                  </a:schemeClr>
                </a:solidFill>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2nd greatest:  </a:t>
            </a:r>
            <a:r>
              <a:rPr lang="en-US" b="1" u="sng" dirty="0" smtClean="0">
                <a:solidFill>
                  <a:srgbClr val="FFC000"/>
                </a:solidFill>
                <a:effectLst>
                  <a:outerShdw blurRad="38100" dist="38100" dir="2700000" algn="tl">
                    <a:srgbClr val="000000">
                      <a:alpha val="43137"/>
                    </a:srgbClr>
                  </a:outerShdw>
                </a:effectLst>
              </a:rPr>
              <a:t>Love other people</a:t>
            </a:r>
          </a:p>
          <a:p>
            <a:pPr marL="609600" indent="-609600" eaLnBrk="1" hangingPunct="1">
              <a:lnSpc>
                <a:spcPct val="90000"/>
              </a:lnSpc>
              <a:buFontTx/>
              <a:buNone/>
              <a:defRPr/>
            </a:pPr>
            <a:endParaRPr lang="en-US" dirty="0" smtClean="0">
              <a:solidFill>
                <a:srgbClr val="2F0FF1"/>
              </a:solidFill>
              <a:effectLst>
                <a:outerShdw blurRad="38100" dist="38100" dir="2700000" algn="tl">
                  <a:srgbClr val="000000">
                    <a:alpha val="43137"/>
                  </a:srgbClr>
                </a:outerShdw>
              </a:effectLst>
            </a:endParaRPr>
          </a:p>
          <a:p>
            <a:pPr marL="609600" indent="-609600" eaLnBrk="1" hangingPunct="1">
              <a:lnSpc>
                <a:spcPct val="90000"/>
              </a:lnSpc>
              <a:buFontTx/>
              <a:buNone/>
              <a:defRPr/>
            </a:pPr>
            <a:r>
              <a:rPr lang="en-US" dirty="0" smtClean="0">
                <a:effectLst>
                  <a:outerShdw blurRad="38100" dist="38100" dir="2700000" algn="tl">
                    <a:srgbClr val="000000">
                      <a:alpha val="43137"/>
                    </a:srgbClr>
                  </a:outerShdw>
                </a:effectLst>
              </a:rPr>
              <a:t>	</a:t>
            </a:r>
          </a:p>
        </p:txBody>
      </p:sp>
      <p:sp>
        <p:nvSpPr>
          <p:cNvPr id="3" name="Slide Number Placeholder 2"/>
          <p:cNvSpPr>
            <a:spLocks noGrp="1"/>
          </p:cNvSpPr>
          <p:nvPr>
            <p:ph type="sldNum" sz="quarter" idx="12"/>
          </p:nvPr>
        </p:nvSpPr>
        <p:spPr/>
        <p:txBody>
          <a:bodyPr/>
          <a:lstStyle/>
          <a:p>
            <a:pPr>
              <a:defRPr/>
            </a:pPr>
            <a:fld id="{BBA4605E-7FA5-4556-803A-CEE0D750A33C}" type="slidenum">
              <a:rPr lang="en-US"/>
              <a:pPr>
                <a:defRPr/>
              </a:pPr>
              <a:t>99</a:t>
            </a:fld>
            <a:endParaRPr lang="en-US"/>
          </a:p>
        </p:txBody>
      </p:sp>
      <p:sp>
        <p:nvSpPr>
          <p:cNvPr id="4" name="Footer Placeholder 3"/>
          <p:cNvSpPr>
            <a:spLocks noGrp="1"/>
          </p:cNvSpPr>
          <p:nvPr>
            <p:ph type="ftr" sz="quarter" idx="11"/>
          </p:nvPr>
        </p:nvSpPr>
        <p:spPr/>
        <p:txBody>
          <a:bodyPr/>
          <a:lstStyle/>
          <a:p>
            <a:pPr>
              <a:defRPr/>
            </a:pPr>
            <a:r>
              <a:rPr lang="en-US" smtClean="0"/>
              <a:t>iteenchallenge.org    Last Revised 03-2013</a:t>
            </a:r>
            <a:endParaRPr lang="en-US"/>
          </a:p>
        </p:txBody>
      </p:sp>
      <p:sp>
        <p:nvSpPr>
          <p:cNvPr id="5" name="Date Placeholder 4"/>
          <p:cNvSpPr>
            <a:spLocks noGrp="1"/>
          </p:cNvSpPr>
          <p:nvPr>
            <p:ph type="dt" sz="quarter" idx="10"/>
          </p:nvPr>
        </p:nvSpPr>
        <p:spPr/>
        <p:txBody>
          <a:bodyPr/>
          <a:lstStyle/>
          <a:p>
            <a:pPr>
              <a:defRPr/>
            </a:pPr>
            <a:r>
              <a:rPr lang="en-US" smtClean="0"/>
              <a:t>Course  T509.01</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Deluxe</Template>
  <TotalTime>9048</TotalTime>
  <Words>3827</Words>
  <Application>Microsoft Office PowerPoint</Application>
  <PresentationFormat>On-screen Show (4:3)</PresentationFormat>
  <Paragraphs>1065</Paragraphs>
  <Slides>122</Slides>
  <Notes>0</Notes>
  <HiddenSlides>0</HiddenSlides>
  <MMClips>0</MMClips>
  <ScaleCrop>false</ScaleCrop>
  <HeadingPairs>
    <vt:vector size="4" baseType="variant">
      <vt:variant>
        <vt:lpstr>Theme</vt:lpstr>
      </vt:variant>
      <vt:variant>
        <vt:i4>1</vt:i4>
      </vt:variant>
      <vt:variant>
        <vt:lpstr>Slide Titles</vt:lpstr>
      </vt:variant>
      <vt:variant>
        <vt:i4>122</vt:i4>
      </vt:variant>
    </vt:vector>
  </HeadingPairs>
  <TitlesOfParts>
    <vt:vector size="123" baseType="lpstr">
      <vt:lpstr>Deluxe</vt:lpstr>
      <vt:lpstr>Entendiendo  los pasos hacia la recaída Understanding the Steps to Relapse </vt:lpstr>
      <vt:lpstr>Ideas para la aplicación personal Personal application ideas</vt:lpstr>
      <vt:lpstr>Capítulo 1 Introducción a la recaída Chapter 1 Introduction to Relapse</vt:lpstr>
      <vt:lpstr>PowerPoint Presentation</vt:lpstr>
      <vt:lpstr>PowerPoint Presentation</vt:lpstr>
      <vt:lpstr>PowerPoint Presentation</vt:lpstr>
      <vt:lpstr>1. Recaída     Relapse</vt:lpstr>
      <vt:lpstr>1. Recaída     Relapse</vt:lpstr>
      <vt:lpstr>2. Recuperación    Recovery</vt:lpstr>
      <vt:lpstr>3. Adicción    Addiction</vt:lpstr>
      <vt:lpstr>3. Adicción    Addiction</vt:lpstr>
      <vt:lpstr>4.  Una vida saludable   Healthy Living</vt:lpstr>
      <vt:lpstr>La Recaída tiene 2 grandes etapas Relapse has 2 major stages</vt:lpstr>
      <vt:lpstr>La Recaída tiene 2 grandes etapas Relapse has 2 major stages</vt:lpstr>
      <vt:lpstr>Siete razones por las que la recuperación se convierte rápidamente en una recaída Seven reasons why recovery quickly turns into relapse</vt:lpstr>
      <vt:lpstr>PowerPoint Presentation</vt:lpstr>
      <vt:lpstr>PowerPoint Presentation</vt:lpstr>
      <vt:lpstr>¿Toda recaída causa el mismo daño? Does all relapse cause the same damage?</vt:lpstr>
      <vt:lpstr>Capítulo 2   Recaída Chapter 2   Relapse</vt:lpstr>
      <vt:lpstr>PowerPoint Presentation</vt:lpstr>
      <vt:lpstr>PowerPoint Presentation</vt:lpstr>
      <vt:lpstr>PowerPoint Presentation</vt:lpstr>
      <vt:lpstr>PowerPoint Presentation</vt:lpstr>
      <vt:lpstr>PowerPoint Presentation</vt:lpstr>
      <vt:lpstr>Escala de conciencia a la recaída rápida Faster Relapse Awareness Scale</vt:lpstr>
      <vt:lpstr>Una mirada más profunda a la recaída  A closer look at relapse</vt:lpstr>
      <vt:lpstr>PowerPoint Presentation</vt:lpstr>
      <vt:lpstr>PowerPoint Presentation</vt:lpstr>
      <vt:lpstr>PowerPoint Presentation</vt:lpstr>
      <vt:lpstr>37 síntomas de la recaída  37 Symptoms of relapse  from Counseling for Relapse Prevention  by Terence T. Gorski &amp; Merlene Miller</vt:lpstr>
      <vt:lpstr>37 síntomas de la recaída  37 Symptoms of relapse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Recaída  &amp; Recuperación  Relapse &amp; recovery</vt:lpstr>
      <vt:lpstr>Recaída  &amp; Recuperación  Relapse &amp; recovery</vt:lpstr>
      <vt:lpstr>37 síntomas de la recaída  37 Symptoms of Relapse</vt:lpstr>
      <vt:lpstr>37 síntomas de la recaída  37 Symptoms of Relapse</vt:lpstr>
      <vt:lpstr>37 síntomas de la recaída  37 Symptoms of Relapse</vt:lpstr>
      <vt:lpstr>Capítulo 3 Chapter 3  El camino a las adicciones y  los problemas que controlan su vida The path to addictions and  life–controlling problems</vt:lpstr>
      <vt:lpstr>3 características principales de aquellos  en el sendero a las adicciones 3 major characteristics of those  on the path to addictions</vt:lpstr>
      <vt:lpstr>¿Qué es una adicción? What is an addiction?</vt:lpstr>
      <vt:lpstr>PowerPoint Presentation</vt:lpstr>
      <vt:lpstr> ¿Cómo se puede quedar atrapado en una adicción? How does one get caught in an addiction?</vt:lpstr>
      <vt:lpstr>Cuatro etapas de la adicción Four stages of an addiction</vt:lpstr>
      <vt:lpstr>PowerPoint Presentation</vt:lpstr>
      <vt:lpstr>PowerPoint Presentation</vt:lpstr>
      <vt:lpstr>Hay dos tipos de daño que puede configurar a una persona a ir por el camino de la adicción  Two types of damage that can set up a person to go down the path of addiction</vt:lpstr>
      <vt:lpstr>La cuestión de asumir la responsabilidad por sus acciones  The issue of taking personal responsibility for your actions</vt:lpstr>
      <vt:lpstr>Capítulo 4    Recuperación Chapter 4     Recovery</vt:lpstr>
      <vt:lpstr>El  Fundamento para la Recuperación The foundation for Recovery</vt:lpstr>
      <vt:lpstr>4 Claves para la recuperación 4 Keys to Recovery</vt:lpstr>
      <vt:lpstr>PowerPoint Presentation</vt:lpstr>
      <vt:lpstr>  1. Intervención   Intervention</vt:lpstr>
      <vt:lpstr>  1. Intervención   Intervention</vt:lpstr>
      <vt:lpstr>2. Desintoxicación    Detox</vt:lpstr>
      <vt:lpstr>2. Desintoxicación    Detox</vt:lpstr>
      <vt:lpstr>3.  Aprendiendo los pasos para una vida saludable Learning steps to healthy living</vt:lpstr>
      <vt:lpstr>PowerPoint Presentation</vt:lpstr>
      <vt:lpstr>PowerPoint Presentation</vt:lpstr>
      <vt:lpstr>Recuperación consiste en tres elementos básicos para una vida saludable Recovery involves the 3 basics of healthy living</vt:lpstr>
      <vt:lpstr>Fundamento espiritual y proceso para el cambio  Spiritual foundation &amp; process for change</vt:lpstr>
      <vt:lpstr>PowerPoint Presentation</vt:lpstr>
      <vt:lpstr>PowerPoint Presentation</vt:lpstr>
      <vt:lpstr>PowerPoint Presentation</vt:lpstr>
      <vt:lpstr>PowerPoint Presentation</vt:lpstr>
      <vt:lpstr>PowerPoint Presentation</vt:lpstr>
      <vt:lpstr>Discipulado Cristiano en recuperación  Christian Discipleship in Recovery</vt:lpstr>
      <vt:lpstr>PowerPoint Presentation</vt:lpstr>
      <vt:lpstr>Estudios en Grupo para Nuevos Cristianos Group Studies for New Christians</vt:lpstr>
      <vt:lpstr>Arrojando la vieja manera de vivir y poniéndome la nueva forma de vivir Putting off old way of living Putting on the new way of living</vt:lpstr>
      <vt:lpstr>PowerPoint Presentation</vt:lpstr>
      <vt:lpstr>PowerPoint Presentation</vt:lpstr>
      <vt:lpstr>PowerPoint Presentation</vt:lpstr>
      <vt:lpstr>¿Qué significa la recuperación? What does recovery mean?</vt:lpstr>
      <vt:lpstr>¿Qué significa la recuperación? What does recovery mean?</vt:lpstr>
      <vt:lpstr>PowerPoint Presentation</vt:lpstr>
      <vt:lpstr>¿Qué es una transición saludable se parece? What does a healthy transition look like?</vt:lpstr>
      <vt:lpstr>¿Qué es una transición saludable se parece? What does a healthy transition look like?</vt:lpstr>
      <vt:lpstr>¿Qué es la recuperación? What does recovery look like?</vt:lpstr>
      <vt:lpstr>PowerPoint Presentation</vt:lpstr>
      <vt:lpstr>PowerPoint Presentation</vt:lpstr>
      <vt:lpstr>¿Qué hay en tu caja de herramientas  para la recuperación?  What’s in your toolbox for recovery?</vt:lpstr>
      <vt:lpstr>Capitulo 5    Chapter 5  Vida Sana   Healthy living</vt:lpstr>
      <vt:lpstr>El camino a la madurez tiene  3 características Path to maturity has 3 characteristics</vt:lpstr>
      <vt:lpstr>PowerPoint Presentation</vt:lpstr>
      <vt:lpstr>PowerPoint Presentation</vt:lpstr>
      <vt:lpstr>2. El camino a la madurez va a través de los problemas  The path to maturity goes through problems</vt:lpstr>
      <vt:lpstr>2. El camino a la madurez va a través de los problemas  The path to maturity goes through problems</vt:lpstr>
      <vt:lpstr>PowerPoint Presentation</vt:lpstr>
      <vt:lpstr>PowerPoint Presentation</vt:lpstr>
      <vt:lpstr>3.  Camino a la madurez es a través de las relaciones  Path to maturity is through relationships.</vt:lpstr>
      <vt:lpstr>3.  Camino a la madurez es a través de las relaciones  Path to maturity is through relationships.</vt:lpstr>
      <vt:lpstr>PowerPoint Presentation</vt:lpstr>
      <vt:lpstr>PowerPoint Presentation</vt:lpstr>
      <vt:lpstr>PowerPoint Presentation</vt:lpstr>
      <vt:lpstr>PowerPoint Presentation</vt:lpstr>
      <vt:lpstr>Capítulo 6  Chapter 6  Una segunda mirada a la vida saludable—pasos hacia la madurez  A second look at  Healthy living—Steps to maturity</vt:lpstr>
      <vt:lpstr>El Modelo de Vida The Life Model</vt:lpstr>
      <vt:lpstr>PowerPoint Presentation</vt:lpstr>
      <vt:lpstr>Etapas de vida Stages of Life</vt:lpstr>
      <vt:lpstr>El Modelo de Vida: INDICADORES DE MADUREZ  The Life Model:  MATURITY INDICATORS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37 síntomas de la recaída  37 Symptoms of Relapse</vt:lpstr>
      <vt:lpstr>Claves adicionales para el efectivo cuidado posterior Additional keys to effective aftercare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Steps to Relapse  Spelling Recovery Backwards  By Dave Batty</dc:title>
  <dc:creator>staysharp</dc:creator>
  <cp:lastModifiedBy>Dave Batty</cp:lastModifiedBy>
  <cp:revision>266</cp:revision>
  <dcterms:created xsi:type="dcterms:W3CDTF">2006-05-10T19:26:46Z</dcterms:created>
  <dcterms:modified xsi:type="dcterms:W3CDTF">2016-02-10T03:56:00Z</dcterms:modified>
</cp:coreProperties>
</file>