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8" r:id="rId3"/>
    <p:sldId id="308" r:id="rId4"/>
    <p:sldId id="309" r:id="rId5"/>
    <p:sldId id="310" r:id="rId6"/>
    <p:sldId id="342" r:id="rId7"/>
    <p:sldId id="306" r:id="rId8"/>
    <p:sldId id="334" r:id="rId9"/>
    <p:sldId id="335" r:id="rId10"/>
    <p:sldId id="312" r:id="rId11"/>
    <p:sldId id="307" r:id="rId12"/>
    <p:sldId id="259" r:id="rId13"/>
    <p:sldId id="260" r:id="rId14"/>
    <p:sldId id="313" r:id="rId15"/>
    <p:sldId id="305" r:id="rId16"/>
    <p:sldId id="267" r:id="rId17"/>
    <p:sldId id="314" r:id="rId18"/>
    <p:sldId id="270" r:id="rId19"/>
    <p:sldId id="276" r:id="rId20"/>
    <p:sldId id="336" r:id="rId21"/>
    <p:sldId id="331" r:id="rId22"/>
    <p:sldId id="332" r:id="rId23"/>
    <p:sldId id="337" r:id="rId24"/>
    <p:sldId id="338" r:id="rId25"/>
    <p:sldId id="339" r:id="rId26"/>
    <p:sldId id="333" r:id="rId27"/>
    <p:sldId id="303" r:id="rId28"/>
    <p:sldId id="304" r:id="rId29"/>
    <p:sldId id="326" r:id="rId30"/>
    <p:sldId id="327" r:id="rId31"/>
    <p:sldId id="347" r:id="rId32"/>
    <p:sldId id="346" r:id="rId33"/>
    <p:sldId id="345" r:id="rId34"/>
    <p:sldId id="349" r:id="rId35"/>
    <p:sldId id="343" r:id="rId36"/>
    <p:sldId id="344" r:id="rId37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120000"/>
      <a:buChar char="•"/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1306" y="-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TC%20Curriculum\Russian%20Curr\PSNC%20Training%20Russian\12%20Writing%20Student%20Learning%20Contracts\Chart%20for%20PSNC%20St%20Learning%20Contracts%20R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TC%20Curriculum\Russian%20Curr\PSNC%20Training%20Russian\12%20Writing%20Student%20Learning%20Contracts\Chart%20for%20PSNC%20St%20Learning%20Contracts%20Englis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Роль студента в принятии решения на</a:t>
            </a:r>
            <a:r>
              <a:rPr lang="ru-RU" baseline="0"/>
              <a:t> составление Учебных контрактов</a:t>
            </a:r>
          </a:p>
          <a:p>
            <a:pPr>
              <a:defRPr/>
            </a:pPr>
            <a:r>
              <a:rPr lang="ru-RU" baseline="0"/>
              <a:t>студента ИЗНХ</a:t>
            </a:r>
            <a:endParaRPr lang="en-US"/>
          </a:p>
        </c:rich>
      </c:tx>
      <c:layout/>
      <c:overlay val="0"/>
    </c:title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57372636112787E-2"/>
          <c:y val="0.34586870875869413"/>
          <c:w val="0.7028181573457164"/>
          <c:h val="0.50967325192135415"/>
        </c:manualLayout>
      </c:layout>
      <c:area3DChart>
        <c:grouping val="percentStacked"/>
        <c:varyColors val="0"/>
        <c:ser>
          <c:idx val="0"/>
          <c:order val="0"/>
          <c:tx>
            <c:strRef>
              <c:f>'[Chart for PSNC St Learning Contracts RU.xlsx]Sheet1'!$A$2</c:f>
              <c:strCache>
                <c:ptCount val="1"/>
                <c:pt idx="0">
                  <c:v>Преподаватель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'[Chart for PSNC St Learning Contracts RU.xlsx]Sheet1'!$B$1:$M$1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'[Chart for PSNC St Learning Contracts RU.xlsx]Sheet1'!$B$2:$M$2</c:f>
              <c:numCache>
                <c:formatCode>General</c:formatCode>
                <c:ptCount val="12"/>
                <c:pt idx="0">
                  <c:v>99</c:v>
                </c:pt>
                <c:pt idx="1">
                  <c:v>85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35</c:v>
                </c:pt>
                <c:pt idx="6">
                  <c:v>25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'[Chart for PSNC St Learning Contracts RU.xlsx]Sheet1'!$A$3</c:f>
              <c:strCache>
                <c:ptCount val="1"/>
                <c:pt idx="0">
                  <c:v>Студент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'[Chart for PSNC St Learning Contracts RU.xlsx]Sheet1'!$B$1:$M$1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'[Chart for PSNC St Learning Contracts RU.xlsx]Sheet1'!$B$3:$M$3</c:f>
              <c:numCache>
                <c:formatCode>General</c:formatCode>
                <c:ptCount val="12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515328"/>
        <c:axId val="154516864"/>
        <c:axId val="0"/>
      </c:area3DChart>
      <c:catAx>
        <c:axId val="15451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4516864"/>
        <c:crosses val="autoZero"/>
        <c:auto val="1"/>
        <c:lblAlgn val="ctr"/>
        <c:lblOffset val="100"/>
        <c:noMultiLvlLbl val="0"/>
      </c:catAx>
      <c:valAx>
        <c:axId val="1545168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5451532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Student's role in decisions</a:t>
            </a:r>
            <a:r>
              <a:rPr lang="en-US" baseline="0"/>
              <a:t> on </a:t>
            </a:r>
            <a:br>
              <a:rPr lang="en-US" baseline="0"/>
            </a:br>
            <a:r>
              <a:rPr lang="en-US" baseline="0"/>
              <a:t>writing </a:t>
            </a:r>
            <a:r>
              <a:rPr lang="en-US" sz="1800" b="1" i="0" u="none" strike="noStrike" baseline="0">
                <a:effectLst/>
              </a:rPr>
              <a:t>PSNC </a:t>
            </a:r>
            <a:r>
              <a:rPr lang="en-US" baseline="0"/>
              <a:t>Student Learning Contracts</a:t>
            </a:r>
            <a:endParaRPr lang="en-US"/>
          </a:p>
        </c:rich>
      </c:tx>
      <c:layout/>
      <c:overlay val="0"/>
    </c:title>
    <c:autoTitleDeleted val="0"/>
    <c:view3D>
      <c:rotX val="25"/>
      <c:rotY val="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Teacher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Sheet1!$B$2:$M$2</c:f>
              <c:numCache>
                <c:formatCode>General</c:formatCode>
                <c:ptCount val="12"/>
                <c:pt idx="0">
                  <c:v>99</c:v>
                </c:pt>
                <c:pt idx="1">
                  <c:v>85</c:v>
                </c:pt>
                <c:pt idx="2">
                  <c:v>70</c:v>
                </c:pt>
                <c:pt idx="3">
                  <c:v>60</c:v>
                </c:pt>
                <c:pt idx="4">
                  <c:v>50</c:v>
                </c:pt>
                <c:pt idx="5">
                  <c:v>35</c:v>
                </c:pt>
                <c:pt idx="6">
                  <c:v>25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Student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Sheet1!$B$1:$M$1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</c:v>
                </c:pt>
                <c:pt idx="1">
                  <c:v>15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65</c:v>
                </c:pt>
                <c:pt idx="6">
                  <c:v>75</c:v>
                </c:pt>
                <c:pt idx="7">
                  <c:v>85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717312"/>
        <c:axId val="188723200"/>
        <c:axId val="0"/>
      </c:area3DChart>
      <c:catAx>
        <c:axId val="18871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88723200"/>
        <c:crosses val="autoZero"/>
        <c:auto val="1"/>
        <c:lblAlgn val="ctr"/>
        <c:lblOffset val="100"/>
        <c:noMultiLvlLbl val="0"/>
      </c:catAx>
      <c:valAx>
        <c:axId val="188723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88717312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EB33-3D1F-4FD1-8FEA-28E39C971C10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884DE-3E70-4FD0-BA2A-2AE77EA3A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6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71EAD-C3BA-4324-82B9-3821693CBA1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D6DD-A7C6-4F94-811F-62118A178E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CD6DD-A7C6-4F94-811F-62118A178E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9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248400" y="6407944"/>
            <a:ext cx="1920240" cy="365760"/>
          </a:xfrm>
        </p:spPr>
        <p:txBody>
          <a:bodyPr/>
          <a:lstStyle>
            <a:lvl1pPr>
              <a:defRPr b="0"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914400" y="6400800"/>
            <a:ext cx="4825753" cy="372269"/>
          </a:xfrm>
        </p:spPr>
        <p:txBody>
          <a:bodyPr/>
          <a:lstStyle>
            <a:lvl1pPr algn="ctr">
              <a:defRPr b="0" u="none">
                <a:solidFill>
                  <a:schemeClr val="accent1">
                    <a:tint val="20000"/>
                  </a:schemeClr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554832" cy="372269"/>
          </a:xfrm>
        </p:spPr>
        <p:txBody>
          <a:bodyPr/>
          <a:lstStyle>
            <a:lvl1pPr>
              <a:defRPr u="none">
                <a:solidFill>
                  <a:srgbClr val="FFFFFF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8BFE368B-847E-4EF0-BA46-8B128FDF4A12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C0FE34-AC18-4089-8632-6D37BE80CB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FA8362-3965-4DBC-AA10-3C9F9B1279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E353E3-C7A5-4767-87F4-7282DC62B9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12B760-6C8E-4FF9-87B4-A32C587517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EB4CF4-1CDF-457D-9E6D-379B6E303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2E9CD1-23A3-4474-9F82-F709D2D1B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3A95D8-633B-436D-80CF-893AAA83E6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99F649-CAB8-471B-AB03-A6A8098272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E9170E-C349-4EAD-8449-2AA60F6E4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99D41B-A7C3-41FC-B429-444424A85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346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r>
              <a:rPr lang="en-US" smtClean="0"/>
              <a:t>09-2017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514600" y="6407944"/>
            <a:ext cx="383515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 algn="ctr">
              <a:buFontTx/>
              <a:buNone/>
            </a:pPr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07944"/>
            <a:ext cx="70723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 b="0" u="none">
                <a:solidFill>
                  <a:schemeClr val="tx1"/>
                </a:solidFill>
                <a:effectLst/>
              </a:defRPr>
            </a:lvl1pPr>
            <a:extLst/>
          </a:lstStyle>
          <a:p>
            <a:pPr>
              <a:buFontTx/>
              <a:buNone/>
            </a:pPr>
            <a:fld id="{35182190-268F-425D-8C51-AEC90F1FF768}" type="slidenum">
              <a:rPr lang="en-US" smtClean="0"/>
              <a:pPr>
                <a:buFontTx/>
                <a:buNone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1076927"/>
            <a:ext cx="8229600" cy="2733073"/>
          </a:xfrm>
        </p:spPr>
        <p:txBody>
          <a:bodyPr>
            <a:normAutofit/>
          </a:bodyPr>
          <a:lstStyle/>
          <a:p>
            <a:r>
              <a:rPr lang="ru-RU" sz="4000" b="0" dirty="0">
                <a:solidFill>
                  <a:schemeClr val="tx1"/>
                </a:solidFill>
              </a:rPr>
              <a:t>КАК СОСТАВИТЬ УЧЕБНЫЙ КОНТРАКТ СТУДЕНТА</a:t>
            </a:r>
            <a:r>
              <a:rPr lang="en-US" sz="4000" b="0" dirty="0">
                <a:solidFill>
                  <a:schemeClr val="tx1"/>
                </a:solidFill>
              </a:rPr>
              <a:t/>
            </a:r>
            <a:br>
              <a:rPr lang="en-US" sz="4000" b="0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Writing </a:t>
            </a:r>
            <a:r>
              <a:rPr lang="en-US" sz="2400" b="1" dirty="0">
                <a:solidFill>
                  <a:schemeClr val="accent6"/>
                </a:solidFill>
              </a:rPr>
              <a:t>Student Learning </a:t>
            </a:r>
            <a:r>
              <a:rPr lang="en-US" sz="2400" b="1" dirty="0" smtClean="0">
                <a:solidFill>
                  <a:schemeClr val="accent6"/>
                </a:solidFill>
              </a:rPr>
              <a:t>Contracts</a:t>
            </a:r>
            <a:br>
              <a:rPr lang="en-US" sz="2400" b="1" dirty="0" smtClean="0">
                <a:solidFill>
                  <a:schemeClr val="accent6"/>
                </a:solidFill>
              </a:rPr>
            </a:br>
            <a:endParaRPr lang="en-US" sz="4000" b="0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3733800"/>
            <a:ext cx="5105400" cy="91440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Автор – Грегг </a:t>
            </a:r>
            <a:r>
              <a:rPr lang="ru-RU" sz="2400" dirty="0" smtClean="0"/>
              <a:t>Фишер</a:t>
            </a:r>
            <a:r>
              <a:rPr lang="en-US" sz="2400" dirty="0" smtClean="0"/>
              <a:t> &amp; </a:t>
            </a:r>
            <a:r>
              <a:rPr lang="az-Cyrl-AZ" altLang="en-US" sz="2400" dirty="0">
                <a:latin typeface="Arial" charset="0"/>
              </a:rPr>
              <a:t>Дэвид Бэтти</a:t>
            </a:r>
            <a:r>
              <a:rPr lang="ru-RU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By Gregg Fischer &amp; Dave Batty</a:t>
            </a:r>
            <a:endParaRPr lang="en-US" sz="2000" dirty="0">
              <a:solidFill>
                <a:schemeClr val="accent6"/>
              </a:solidFill>
            </a:endParaRPr>
          </a:p>
          <a:p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T505.22</a:t>
            </a:r>
            <a:r>
              <a:rPr lang="en-US" dirty="0" smtClean="0"/>
              <a:t>        www.iTeenChallenge.org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4724400"/>
            <a:ext cx="2158027" cy="13944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41837"/>
          </a:xfrm>
        </p:spPr>
        <p:txBody>
          <a:bodyPr/>
          <a:lstStyle/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	</a:t>
            </a:r>
            <a:r>
              <a:rPr lang="ru-RU" sz="2800" dirty="0" smtClean="0"/>
              <a:t>Изучение </a:t>
            </a:r>
            <a:r>
              <a:rPr lang="ru-RU" sz="2800" dirty="0"/>
              <a:t>основных и малых тем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Focused Study on Major Themes</a:t>
            </a:r>
            <a:endParaRPr lang="en-US" dirty="0" smtClean="0"/>
          </a:p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2.	</a:t>
            </a:r>
            <a:r>
              <a:rPr lang="az-Cyrl-AZ" b="1" u="sng" dirty="0" smtClean="0">
                <a:solidFill>
                  <a:schemeClr val="accent6"/>
                </a:solidFill>
              </a:rPr>
              <a:t>Цели</a:t>
            </a:r>
            <a:r>
              <a:rPr lang="az-Cyrl-AZ" dirty="0" smtClean="0">
                <a:solidFill>
                  <a:schemeClr val="accent6"/>
                </a:solidFill>
              </a:rPr>
              <a:t> </a:t>
            </a:r>
            <a:r>
              <a:rPr lang="az-Cyrl-AZ" dirty="0"/>
              <a:t>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u="sng" dirty="0" smtClean="0">
                <a:solidFill>
                  <a:schemeClr val="accent6"/>
                </a:solidFill>
              </a:rPr>
              <a:t>Goals</a:t>
            </a:r>
            <a:r>
              <a:rPr lang="en-US" sz="2000" dirty="0" smtClean="0">
                <a:solidFill>
                  <a:schemeClr val="accent6"/>
                </a:solidFill>
              </a:rPr>
              <a:t> for Growth</a:t>
            </a:r>
            <a:endParaRPr lang="en-US" sz="2000" dirty="0" smtClean="0"/>
          </a:p>
          <a:p>
            <a:pPr marL="452438" indent="-452438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3.	</a:t>
            </a:r>
            <a:r>
              <a:rPr lang="ru-RU" sz="2800" dirty="0" smtClean="0"/>
              <a:t>Уроки </a:t>
            </a:r>
            <a:r>
              <a:rPr lang="ru-RU" sz="2800" dirty="0"/>
              <a:t>и занятия по изучению </a:t>
            </a:r>
            <a:r>
              <a:rPr lang="ru-RU" sz="2800" dirty="0" smtClean="0"/>
              <a:t>Библии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Lessons and Bible Studies</a:t>
            </a:r>
            <a:endParaRPr lang="en-US" dirty="0" smtClean="0"/>
          </a:p>
          <a:p>
            <a:pPr marL="452438" indent="-452438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4.	</a:t>
            </a:r>
            <a:r>
              <a:rPr lang="ru-RU" sz="2800" dirty="0" smtClean="0"/>
              <a:t>Занятия </a:t>
            </a:r>
            <a:r>
              <a:rPr lang="ru-RU" sz="2800" dirty="0"/>
              <a:t>по заучиванию мест Писания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Scripture Memorization Class</a:t>
            </a: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41837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5.	</a:t>
            </a:r>
            <a:r>
              <a:rPr lang="ru-RU" sz="2800" dirty="0" smtClean="0"/>
              <a:t>Занятия </a:t>
            </a:r>
            <a:r>
              <a:rPr lang="ru-RU" sz="2800" dirty="0"/>
              <a:t>по качествам характера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Character Qualities Class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6.	</a:t>
            </a:r>
            <a:r>
              <a:rPr lang="ru-RU" sz="2800" dirty="0" smtClean="0"/>
              <a:t>Занятия </a:t>
            </a:r>
            <a:r>
              <a:rPr lang="ru-RU" sz="2800" dirty="0"/>
              <a:t>по самостоятельному чтению </a:t>
            </a:r>
            <a:r>
              <a:rPr lang="ru-RU" sz="2400" dirty="0"/>
              <a:t>(книги, ДВД диски, СД диски, статьи из журналов и проч.)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Reading Class</a:t>
            </a:r>
            <a:r>
              <a:rPr lang="en-US" sz="2000" dirty="0" smtClean="0"/>
              <a:t>	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7.	</a:t>
            </a:r>
            <a:r>
              <a:rPr lang="ru-RU" sz="2800" dirty="0" smtClean="0"/>
              <a:t>Занятия </a:t>
            </a:r>
            <a:r>
              <a:rPr lang="ru-RU" sz="2800" dirty="0"/>
              <a:t>по чтению Библии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Bible Reading Class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8.	</a:t>
            </a:r>
            <a:r>
              <a:rPr lang="az-Cyrl-AZ" sz="2800" dirty="0" smtClean="0"/>
              <a:t>Специальные </a:t>
            </a:r>
            <a:r>
              <a:rPr lang="az-Cyrl-AZ" sz="2800" dirty="0"/>
              <a:t>проекты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Special Projects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включено в контракт?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What’s included in a Contract? 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20" y="304800"/>
            <a:ext cx="8229600" cy="2971800"/>
          </a:xfrm>
        </p:spPr>
        <p:txBody>
          <a:bodyPr>
            <a:normAutofit/>
          </a:bodyPr>
          <a:lstStyle/>
          <a:p>
            <a:r>
              <a:rPr lang="az-Cyrl-AZ" sz="6000" b="0" dirty="0" smtClean="0">
                <a:solidFill>
                  <a:schemeClr val="tx1"/>
                </a:solidFill>
              </a:rPr>
              <a:t>ПИШЕМ КОНТРАКТЫ</a:t>
            </a:r>
            <a:r>
              <a:rPr lang="en-US" sz="6000" b="0" dirty="0" smtClean="0">
                <a:solidFill>
                  <a:schemeClr val="tx1"/>
                </a:solidFill>
              </a:rPr>
              <a:t/>
            </a:r>
            <a:br>
              <a:rPr lang="en-US" sz="6000" b="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Writing Contracts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6"/>
                </a:solidFill>
              </a:rPr>
              <a:t>09-2017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368B-847E-4EF0-BA46-8B128FDF4A1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8229600" cy="4495800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1800"/>
              </a:spcAft>
              <a:buNone/>
            </a:pPr>
            <a:r>
              <a:rPr lang="en-US" b="1" dirty="0" smtClean="0"/>
              <a:t>1.	</a:t>
            </a:r>
            <a:r>
              <a:rPr lang="az-Cyrl-AZ" b="1" dirty="0" smtClean="0"/>
              <a:t>Библиотека </a:t>
            </a:r>
            <a:r>
              <a:rPr lang="az-Cyrl-AZ" b="1" dirty="0"/>
              <a:t>ИЗНХ</a:t>
            </a:r>
            <a:r>
              <a:rPr lang="az-Cyrl-AZ" sz="2000" b="1" dirty="0"/>
              <a:t> </a:t>
            </a:r>
            <a:r>
              <a:rPr lang="en-US" sz="2000" b="1" dirty="0" smtClean="0"/>
              <a:t>  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r>
              <a:rPr lang="en-US" sz="2000" dirty="0" smtClean="0">
                <a:solidFill>
                  <a:schemeClr val="accent6"/>
                </a:solidFill>
              </a:rPr>
              <a:t> Library</a:t>
            </a:r>
            <a:endParaRPr lang="en-US" sz="2000" dirty="0" smtClean="0"/>
          </a:p>
          <a:p>
            <a:pPr marL="917575" indent="-255588">
              <a:spcAft>
                <a:spcPts val="1800"/>
              </a:spcAft>
            </a:pPr>
            <a:r>
              <a:rPr lang="az-Cyrl-AZ" dirty="0"/>
              <a:t>Уроки </a:t>
            </a:r>
            <a:r>
              <a:rPr lang="en-US" sz="2000" dirty="0" smtClean="0">
                <a:solidFill>
                  <a:schemeClr val="accent6"/>
                </a:solidFill>
              </a:rPr>
              <a:t>Lessons </a:t>
            </a:r>
            <a:endParaRPr lang="en-US" dirty="0" smtClean="0"/>
          </a:p>
          <a:p>
            <a:pPr marL="917575" indent="-255588">
              <a:spcAft>
                <a:spcPts val="1800"/>
              </a:spcAft>
            </a:pPr>
            <a:r>
              <a:rPr lang="az-Cyrl-AZ" dirty="0"/>
              <a:t>Книги с методическим материалом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Books with study guides</a:t>
            </a:r>
            <a:endParaRPr lang="en-US" dirty="0"/>
          </a:p>
          <a:p>
            <a:pPr marL="917575" indent="-255588">
              <a:spcAft>
                <a:spcPts val="1800"/>
              </a:spcAft>
            </a:pPr>
            <a:r>
              <a:rPr lang="ru-RU" dirty="0"/>
              <a:t>Видео записи, ДВД-диски,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СД-диски </a:t>
            </a:r>
            <a:r>
              <a:rPr lang="ru-RU" dirty="0"/>
              <a:t>и проч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Videos</a:t>
            </a:r>
            <a:r>
              <a:rPr lang="en-US" sz="2000" dirty="0">
                <a:solidFill>
                  <a:schemeClr val="accent6"/>
                </a:solidFill>
              </a:rPr>
              <a:t>, DVD’s, Audio tapes, CD’s etc. </a:t>
            </a:r>
            <a:endParaRPr lang="en-US" dirty="0" smtClean="0"/>
          </a:p>
          <a:p>
            <a:pPr marL="917575" indent="-255588"/>
            <a:r>
              <a:rPr lang="az-Cyrl-AZ" dirty="0"/>
              <a:t>Брошюры </a:t>
            </a:r>
            <a:r>
              <a:rPr lang="en-US" dirty="0" smtClean="0"/>
              <a:t>  </a:t>
            </a:r>
            <a:r>
              <a:rPr lang="en-US" sz="2000" dirty="0" smtClean="0">
                <a:solidFill>
                  <a:schemeClr val="accent6"/>
                </a:solidFill>
              </a:rPr>
              <a:t>Tracts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A.	</a:t>
            </a:r>
            <a:r>
              <a:rPr lang="az-Cyrl-AZ" dirty="0" smtClean="0">
                <a:solidFill>
                  <a:schemeClr val="tx1"/>
                </a:solidFill>
              </a:rPr>
              <a:t>Разрабатываем </a:t>
            </a:r>
            <a:r>
              <a:rPr lang="az-Cyrl-AZ" dirty="0">
                <a:solidFill>
                  <a:schemeClr val="tx1"/>
                </a:solidFill>
              </a:rPr>
              <a:t>инструменты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Develop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8229600" cy="4495800"/>
          </a:xfrm>
        </p:spPr>
        <p:txBody>
          <a:bodyPr/>
          <a:lstStyle/>
          <a:p>
            <a:pPr marL="452438" indent="-452438">
              <a:buNone/>
            </a:pPr>
            <a:r>
              <a:rPr lang="en-US" sz="2800" dirty="0" smtClean="0"/>
              <a:t>2.	</a:t>
            </a:r>
            <a:r>
              <a:rPr lang="az-Cyrl-AZ" sz="2800" dirty="0" smtClean="0"/>
              <a:t>Анкеты </a:t>
            </a:r>
            <a:r>
              <a:rPr lang="az-Cyrl-AZ" sz="2800" dirty="0"/>
              <a:t>по контрактам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 Questionnaires</a:t>
            </a:r>
            <a:endParaRPr lang="en-US" b="1" dirty="0" smtClean="0"/>
          </a:p>
          <a:p>
            <a:pPr marL="974725" indent="-255588">
              <a:spcAft>
                <a:spcPts val="2400"/>
              </a:spcAft>
            </a:pPr>
            <a:r>
              <a:rPr lang="ru-RU" dirty="0"/>
              <a:t>предложенные с материалам ИЗНХ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questionnaires provided or develop your own</a:t>
            </a:r>
            <a:endParaRPr lang="en-US" dirty="0" smtClean="0"/>
          </a:p>
          <a:p>
            <a:pPr marL="452438" indent="-452438">
              <a:spcAft>
                <a:spcPts val="2400"/>
              </a:spcAft>
              <a:buNone/>
            </a:pPr>
            <a:r>
              <a:rPr lang="en-US" sz="2800" dirty="0" smtClean="0"/>
              <a:t>3.	</a:t>
            </a:r>
            <a:r>
              <a:rPr lang="az-Cyrl-AZ" sz="2800" dirty="0" smtClean="0"/>
              <a:t>Книга </a:t>
            </a:r>
            <a:r>
              <a:rPr lang="az-Cyrl-AZ" sz="2800" dirty="0"/>
              <a:t>по написанию контрактов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 Writing Book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A.	</a:t>
            </a:r>
            <a:r>
              <a:rPr lang="az-Cyrl-AZ" dirty="0" smtClean="0">
                <a:solidFill>
                  <a:schemeClr val="tx1"/>
                </a:solidFill>
              </a:rPr>
              <a:t>Разрабатываем </a:t>
            </a:r>
            <a:r>
              <a:rPr lang="az-Cyrl-AZ" dirty="0">
                <a:solidFill>
                  <a:schemeClr val="tx1"/>
                </a:solidFill>
              </a:rPr>
              <a:t>инструменты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accent6"/>
                </a:solidFill>
              </a:rPr>
              <a:t>Develop </a:t>
            </a:r>
            <a:r>
              <a:rPr lang="en-US" sz="2400" dirty="0" smtClean="0">
                <a:solidFill>
                  <a:schemeClr val="accent6"/>
                </a:solidFill>
              </a:rPr>
              <a:t>Tools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3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1000037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971800" cy="6858000"/>
          </a:xfrm>
          <a:prstGeom prst="rect">
            <a:avLst/>
          </a:prstGeom>
        </p:spPr>
      </p:pic>
      <p:pic>
        <p:nvPicPr>
          <p:cNvPr id="4" name="Picture 3" descr="10000375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124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28600"/>
            <a:ext cx="220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az-Cyrl-AZ" b="0" u="none" dirty="0">
                <a:effectLst/>
              </a:rPr>
              <a:t>Брошюры</a:t>
            </a:r>
            <a:endParaRPr lang="en-US" b="0" u="none" dirty="0" smtClean="0">
              <a:effectLst/>
            </a:endParaRPr>
          </a:p>
          <a:p>
            <a:pPr algn="ctr">
              <a:buNone/>
            </a:pPr>
            <a:endParaRPr lang="en-US" sz="2000" b="0" u="none" dirty="0" smtClean="0">
              <a:effectLst/>
            </a:endParaRP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LDM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Discipleship</a:t>
            </a:r>
          </a:p>
          <a:p>
            <a:pPr algn="ctr">
              <a:buNone/>
            </a:pPr>
            <a:r>
              <a:rPr lang="en-US" sz="2000" b="0" u="none" dirty="0" smtClean="0">
                <a:solidFill>
                  <a:schemeClr val="accent6"/>
                </a:solidFill>
                <a:effectLst/>
              </a:rPr>
              <a:t>Teachings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Используйте Бланк для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контракта </a:t>
            </a:r>
            <a:r>
              <a:rPr lang="ru-RU" dirty="0"/>
              <a:t>или составьте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собственный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</a:t>
            </a:r>
            <a:r>
              <a:rPr lang="en-US" sz="2000" dirty="0">
                <a:solidFill>
                  <a:schemeClr val="accent6"/>
                </a:solidFill>
              </a:rPr>
              <a:t>Contract form or develop </a:t>
            </a:r>
            <a:r>
              <a:rPr lang="en-US" sz="2000" dirty="0" smtClean="0">
                <a:solidFill>
                  <a:schemeClr val="accent6"/>
                </a:solidFill>
              </a:rPr>
              <a:t>one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ru-RU" dirty="0"/>
              <a:t>Используйте Проект 301,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чтобы </a:t>
            </a:r>
            <a:r>
              <a:rPr lang="ru-RU" dirty="0"/>
              <a:t>лучше познакомиться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со </a:t>
            </a:r>
            <a:r>
              <a:rPr lang="ru-RU" dirty="0"/>
              <a:t>студентом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Use Project 301 </a:t>
            </a:r>
            <a:r>
              <a:rPr lang="en-US" sz="2000" dirty="0">
                <a:solidFill>
                  <a:schemeClr val="accent6"/>
                </a:solidFill>
              </a:rPr>
              <a:t>to get to know the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endParaRPr lang="en-US" dirty="0" smtClean="0"/>
          </a:p>
          <a:p>
            <a:r>
              <a:rPr lang="ru-RU" dirty="0"/>
              <a:t>Нужен ли текст для чтения?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Is </a:t>
            </a:r>
            <a:r>
              <a:rPr lang="en-US" sz="2000" dirty="0">
                <a:solidFill>
                  <a:schemeClr val="accent6"/>
                </a:solidFill>
              </a:rPr>
              <a:t>a reading test needed</a:t>
            </a:r>
            <a:r>
              <a:rPr lang="en-US" sz="2000" dirty="0" smtClean="0">
                <a:solidFill>
                  <a:schemeClr val="accent6"/>
                </a:solidFill>
              </a:rPr>
              <a:t>?</a:t>
            </a:r>
            <a:r>
              <a:rPr lang="es-ES" sz="2000" dirty="0" smtClean="0">
                <a:solidFill>
                  <a:schemeClr val="accent6"/>
                </a:solidFill>
              </a:rPr>
              <a:t> 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Gregg\Dropbox\Translation projects\Russian PSNC\PSNC RU 4th Ed Lessons Completed\PSNC Single Sheet forms Russian\PSNC Unit 1 work list RU 02-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2777216" cy="392739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Ознакомьте студентов с уроками ИЗНХ: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Introduce </a:t>
            </a:r>
            <a:r>
              <a:rPr lang="en-US" sz="2000" dirty="0">
                <a:solidFill>
                  <a:schemeClr val="accent6"/>
                </a:solidFill>
              </a:rPr>
              <a:t>Students to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en-US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  <a:tabLst>
                <a:tab pos="2171700" algn="l"/>
              </a:tabLst>
            </a:pPr>
            <a:r>
              <a:rPr lang="ru-RU" sz="2800" dirty="0"/>
              <a:t>Занятие 101, 102,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ru-RU" sz="2800" dirty="0" smtClean="0"/>
              <a:t>103</a:t>
            </a:r>
            <a:r>
              <a:rPr lang="en-US" sz="2800" dirty="0" smtClean="0"/>
              <a:t>*</a:t>
            </a:r>
            <a:r>
              <a:rPr lang="ru-RU" sz="2800" dirty="0" smtClean="0"/>
              <a:t> </a:t>
            </a:r>
            <a:r>
              <a:rPr lang="ru-RU" sz="2800" dirty="0"/>
              <a:t>– </a:t>
            </a:r>
            <a:r>
              <a:rPr lang="ru-RU" sz="2800" dirty="0" smtClean="0"/>
              <a:t>106</a:t>
            </a:r>
            <a:r>
              <a:rPr lang="en-US" sz="2800" dirty="0" smtClean="0"/>
              <a:t>* </a:t>
            </a:r>
            <a:r>
              <a:rPr lang="en-US" sz="2000" dirty="0"/>
              <a:t>*(depends on answers in 102)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  <a:r>
              <a:rPr lang="ru-RU" sz="2800" dirty="0" smtClean="0"/>
              <a:t>108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Lessons 	101, 102,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	103* – 106, </a:t>
            </a:r>
            <a:r>
              <a:rPr lang="en-US" sz="2000" dirty="0">
                <a:solidFill>
                  <a:schemeClr val="accent6"/>
                </a:solidFill>
              </a:rPr>
              <a:t>*(depends on answers in 102)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	108  </a:t>
            </a:r>
            <a:endParaRPr lang="en-US" sz="2000" b="1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az-Cyrl-AZ" sz="2800" dirty="0"/>
              <a:t>Занятие по качествам характера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Character </a:t>
            </a:r>
            <a:r>
              <a:rPr lang="en-US" sz="2000" dirty="0">
                <a:solidFill>
                  <a:schemeClr val="accent6"/>
                </a:solidFill>
              </a:rPr>
              <a:t>Qualities </a:t>
            </a:r>
            <a:r>
              <a:rPr lang="en-US" sz="2000" dirty="0" smtClean="0">
                <a:solidFill>
                  <a:schemeClr val="accent6"/>
                </a:solidFill>
              </a:rPr>
              <a:t>Class </a:t>
            </a:r>
            <a:r>
              <a:rPr lang="en-US" dirty="0" smtClean="0">
                <a:solidFill>
                  <a:schemeClr val="accent6"/>
                </a:solidFill>
              </a:rPr>
              <a:t>                                                 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84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81328"/>
            <a:ext cx="8229600" cy="491947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ru-RU" dirty="0"/>
              <a:t>Ознакомьте студентов с уроками ИЗНХ: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Introduce </a:t>
            </a:r>
            <a:r>
              <a:rPr lang="en-US" sz="2000" dirty="0">
                <a:solidFill>
                  <a:schemeClr val="accent6"/>
                </a:solidFill>
              </a:rPr>
              <a:t>Students to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ru-RU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/>
              <a:t>Занятие по заучиванию мест Писания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Scripture </a:t>
            </a:r>
            <a:r>
              <a:rPr lang="en-US" sz="2000" dirty="0">
                <a:solidFill>
                  <a:schemeClr val="accent6"/>
                </a:solidFill>
              </a:rPr>
              <a:t>Memorization </a:t>
            </a:r>
            <a:r>
              <a:rPr lang="en-US" sz="2000" dirty="0" smtClean="0">
                <a:solidFill>
                  <a:schemeClr val="accent6"/>
                </a:solidFill>
              </a:rPr>
              <a:t>Class</a:t>
            </a:r>
            <a:endParaRPr lang="en-US" dirty="0" smtClean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az-Cyrl-AZ" dirty="0"/>
              <a:t>Занятие самостоятельным чтением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</a:t>
            </a:r>
            <a:r>
              <a:rPr lang="en-US" sz="2000" dirty="0">
                <a:solidFill>
                  <a:schemeClr val="accent6"/>
                </a:solidFill>
              </a:rPr>
              <a:t>Reading Class </a:t>
            </a:r>
            <a:endParaRPr lang="en-US" dirty="0" smtClean="0">
              <a:solidFill>
                <a:schemeClr val="accent6"/>
              </a:solidFill>
            </a:endParaRP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ru-RU" dirty="0"/>
              <a:t>Занятие по утеа чтению Библии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Bible </a:t>
            </a:r>
            <a:r>
              <a:rPr lang="en-US" sz="2000" dirty="0">
                <a:solidFill>
                  <a:schemeClr val="accent6"/>
                </a:solidFill>
              </a:rPr>
              <a:t>Reading </a:t>
            </a:r>
            <a:r>
              <a:rPr lang="en-US" sz="2000" dirty="0" smtClean="0">
                <a:solidFill>
                  <a:schemeClr val="accent6"/>
                </a:solidFill>
              </a:rPr>
              <a:t>Class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229600" cy="1524000"/>
          </a:xfrm>
        </p:spPr>
        <p:txBody>
          <a:bodyPr/>
          <a:lstStyle/>
          <a:p>
            <a:pPr marL="685800" indent="-685800"/>
            <a:r>
              <a:rPr lang="ru-RU" dirty="0">
                <a:solidFill>
                  <a:schemeClr val="tx1"/>
                </a:solidFill>
                <a:effectLst/>
              </a:rPr>
              <a:t>Б</a:t>
            </a:r>
            <a:r>
              <a:rPr lang="ru-RU" dirty="0" smtClean="0">
                <a:solidFill>
                  <a:schemeClr val="tx1"/>
                </a:solidFill>
                <a:effectLst/>
              </a:rPr>
              <a:t>.</a:t>
            </a:r>
            <a:r>
              <a:rPr lang="en-US" dirty="0" smtClean="0">
                <a:solidFill>
                  <a:schemeClr val="tx1"/>
                </a:solidFill>
                <a:effectLst/>
              </a:rPr>
              <a:t>	</a:t>
            </a:r>
            <a:r>
              <a:rPr lang="az-Cyrl-AZ" dirty="0" smtClean="0">
                <a:solidFill>
                  <a:schemeClr val="tx1"/>
                </a:solidFill>
              </a:rPr>
              <a:t>Блок </a:t>
            </a:r>
            <a:r>
              <a:rPr lang="az-Cyrl-AZ" dirty="0">
                <a:solidFill>
                  <a:schemeClr val="tx1"/>
                </a:solidFill>
              </a:rPr>
              <a:t>1. </a:t>
            </a:r>
            <a:r>
              <a:rPr lang="az-Cyrl-AZ" dirty="0" smtClean="0">
                <a:solidFill>
                  <a:schemeClr val="tx1"/>
                </a:solidFill>
              </a:rPr>
              <a:t>Спасение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accent6"/>
                </a:solidFill>
              </a:rPr>
              <a:t>Unit 1  Salvation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az-Cyrl-AZ" sz="2000" i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22098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 	</a:t>
            </a:r>
            <a:r>
              <a:rPr lang="ru-RU" sz="2800" dirty="0" smtClean="0"/>
              <a:t>Для </a:t>
            </a:r>
            <a:r>
              <a:rPr lang="ru-RU" sz="2800" dirty="0"/>
              <a:t>всех контрактов Блока 2 и далее мы пишем специальный контракт для каждого студента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For </a:t>
            </a:r>
            <a:r>
              <a:rPr lang="en-US" sz="2400" dirty="0">
                <a:solidFill>
                  <a:schemeClr val="accent6"/>
                </a:solidFill>
              </a:rPr>
              <a:t>all contracts from Unit 2 and higher, we will write a specific contract for each </a:t>
            </a:r>
            <a:r>
              <a:rPr lang="en-US" sz="2400" dirty="0" smtClean="0">
                <a:solidFill>
                  <a:schemeClr val="accent6"/>
                </a:solidFill>
              </a:rPr>
              <a:t>student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9"/>
          <a:stretch/>
        </p:blipFill>
        <p:spPr>
          <a:xfrm>
            <a:off x="2779927" y="4092577"/>
            <a:ext cx="3736545" cy="23082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899"/>
            <a:ext cx="3848100" cy="2821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smtClean="0">
                <a:effectLst/>
              </a:rPr>
              <a:t>09-2017</a:t>
            </a:r>
            <a:endParaRPr lang="en-US" sz="1000" b="0" u="none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dirty="0" err="1" smtClean="0">
                <a:effectLst/>
              </a:rPr>
              <a:t>T505.22</a:t>
            </a:r>
            <a:r>
              <a:rPr lang="en-US" sz="1000" b="0" u="none" dirty="0" smtClean="0">
                <a:effectLst/>
              </a:rPr>
              <a:t>        www.iTeenChallenge.org </a:t>
            </a:r>
            <a:endParaRPr lang="en-US" sz="1000" b="0" u="none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z="1000" b="0" u="none" smtClean="0">
                <a:effectLst/>
              </a:rPr>
              <a:pPr>
                <a:buFontTx/>
                <a:buNone/>
              </a:pPr>
              <a:t>2</a:t>
            </a:fld>
            <a:endParaRPr lang="en-US" altLang="en-US" sz="1000" b="0" u="none" dirty="0">
              <a:effectLst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50110" cy="27945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447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Акселератор, тормоза, система 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</a:t>
            </a:r>
            <a:r>
              <a:rPr lang="en-US" sz="2000" cap="none" dirty="0" smtClean="0">
                <a:solidFill>
                  <a:srgbClr val="C00000"/>
                </a:solidFill>
              </a:rPr>
              <a:t>ccelerator &amp; Brakes &amp; GPS Navigation System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2</a:t>
            </a:r>
            <a:r>
              <a:rPr lang="en-US" sz="2800" dirty="0">
                <a:solidFill>
                  <a:schemeClr val="accent6"/>
                </a:solidFill>
              </a:rPr>
              <a:t>. </a:t>
            </a:r>
            <a:r>
              <a:rPr lang="en-US" sz="2800" dirty="0" smtClean="0">
                <a:solidFill>
                  <a:schemeClr val="accent6"/>
                </a:solidFill>
              </a:rPr>
              <a:t>	</a:t>
            </a:r>
            <a:r>
              <a:rPr lang="ru-RU" sz="2800" dirty="0" smtClean="0"/>
              <a:t>До </a:t>
            </a:r>
            <a:r>
              <a:rPr lang="ru-RU" sz="2800" dirty="0"/>
              <a:t>того, как приступить к написанию контракта, следует собрать необходимую информацию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Gather </a:t>
            </a:r>
            <a:r>
              <a:rPr lang="en-US" sz="2400" dirty="0">
                <a:solidFill>
                  <a:schemeClr val="accent6"/>
                </a:solidFill>
              </a:rPr>
              <a:t>information prior to writing </a:t>
            </a:r>
            <a:r>
              <a:rPr lang="en-US" sz="2400" dirty="0" smtClean="0">
                <a:solidFill>
                  <a:schemeClr val="accent6"/>
                </a:solidFill>
              </a:rPr>
              <a:t>contract</a:t>
            </a:r>
            <a:endParaRPr lang="en-US" dirty="0"/>
          </a:p>
          <a:p>
            <a:pPr marL="1371600" indent="-228600">
              <a:buFont typeface="Wingdings" panose="05000000000000000000" pitchFamily="2" charset="2"/>
              <a:buChar char="Ø"/>
            </a:pPr>
            <a:r>
              <a:rPr lang="az-Cyrl-AZ" dirty="0" smtClean="0"/>
              <a:t>Используйте </a:t>
            </a:r>
            <a:r>
              <a:rPr lang="az-Cyrl-AZ" dirty="0"/>
              <a:t>Бланк анкеты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Use Unit Questionnaire form </a:t>
            </a:r>
            <a:endParaRPr lang="en-US" dirty="0" smtClean="0"/>
          </a:p>
          <a:p>
            <a:pPr marL="1371600" indent="-228600">
              <a:buFont typeface="Wingdings" panose="05000000000000000000" pitchFamily="2" charset="2"/>
              <a:buChar char="Ø"/>
            </a:pPr>
            <a:r>
              <a:rPr lang="ru-RU" dirty="0" smtClean="0"/>
              <a:t>Старайтесь </a:t>
            </a:r>
            <a:r>
              <a:rPr lang="ru-RU" dirty="0"/>
              <a:t>собрать отзывы и получить оценку проделанной работе от других работников, наставников и начальства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6"/>
                </a:solidFill>
              </a:rPr>
              <a:t>feedback from dorm staff, counselors,  </a:t>
            </a:r>
            <a:br>
              <a:rPr lang="en-US" sz="2400" dirty="0" smtClean="0">
                <a:solidFill>
                  <a:schemeClr val="accent6"/>
                </a:solidFill>
              </a:rPr>
            </a:br>
            <a:r>
              <a:rPr lang="en-US" sz="2400" dirty="0" smtClean="0">
                <a:solidFill>
                  <a:schemeClr val="accent6"/>
                </a:solidFill>
              </a:rPr>
              <a:t>work supervisors, &amp; evaluations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412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3. 	</a:t>
            </a:r>
            <a:r>
              <a:rPr lang="az-Cyrl-AZ" dirty="0" smtClean="0"/>
              <a:t>Встречайтесь </a:t>
            </a:r>
            <a:r>
              <a:rPr lang="az-Cyrl-AZ" dirty="0"/>
              <a:t>со студентом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Meet </a:t>
            </a:r>
            <a:r>
              <a:rPr lang="en-US" sz="2000" dirty="0">
                <a:solidFill>
                  <a:schemeClr val="accent6"/>
                </a:solidFill>
              </a:rPr>
              <a:t>with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endParaRPr lang="en-US" sz="2000" dirty="0" smtClean="0"/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4. 	</a:t>
            </a:r>
            <a:r>
              <a:rPr lang="az-Cyrl-AZ" dirty="0" smtClean="0"/>
              <a:t>Молитесь </a:t>
            </a:r>
            <a:r>
              <a:rPr lang="en-US" dirty="0" smtClean="0"/>
              <a:t>  </a:t>
            </a:r>
            <a:r>
              <a:rPr lang="en-US" sz="2000" dirty="0" smtClean="0">
                <a:solidFill>
                  <a:schemeClr val="accent6"/>
                </a:solidFill>
              </a:rPr>
              <a:t>Pray</a:t>
            </a: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 smtClean="0">
                <a:solidFill>
                  <a:schemeClr val="accent6"/>
                </a:solidFill>
              </a:rPr>
              <a:t>5.</a:t>
            </a:r>
            <a:r>
              <a:rPr lang="en-US" dirty="0" smtClean="0"/>
              <a:t>	</a:t>
            </a:r>
            <a:r>
              <a:rPr lang="ru-RU" dirty="0" smtClean="0"/>
              <a:t>Напишите контракт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Write the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421078"/>
            <a:ext cx="2769589" cy="391660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973372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1752601"/>
            <a:ext cx="4267200" cy="4343399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lnSpc>
                <a:spcPct val="85000"/>
              </a:lnSpc>
              <a:spcAft>
                <a:spcPts val="0"/>
              </a:spcAft>
              <a:buClrTx/>
              <a:buSzTx/>
            </a:pPr>
            <a:r>
              <a:rPr lang="ru-RU" sz="2900" b="0" u="none" dirty="0">
                <a:solidFill>
                  <a:schemeClr val="tx1"/>
                </a:solidFill>
              </a:rPr>
              <a:t>включает в себя те места, на которых студенты отмечают свой прогресс по мере выполнения того или иного задания в </a:t>
            </a:r>
            <a:r>
              <a:rPr lang="ru-RU" sz="2900" b="0" u="none" dirty="0" smtClean="0">
                <a:solidFill>
                  <a:schemeClr val="tx1"/>
                </a:solidFill>
              </a:rPr>
              <a:t>контракте</a:t>
            </a:r>
            <a:r>
              <a:rPr lang="en-US" sz="2700" u="none" dirty="0" smtClean="0">
                <a:solidFill>
                  <a:schemeClr val="tx1"/>
                </a:solidFill>
              </a:rPr>
              <a:t/>
            </a:r>
            <a:br>
              <a:rPr lang="en-US" sz="2700" u="none" dirty="0" smtClean="0">
                <a:solidFill>
                  <a:schemeClr val="tx1"/>
                </a:solidFill>
              </a:rPr>
            </a:br>
            <a:r>
              <a:rPr lang="en-US" sz="2200" b="0" u="none" dirty="0">
                <a:solidFill>
                  <a:schemeClr val="accent6"/>
                </a:solidFill>
                <a:effectLst/>
              </a:rPr>
              <a:t>includes places for the students to track their progress on each assigned part of this contract</a:t>
            </a:r>
            <a:r>
              <a:rPr lang="ru-RU" u="none" dirty="0" smtClean="0"/>
              <a:t/>
            </a:r>
            <a:br>
              <a:rPr lang="ru-RU" u="none" dirty="0" smtClean="0"/>
            </a:br>
            <a:endParaRPr lang="en-US" u="none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2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>
                <a:effectLst/>
              </a:rPr>
              <a:t>Учебный контракт студента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Student Learning Contract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447800"/>
            <a:ext cx="3286927" cy="4648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own Arrow 9"/>
          <p:cNvSpPr/>
          <p:nvPr/>
        </p:nvSpPr>
        <p:spPr>
          <a:xfrm>
            <a:off x="7467600" y="1295400"/>
            <a:ext cx="228600" cy="457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924800" y="1295401"/>
            <a:ext cx="228600" cy="4572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4114800" cy="4525963"/>
          </a:xfrm>
        </p:spPr>
        <p:txBody>
          <a:bodyPr>
            <a:normAutofit fontScale="92500"/>
          </a:bodyPr>
          <a:lstStyle/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6. 	</a:t>
            </a:r>
            <a:r>
              <a:rPr lang="ru-RU" dirty="0"/>
              <a:t>Определите очередность их работы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Prioritize their work</a:t>
            </a:r>
            <a:endParaRPr lang="en-US" sz="2000" dirty="0" smtClean="0"/>
          </a:p>
          <a:p>
            <a:pPr marL="457200" indent="-457200"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7. 	</a:t>
            </a:r>
            <a:r>
              <a:rPr lang="ru-RU" dirty="0"/>
              <a:t>Прослеживайте прогресс студентов по мере того как они пишут свой контракт</a:t>
            </a:r>
            <a:r>
              <a:rPr lang="az-Cyrl-AZ" dirty="0" smtClean="0"/>
              <a:t>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Track </a:t>
            </a:r>
            <a:r>
              <a:rPr lang="en-US" sz="2000" dirty="0">
                <a:solidFill>
                  <a:schemeClr val="accent6"/>
                </a:solidFill>
              </a:rPr>
              <a:t>their progress as they work on their contract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80" y="3041391"/>
            <a:ext cx="4008120" cy="30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165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>
                <a:solidFill>
                  <a:schemeClr val="accent6"/>
                </a:solidFill>
              </a:rPr>
              <a:t>8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/>
              <a:t>	</a:t>
            </a:r>
            <a:r>
              <a:rPr lang="ru-RU" dirty="0"/>
              <a:t>Окончание оценки контракта</a:t>
            </a:r>
            <a:endParaRPr lang="en-US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им необходимо подготовить письменную оценку своему контракту, а именно то, как этот контракт помог </a:t>
            </a:r>
            <a:r>
              <a:rPr lang="ru-RU" sz="2400" dirty="0" smtClean="0"/>
              <a:t>им</a:t>
            </a:r>
            <a:endParaRPr lang="en-US" sz="2400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Для этого им необходимо использовать цели из страницы 1 Учебного студенческого контракта</a:t>
            </a:r>
            <a:endParaRPr lang="en-US" sz="2400" dirty="0" smtClean="0"/>
          </a:p>
          <a:p>
            <a:pPr marL="449263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End of contract evaluation</a:t>
            </a:r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Write </a:t>
            </a:r>
            <a:r>
              <a:rPr lang="en-US" sz="2000" dirty="0">
                <a:solidFill>
                  <a:schemeClr val="accent6"/>
                </a:solidFill>
              </a:rPr>
              <a:t>an evaluation of how this contract work helped them</a:t>
            </a:r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Use </a:t>
            </a:r>
            <a:r>
              <a:rPr lang="en-US" sz="2000" dirty="0">
                <a:solidFill>
                  <a:schemeClr val="accent6"/>
                </a:solidFill>
              </a:rPr>
              <a:t>the goals from page 1 of the Student Learning Contract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5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874837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 smtClean="0">
                <a:solidFill>
                  <a:schemeClr val="accent6"/>
                </a:solidFill>
              </a:rPr>
              <a:t>9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en-US" dirty="0" smtClean="0"/>
              <a:t>	</a:t>
            </a:r>
            <a:r>
              <a:rPr lang="ru-RU" dirty="0"/>
              <a:t> СЕРТИФИКАТ ДОСТИЖЕНИЯ</a:t>
            </a:r>
            <a:endParaRPr lang="en-US" dirty="0" smtClean="0"/>
          </a:p>
          <a:p>
            <a:pPr marL="906463" indent="-457200">
              <a:buFont typeface="Wingdings" panose="05000000000000000000" pitchFamily="2" charset="2"/>
              <a:buChar char="Ø"/>
            </a:pPr>
            <a:r>
              <a:rPr lang="ru-RU" sz="2400" dirty="0"/>
              <a:t>Каждый раз, когда студент завершает контракт, отмечайте это вручением </a:t>
            </a:r>
            <a:r>
              <a:rPr lang="ru-RU" sz="2400" dirty="0" smtClean="0"/>
              <a:t>сертификата</a:t>
            </a:r>
            <a:endParaRPr lang="en-US" sz="2400" dirty="0" smtClean="0"/>
          </a:p>
          <a:p>
            <a:pPr marL="449263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Certificate of completion</a:t>
            </a:r>
            <a:endParaRPr lang="en-US" sz="2000" dirty="0">
              <a:solidFill>
                <a:schemeClr val="accent6"/>
              </a:solidFill>
            </a:endParaRPr>
          </a:p>
          <a:p>
            <a:pPr marL="792163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6"/>
                </a:solidFill>
              </a:rPr>
              <a:t>Celebrate their completion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of </a:t>
            </a:r>
            <a:r>
              <a:rPr lang="en-US" sz="2000" dirty="0">
                <a:solidFill>
                  <a:schemeClr val="accent6"/>
                </a:solidFill>
              </a:rPr>
              <a:t>the contract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by awarding them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a Certificate </a:t>
            </a:r>
            <a:r>
              <a:rPr lang="en-US" sz="2000" dirty="0">
                <a:solidFill>
                  <a:schemeClr val="accent6"/>
                </a:solidFill>
              </a:rPr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Achievement</a:t>
            </a:r>
          </a:p>
          <a:p>
            <a:pPr marL="457200" indent="-45720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2562"/>
            <a:ext cx="8229600" cy="1417638"/>
          </a:xfrm>
        </p:spPr>
        <p:txBody>
          <a:bodyPr>
            <a:normAutofit fontScale="90000"/>
          </a:bodyPr>
          <a:lstStyle/>
          <a:p>
            <a:pPr marL="685800" indent="-685800"/>
            <a:r>
              <a:rPr lang="en-US" dirty="0" smtClean="0">
                <a:solidFill>
                  <a:schemeClr val="tx1"/>
                </a:solidFill>
              </a:rPr>
              <a:t>B.	</a:t>
            </a:r>
            <a:r>
              <a:rPr lang="ru-RU" dirty="0" smtClean="0">
                <a:solidFill>
                  <a:schemeClr val="tx1"/>
                </a:solidFill>
              </a:rPr>
              <a:t>Обзор </a:t>
            </a:r>
            <a:r>
              <a:rPr lang="ru-RU" dirty="0">
                <a:solidFill>
                  <a:schemeClr val="tx1"/>
                </a:solidFill>
              </a:rPr>
              <a:t>контрактов для Блока 2 и следующих за ним Блоков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Units </a:t>
            </a:r>
            <a:r>
              <a:rPr lang="en-US" sz="2200" b="1" dirty="0">
                <a:solidFill>
                  <a:schemeClr val="accent6"/>
                </a:solidFill>
              </a:rPr>
              <a:t>2 &amp; </a:t>
            </a:r>
            <a:r>
              <a:rPr lang="en-US" sz="2200" dirty="0" smtClean="0">
                <a:solidFill>
                  <a:schemeClr val="accent6"/>
                </a:solidFill>
              </a:rPr>
              <a:t>up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276600"/>
            <a:ext cx="3782291" cy="26741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5773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562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Учебный контракт </a:t>
            </a:r>
            <a:r>
              <a:rPr lang="ru-RU" dirty="0" smtClean="0">
                <a:effectLst/>
              </a:rPr>
              <a:t>студента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dirty="0">
                <a:effectLst/>
              </a:rPr>
              <a:t>БЛОК 2. Самопознание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accent6"/>
                </a:solidFill>
              </a:rPr>
              <a:t>Student Learning Contract    Unit 2. Self Image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5486400" cy="47244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800" dirty="0" smtClean="0">
                <a:solidFill>
                  <a:schemeClr val="accent6"/>
                </a:solidFill>
              </a:rPr>
              <a:t>1. 	</a:t>
            </a:r>
            <a:r>
              <a:rPr lang="ru-RU" sz="2800" cap="all" dirty="0" smtClean="0"/>
              <a:t>с</a:t>
            </a:r>
            <a:r>
              <a:rPr lang="ru-RU" sz="2800" dirty="0" smtClean="0"/>
              <a:t>обрать </a:t>
            </a:r>
            <a:r>
              <a:rPr lang="ru-RU" sz="2800" dirty="0"/>
              <a:t>необходимую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информацию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Gather </a:t>
            </a:r>
            <a:r>
              <a:rPr lang="en-US" sz="2000" dirty="0">
                <a:solidFill>
                  <a:schemeClr val="accent6"/>
                </a:solidFill>
              </a:rPr>
              <a:t>information prior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to </a:t>
            </a:r>
            <a:r>
              <a:rPr lang="en-US" sz="2000" dirty="0">
                <a:solidFill>
                  <a:schemeClr val="accent6"/>
                </a:solidFill>
              </a:rPr>
              <a:t>writing </a:t>
            </a:r>
            <a:r>
              <a:rPr lang="en-US" sz="2000" dirty="0" smtClean="0">
                <a:solidFill>
                  <a:schemeClr val="accent6"/>
                </a:solidFill>
              </a:rPr>
              <a:t>contract</a:t>
            </a:r>
            <a:endParaRPr lang="en-US" sz="2400" dirty="0"/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ru-RU" dirty="0"/>
              <a:t>Анкета по </a:t>
            </a:r>
            <a:r>
              <a:rPr lang="ru-RU" dirty="0" smtClean="0"/>
              <a:t>контракту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>
                <a:solidFill>
                  <a:schemeClr val="accent6"/>
                </a:solidFill>
              </a:rPr>
              <a:t>Use Unit 2 Questionnaire form 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sz="2000" dirty="0" smtClean="0"/>
          </a:p>
          <a:p>
            <a:pPr marL="685800" indent="-228600">
              <a:buFont typeface="Wingdings" panose="05000000000000000000" pitchFamily="2" charset="2"/>
              <a:buChar char="Ø"/>
            </a:pPr>
            <a:r>
              <a:rPr lang="ru-RU" dirty="0"/>
              <a:t>Бланк самостоятельной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оценки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 Self-evaluation Worksheet</a:t>
            </a:r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3962400"/>
            <a:ext cx="1670406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0" y="1295400"/>
            <a:ext cx="1670405" cy="23622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7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0600" y="386320"/>
            <a:ext cx="6934200" cy="57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32395" y="129540"/>
            <a:ext cx="4055190" cy="5943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838200" y="41910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8620"/>
            <a:ext cx="4023360" cy="576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388620"/>
            <a:ext cx="385572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1.	</a:t>
            </a:r>
            <a:r>
              <a:rPr lang="ru-RU" dirty="0" smtClean="0"/>
              <a:t>Контракт </a:t>
            </a:r>
            <a:r>
              <a:rPr lang="ru-RU" dirty="0"/>
              <a:t>– это </a:t>
            </a:r>
            <a:r>
              <a:rPr lang="ru-RU" b="1" u="sng" dirty="0">
                <a:solidFill>
                  <a:schemeClr val="accent6"/>
                </a:solidFill>
              </a:rPr>
              <a:t>записанный план </a:t>
            </a:r>
            <a:r>
              <a:rPr lang="ru-RU" dirty="0"/>
              <a:t>для работы студента в классе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Contracts are a </a:t>
            </a:r>
            <a:r>
              <a:rPr lang="en-US" sz="2000" b="1" u="sng" dirty="0" smtClean="0">
                <a:solidFill>
                  <a:schemeClr val="accent6"/>
                </a:solidFill>
              </a:rPr>
              <a:t>written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b="1" u="sng" dirty="0" smtClean="0">
                <a:solidFill>
                  <a:schemeClr val="accent6"/>
                </a:solidFill>
              </a:rPr>
              <a:t>plan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for student class work</a:t>
            </a:r>
            <a:endParaRPr lang="en-US" dirty="0">
              <a:solidFill>
                <a:schemeClr val="accent6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dirty="0" smtClean="0">
                <a:solidFill>
                  <a:schemeClr val="accent6"/>
                </a:solidFill>
              </a:rPr>
              <a:t>2.	</a:t>
            </a:r>
            <a:r>
              <a:rPr lang="az-Cyrl-AZ" dirty="0" smtClean="0"/>
              <a:t>План </a:t>
            </a:r>
            <a:r>
              <a:rPr lang="az-Cyrl-AZ" dirty="0"/>
              <a:t>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plan for growth</a:t>
            </a:r>
            <a:endParaRPr lang="en-US" dirty="0" smtClean="0"/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3.	</a:t>
            </a:r>
            <a:r>
              <a:rPr lang="ru-RU" dirty="0" smtClean="0"/>
              <a:t>Персонализированный конспект для обучения по учебному плану ИЗНХ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Personalized outlines for study in the Personal Studies for New Christians Curriculum</a:t>
            </a:r>
            <a:endParaRPr lang="en-US" dirty="0" smtClean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50300"/>
            <a:ext cx="4572000" cy="64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-417211"/>
            <a:ext cx="7162799" cy="1012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7203787"/>
              </p:ext>
            </p:extLst>
          </p:nvPr>
        </p:nvGraphicFramePr>
        <p:xfrm>
          <a:off x="990600" y="457200"/>
          <a:ext cx="6961990" cy="551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57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9F649-CAB8-471B-AB03-A6A809827202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535492"/>
              </p:ext>
            </p:extLst>
          </p:nvPr>
        </p:nvGraphicFramePr>
        <p:xfrm>
          <a:off x="304800" y="3810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899"/>
            <a:ext cx="3848100" cy="28219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smtClean="0">
                <a:effectLst/>
              </a:rPr>
              <a:t>09-2017</a:t>
            </a:r>
            <a:endParaRPr lang="en-US" sz="1000" b="0" u="none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09600" y="6400800"/>
            <a:ext cx="4876800" cy="32067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  <a:defRPr/>
            </a:pPr>
            <a:r>
              <a:rPr lang="en-US" sz="1000" b="0" u="none" dirty="0" err="1" smtClean="0">
                <a:effectLst/>
              </a:rPr>
              <a:t>T505.22</a:t>
            </a:r>
            <a:r>
              <a:rPr lang="en-US" sz="1000" b="0" u="none" dirty="0" smtClean="0">
                <a:effectLst/>
              </a:rPr>
              <a:t>        www.iTeenChallenge.org </a:t>
            </a:r>
            <a:endParaRPr lang="en-US" sz="1000" b="0" u="none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EC3217-BBA5-4D4C-BECC-314DED47FF75}" type="slidenum">
              <a:rPr lang="en-US" altLang="en-US" sz="1000" b="0" u="none" smtClean="0">
                <a:effectLst/>
              </a:rPr>
              <a:pPr>
                <a:buFontTx/>
                <a:buNone/>
              </a:pPr>
              <a:t>34</a:t>
            </a:fld>
            <a:endParaRPr lang="en-US" altLang="en-US" sz="1000" b="0" u="none" dirty="0">
              <a:effectLst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50110" cy="27945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447800"/>
          </a:xfrm>
        </p:spPr>
        <p:txBody>
          <a:bodyPr>
            <a:normAutofit fontScale="90000"/>
          </a:bodyPr>
          <a:lstStyle/>
          <a:p>
            <a:r>
              <a:rPr lang="ru-RU" dirty="0"/>
              <a:t>Акселератор, тормоза, система навигации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sz="2000" dirty="0" smtClean="0">
                <a:solidFill>
                  <a:srgbClr val="C00000"/>
                </a:solidFill>
              </a:rPr>
              <a:t>A</a:t>
            </a:r>
            <a:r>
              <a:rPr lang="en-US" sz="2000" cap="none" dirty="0" smtClean="0">
                <a:solidFill>
                  <a:srgbClr val="C00000"/>
                </a:solidFill>
              </a:rPr>
              <a:t>ccelerator &amp; Brakes &amp; GPS Navigation System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2508250"/>
          </a:xfrm>
        </p:spPr>
        <p:txBody>
          <a:bodyPr/>
          <a:lstStyle/>
          <a:p>
            <a:pPr algn="ctr"/>
            <a:r>
              <a:rPr lang="ru-RU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</a:t>
            </a:r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for discussion</a:t>
            </a:r>
            <a:r>
              <a:rPr lang="en-US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i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T505.22        www.iTeenChallenge.org 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664DA85-CB79-48F6-95E8-A2ABE88F520D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670050"/>
          </a:xfrm>
        </p:spPr>
        <p:txBody>
          <a:bodyPr/>
          <a:lstStyle/>
          <a:p>
            <a:pPr algn="ctr"/>
            <a:r>
              <a:rPr lang="az-Cyrl-AZ" dirty="0">
                <a:solidFill>
                  <a:schemeClr val="tx1"/>
                </a:solidFill>
              </a:rPr>
              <a:t>Контактная информация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accent6"/>
                </a:solidFill>
              </a:rPr>
              <a:t>Contact information</a:t>
            </a:r>
            <a:endParaRPr lang="en-US" altLang="en-US" i="1" dirty="0" smtClean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800" b="1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endParaRPr lang="en-US" altLang="en-US" sz="2400" dirty="0" smtClean="0"/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Font typeface="Wingdings" pitchFamily="2" charset="2"/>
              <a:buNone/>
            </a:pPr>
            <a:endParaRPr lang="en-US" altLang="en-US" sz="4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09-2017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B179CD5-BFB1-4571-BB53-D7B4D63B1DE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6275" y="6057292"/>
            <a:ext cx="42672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mtClean="0"/>
              <a:t>T505.22        www.iTeenChallenge.org </a:t>
            </a:r>
            <a:endParaRPr lang="en-US" altLang="en-US" dirty="0"/>
          </a:p>
        </p:txBody>
      </p:sp>
      <p:pic>
        <p:nvPicPr>
          <p:cNvPr id="27655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875" y="2514600"/>
            <a:ext cx="3286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2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4.	</a:t>
            </a:r>
            <a:r>
              <a:rPr lang="ru-RU" dirty="0" smtClean="0"/>
              <a:t>Специализированный </a:t>
            </a:r>
            <a:r>
              <a:rPr lang="ru-RU" b="1" u="sng" dirty="0">
                <a:solidFill>
                  <a:schemeClr val="accent6"/>
                </a:solidFill>
              </a:rPr>
              <a:t>инструмент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в </a:t>
            </a:r>
            <a:r>
              <a:rPr lang="ru-RU" b="1" u="sng" dirty="0">
                <a:solidFill>
                  <a:schemeClr val="accent6"/>
                </a:solidFill>
              </a:rPr>
              <a:t>помощь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/>
              <a:t>каждому студенту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</a:t>
            </a:r>
            <a:r>
              <a:rPr lang="en-US" sz="2000" dirty="0">
                <a:solidFill>
                  <a:schemeClr val="accent6"/>
                </a:solidFill>
              </a:rPr>
              <a:t>specialized </a:t>
            </a:r>
            <a:r>
              <a:rPr lang="en-US" sz="2000" b="1" u="sng" dirty="0">
                <a:solidFill>
                  <a:schemeClr val="accent6"/>
                </a:solidFill>
              </a:rPr>
              <a:t>tool</a:t>
            </a:r>
            <a:r>
              <a:rPr lang="en-US" sz="2000" dirty="0">
                <a:solidFill>
                  <a:schemeClr val="accent6"/>
                </a:solidFill>
              </a:rPr>
              <a:t> to </a:t>
            </a:r>
            <a:r>
              <a:rPr lang="en-US" sz="2000" b="1" u="sng" dirty="0">
                <a:solidFill>
                  <a:schemeClr val="accent6"/>
                </a:solidFill>
              </a:rPr>
              <a:t>help</a:t>
            </a:r>
            <a:r>
              <a:rPr lang="en-US" sz="2000" dirty="0">
                <a:solidFill>
                  <a:schemeClr val="accent6"/>
                </a:solidFill>
              </a:rPr>
              <a:t> each </a:t>
            </a:r>
            <a:r>
              <a:rPr lang="en-US" sz="2000" dirty="0" smtClean="0">
                <a:solidFill>
                  <a:schemeClr val="accent6"/>
                </a:solidFill>
              </a:rPr>
              <a:t>student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5.	</a:t>
            </a:r>
            <a:r>
              <a:rPr lang="ru-RU" dirty="0" smtClean="0"/>
              <a:t>Организованный </a:t>
            </a:r>
            <a:r>
              <a:rPr lang="ru-RU" dirty="0"/>
              <a:t>план в помощь студентам в различных учебных блоках </a:t>
            </a:r>
            <a:r>
              <a:rPr lang="ru-RU" dirty="0" smtClean="0"/>
              <a:t>ИЗНХ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An organized plan to help students study the various units in the </a:t>
            </a:r>
            <a:r>
              <a:rPr lang="en-US" sz="2000" dirty="0" err="1" smtClean="0">
                <a:solidFill>
                  <a:schemeClr val="accent6"/>
                </a:solidFill>
              </a:rPr>
              <a:t>PSNC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772400" cy="45418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24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6.	</a:t>
            </a:r>
            <a:r>
              <a:rPr lang="az-Cyrl-AZ" sz="3200" b="1" u="sng" dirty="0" smtClean="0">
                <a:solidFill>
                  <a:schemeClr val="accent6"/>
                </a:solidFill>
              </a:rPr>
              <a:t>План </a:t>
            </a:r>
            <a:r>
              <a:rPr lang="az-Cyrl-AZ" sz="3200" b="1" u="sng" dirty="0">
                <a:solidFill>
                  <a:schemeClr val="accent6"/>
                </a:solidFill>
              </a:rPr>
              <a:t>исцеления</a:t>
            </a:r>
            <a:r>
              <a:rPr lang="az-Cyrl-AZ" sz="3200" dirty="0"/>
              <a:t>, включающий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A </a:t>
            </a:r>
            <a:r>
              <a:rPr lang="en-US" sz="2000" b="1" u="sng" dirty="0">
                <a:solidFill>
                  <a:schemeClr val="accent6"/>
                </a:solidFill>
              </a:rPr>
              <a:t>treatment plan </a:t>
            </a:r>
            <a:r>
              <a:rPr lang="en-US" sz="2000" dirty="0">
                <a:solidFill>
                  <a:schemeClr val="accent6"/>
                </a:solidFill>
              </a:rPr>
              <a:t>that </a:t>
            </a:r>
            <a:r>
              <a:rPr lang="en-US" sz="2000" dirty="0" smtClean="0">
                <a:solidFill>
                  <a:schemeClr val="accent6"/>
                </a:solidFill>
              </a:rPr>
              <a:t>includes:</a:t>
            </a:r>
            <a:endParaRPr lang="en-US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az-Cyrl-AZ" sz="2800" dirty="0"/>
              <a:t>цели для роста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goals </a:t>
            </a:r>
            <a:r>
              <a:rPr lang="en-US" sz="2000" dirty="0">
                <a:solidFill>
                  <a:schemeClr val="accent6"/>
                </a:solidFill>
              </a:rPr>
              <a:t>for </a:t>
            </a:r>
            <a:r>
              <a:rPr lang="en-US" sz="2000" dirty="0" smtClean="0">
                <a:solidFill>
                  <a:schemeClr val="accent6"/>
                </a:solidFill>
              </a:rPr>
              <a:t>growth</a:t>
            </a:r>
            <a:endParaRPr lang="en-US" dirty="0" smtClean="0"/>
          </a:p>
          <a:p>
            <a:pPr marL="688975" indent="-255588">
              <a:lnSpc>
                <a:spcPct val="90000"/>
              </a:lnSpc>
              <a:spcAft>
                <a:spcPts val="2400"/>
              </a:spcAft>
            </a:pPr>
            <a:r>
              <a:rPr lang="az-Cyrl-AZ" sz="2800" dirty="0" smtClean="0"/>
              <a:t>ожидаемые результаты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solidFill>
                  <a:schemeClr val="accent6"/>
                </a:solidFill>
              </a:rPr>
              <a:t>expected </a:t>
            </a:r>
            <a:r>
              <a:rPr lang="en-US" sz="2000" dirty="0" smtClean="0">
                <a:solidFill>
                  <a:schemeClr val="accent6"/>
                </a:solidFill>
              </a:rPr>
              <a:t>outcomes</a:t>
            </a:r>
            <a:endParaRPr lang="en-US" dirty="0" smtClean="0"/>
          </a:p>
          <a:p>
            <a:pPr marL="688975" indent="-255588">
              <a:lnSpc>
                <a:spcPct val="90000"/>
              </a:lnSpc>
            </a:pPr>
            <a:r>
              <a:rPr lang="ru-RU" sz="2800" dirty="0"/>
              <a:t>ограничения во времени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(</a:t>
            </a:r>
            <a:r>
              <a:rPr lang="ru-RU" sz="2800" dirty="0"/>
              <a:t>3 – 5 недель)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time </a:t>
            </a:r>
            <a:r>
              <a:rPr lang="en-US" sz="2000" dirty="0">
                <a:solidFill>
                  <a:schemeClr val="accent6"/>
                </a:solidFill>
              </a:rPr>
              <a:t>limits (</a:t>
            </a:r>
            <a:r>
              <a:rPr lang="en-US" sz="2000" dirty="0" smtClean="0">
                <a:solidFill>
                  <a:schemeClr val="accent6"/>
                </a:solidFill>
              </a:rPr>
              <a:t>3-5 </a:t>
            </a:r>
            <a:r>
              <a:rPr lang="en-US" sz="2000" dirty="0">
                <a:solidFill>
                  <a:schemeClr val="accent6"/>
                </a:solidFill>
              </a:rPr>
              <a:t>weeks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  <a:r>
              <a:rPr lang="ru-RU" sz="2000" dirty="0">
                <a:solidFill>
                  <a:srgbClr val="FFFF00"/>
                </a:solidFill>
              </a:rPr>
              <a:t>	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4191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accent6"/>
                </a:solidFill>
              </a:rPr>
              <a:t>7.	</a:t>
            </a:r>
            <a:r>
              <a:rPr lang="ru-RU" sz="2800" dirty="0" smtClean="0"/>
              <a:t>Студентам </a:t>
            </a:r>
            <a:r>
              <a:rPr lang="ru-RU" sz="2800" dirty="0"/>
              <a:t>выдаются </a:t>
            </a:r>
            <a:r>
              <a:rPr lang="ru-RU" sz="3200" dirty="0"/>
              <a:t>контракты</a:t>
            </a:r>
            <a:r>
              <a:rPr lang="ru-RU" sz="2800" dirty="0"/>
              <a:t>, разработанные, чтобы отвечать на нужды и интересы студентов, помогая им работать на уровне их учебных </a:t>
            </a:r>
            <a:r>
              <a:rPr lang="ru-RU" sz="2800" dirty="0" smtClean="0"/>
              <a:t>способностей</a:t>
            </a:r>
            <a:r>
              <a:rPr lang="en-US" dirty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>
                <a:solidFill>
                  <a:schemeClr val="accent6"/>
                </a:solidFill>
              </a:rPr>
              <a:t>Students are given contracts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that </a:t>
            </a:r>
            <a:r>
              <a:rPr lang="en-US" sz="2000" dirty="0">
                <a:solidFill>
                  <a:schemeClr val="accent6"/>
                </a:solidFill>
              </a:rPr>
              <a:t>are custom designed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to </a:t>
            </a:r>
            <a:r>
              <a:rPr lang="en-US" sz="2000" dirty="0">
                <a:solidFill>
                  <a:schemeClr val="accent6"/>
                </a:solidFill>
              </a:rPr>
              <a:t>address their needs and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interests </a:t>
            </a:r>
            <a:r>
              <a:rPr lang="en-US" sz="2000" dirty="0">
                <a:solidFill>
                  <a:schemeClr val="accent6"/>
                </a:solidFill>
              </a:rPr>
              <a:t>as well as it allows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you </a:t>
            </a:r>
            <a:r>
              <a:rPr lang="en-US" sz="2000" dirty="0">
                <a:solidFill>
                  <a:schemeClr val="accent6"/>
                </a:solidFill>
              </a:rPr>
              <a:t>to work with them within </a:t>
            </a:r>
            <a:r>
              <a:rPr lang="en-US" sz="2000" dirty="0" smtClean="0">
                <a:solidFill>
                  <a:schemeClr val="accent6"/>
                </a:solidFill>
              </a:rPr>
              <a:t/>
            </a:r>
            <a:br>
              <a:rPr lang="en-US" sz="2000" dirty="0" smtClean="0">
                <a:solidFill>
                  <a:schemeClr val="accent6"/>
                </a:solidFill>
              </a:rPr>
            </a:br>
            <a:r>
              <a:rPr lang="en-US" sz="2000" dirty="0" smtClean="0">
                <a:solidFill>
                  <a:schemeClr val="accent6"/>
                </a:solidFill>
              </a:rPr>
              <a:t>their </a:t>
            </a:r>
            <a:r>
              <a:rPr lang="en-US" sz="2000" dirty="0">
                <a:solidFill>
                  <a:schemeClr val="accent6"/>
                </a:solidFill>
              </a:rPr>
              <a:t>learning </a:t>
            </a:r>
            <a:r>
              <a:rPr lang="en-US" sz="2000" dirty="0" smtClean="0">
                <a:solidFill>
                  <a:schemeClr val="accent6"/>
                </a:solidFill>
              </a:rPr>
              <a:t>abilities.</a:t>
            </a:r>
            <a:br>
              <a:rPr lang="en-US" sz="2000" dirty="0" smtClean="0">
                <a:solidFill>
                  <a:schemeClr val="accent6"/>
                </a:solidFill>
              </a:rPr>
            </a:b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Что </a:t>
            </a:r>
            <a:r>
              <a:rPr lang="az-Cyrl-AZ" dirty="0">
                <a:solidFill>
                  <a:schemeClr val="tx1"/>
                </a:solidFill>
              </a:rPr>
              <a:t>такое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What are Contracts?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0200" y="3318917"/>
            <a:ext cx="2554159" cy="2980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5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1"/>
            <a:ext cx="8229600" cy="32004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Aft>
                <a:spcPts val="3000"/>
              </a:spcAft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1.	</a:t>
            </a:r>
            <a:r>
              <a:rPr lang="ru-RU" sz="3200" dirty="0" smtClean="0"/>
              <a:t>Чтобы </a:t>
            </a:r>
            <a:r>
              <a:rPr lang="ru-RU" sz="3200" dirty="0"/>
              <a:t>обучение </a:t>
            </a:r>
            <a:r>
              <a:rPr lang="ru-RU" sz="3200" b="1" u="sng" dirty="0">
                <a:solidFill>
                  <a:schemeClr val="accent6"/>
                </a:solidFill>
              </a:rPr>
              <a:t>фокусировалось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/>
              <a:t>на </a:t>
            </a:r>
            <a:r>
              <a:rPr lang="en-US" sz="3200" dirty="0"/>
              <a:t> </a:t>
            </a:r>
            <a:r>
              <a:rPr lang="ru-RU" sz="3200" dirty="0"/>
              <a:t>главных темах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u="sng" dirty="0" smtClean="0">
                <a:solidFill>
                  <a:schemeClr val="accent6"/>
                </a:solidFill>
              </a:rPr>
              <a:t>Focused</a:t>
            </a:r>
            <a:r>
              <a:rPr lang="en-US" sz="2000" dirty="0" smtClean="0">
                <a:solidFill>
                  <a:schemeClr val="accent6"/>
                </a:solidFill>
              </a:rPr>
              <a:t> Study on Major Themes</a:t>
            </a:r>
            <a:endParaRPr lang="en-US" dirty="0"/>
          </a:p>
          <a:p>
            <a:pPr marL="457200" indent="-457200">
              <a:lnSpc>
                <a:spcPct val="90000"/>
              </a:lnSpc>
              <a:buNone/>
            </a:pPr>
            <a:r>
              <a:rPr lang="en-US" sz="3200" dirty="0" smtClean="0">
                <a:solidFill>
                  <a:schemeClr val="accent6"/>
                </a:solidFill>
              </a:rPr>
              <a:t>2.</a:t>
            </a:r>
            <a:r>
              <a:rPr lang="en-US" sz="3200" dirty="0">
                <a:solidFill>
                  <a:schemeClr val="accent6"/>
                </a:solidFill>
              </a:rPr>
              <a:t>	</a:t>
            </a:r>
            <a:r>
              <a:rPr lang="ru-RU" sz="3200" dirty="0" smtClean="0"/>
              <a:t>Чувство </a:t>
            </a:r>
            <a:r>
              <a:rPr lang="ru-RU" sz="3200" dirty="0"/>
              <a:t>удовлетворения от проделанной работы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solidFill>
                  <a:schemeClr val="accent6"/>
                </a:solidFill>
              </a:rPr>
              <a:t>Sense </a:t>
            </a:r>
            <a:r>
              <a:rPr lang="en-US" sz="2000" dirty="0">
                <a:solidFill>
                  <a:schemeClr val="accent6"/>
                </a:solidFill>
              </a:rPr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Accomplishment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/>
          <a:stretch/>
        </p:blipFill>
        <p:spPr>
          <a:xfrm>
            <a:off x="5562600" y="3696286"/>
            <a:ext cx="3581399" cy="2780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219200"/>
            <a:ext cx="8839200" cy="518160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sz="3200" dirty="0" smtClean="0">
                <a:solidFill>
                  <a:schemeClr val="accent6"/>
                </a:solidFill>
              </a:rPr>
              <a:t>3.</a:t>
            </a:r>
            <a:r>
              <a:rPr lang="en-US" altLang="en-US" sz="3200" dirty="0" smtClean="0">
                <a:solidFill>
                  <a:schemeClr val="tx2"/>
                </a:solidFill>
              </a:rPr>
              <a:t>	</a:t>
            </a:r>
            <a:r>
              <a:rPr lang="ru-RU" sz="3200" dirty="0" smtClean="0"/>
              <a:t>Контракты </a:t>
            </a:r>
            <a:r>
              <a:rPr lang="ru-RU" sz="3200" dirty="0"/>
              <a:t>обеспечивают </a:t>
            </a:r>
            <a:r>
              <a:rPr lang="ru-RU" sz="3200" b="1" u="sng" dirty="0">
                <a:solidFill>
                  <a:schemeClr val="accent6"/>
                </a:solidFill>
              </a:rPr>
              <a:t>гибкий</a:t>
            </a:r>
            <a:r>
              <a:rPr lang="ru-RU" sz="3200" dirty="0">
                <a:solidFill>
                  <a:schemeClr val="accent6"/>
                </a:solidFill>
              </a:rPr>
              <a:t> </a:t>
            </a:r>
            <a:r>
              <a:rPr lang="ru-RU" sz="3200" dirty="0"/>
              <a:t>подход для самых разных студентов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en-US" altLang="en-US" sz="2000" dirty="0" smtClean="0">
                <a:solidFill>
                  <a:schemeClr val="accent6"/>
                </a:solidFill>
              </a:rPr>
              <a:t>Contracts provide </a:t>
            </a:r>
            <a:r>
              <a:rPr lang="en-US" altLang="en-US" sz="2000" b="1" u="sng" dirty="0" smtClean="0">
                <a:solidFill>
                  <a:schemeClr val="accent6"/>
                </a:solidFill>
              </a:rPr>
              <a:t>flexibility</a:t>
            </a:r>
            <a:r>
              <a:rPr lang="en-US" altLang="en-US" sz="2000" dirty="0" smtClean="0">
                <a:solidFill>
                  <a:schemeClr val="accent6"/>
                </a:solidFill>
              </a:rPr>
              <a:t> for different students</a:t>
            </a:r>
            <a:endParaRPr lang="pt-BR" altLang="en-US" sz="2600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ru-RU" sz="2800" dirty="0"/>
              <a:t>с разными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-academic abilities</a:t>
            </a:r>
            <a:br>
              <a:rPr lang="en-US" altLang="en-US" sz="2000" dirty="0" smtClean="0">
                <a:solidFill>
                  <a:schemeClr val="accent6"/>
                </a:solidFill>
              </a:rPr>
            </a:br>
            <a:r>
              <a:rPr lang="ru-RU" sz="2800" dirty="0"/>
              <a:t>академическими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способностями</a:t>
            </a:r>
            <a:endParaRPr lang="en-US" altLang="en-US" sz="2000" dirty="0" smtClean="0">
              <a:solidFill>
                <a:schemeClr val="accent6"/>
              </a:solidFill>
            </a:endParaRP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az-Cyrl-AZ" altLang="en-US" sz="2800" b="1" u="sng" dirty="0">
                <a:solidFill>
                  <a:schemeClr val="accent6"/>
                </a:solidFill>
              </a:rPr>
              <a:t>нуждами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</a:t>
            </a:r>
            <a:r>
              <a:rPr lang="en-US" altLang="en-US" sz="2000" b="1" u="sng" dirty="0" smtClean="0">
                <a:solidFill>
                  <a:schemeClr val="accent6"/>
                </a:solidFill>
              </a:rPr>
              <a:t>needs</a:t>
            </a:r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ru-RU" sz="2800" dirty="0"/>
              <a:t>интересами </a:t>
            </a:r>
            <a:r>
              <a:rPr lang="en-US" altLang="en-US" sz="2800" dirty="0" smtClean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-interests</a:t>
            </a:r>
            <a:endParaRPr lang="en-US" sz="2400" dirty="0"/>
          </a:p>
          <a:p>
            <a:pPr marL="685800" indent="-228600">
              <a:spcAft>
                <a:spcPts val="1200"/>
              </a:spcAft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az-Cyrl-AZ" sz="2800" dirty="0"/>
              <a:t>разным </a:t>
            </a:r>
            <a:r>
              <a:rPr lang="az-Cyrl-AZ" sz="2800" b="1" u="sng" dirty="0">
                <a:solidFill>
                  <a:schemeClr val="accent6"/>
                </a:solidFill>
              </a:rPr>
              <a:t>уровнем</a:t>
            </a:r>
            <a:r>
              <a:rPr lang="az-Cyrl-AZ" sz="2800" dirty="0">
                <a:solidFill>
                  <a:schemeClr val="accent6"/>
                </a:solidFill>
              </a:rPr>
              <a:t> </a:t>
            </a:r>
            <a:r>
              <a:rPr lang="en-US" altLang="en-US" sz="3600" dirty="0"/>
              <a:t>	</a:t>
            </a:r>
            <a:r>
              <a:rPr lang="en-US" altLang="en-US" sz="2000" dirty="0" smtClean="0">
                <a:solidFill>
                  <a:schemeClr val="accent6"/>
                </a:solidFill>
              </a:rPr>
              <a:t>-</a:t>
            </a:r>
            <a:r>
              <a:rPr lang="en-US" sz="2000" u="sng" dirty="0">
                <a:solidFill>
                  <a:schemeClr val="accent6"/>
                </a:solidFill>
              </a:rPr>
              <a:t> </a:t>
            </a:r>
            <a:r>
              <a:rPr lang="en-US" sz="2000" b="1" u="sng" dirty="0">
                <a:solidFill>
                  <a:schemeClr val="accent6"/>
                </a:solidFill>
              </a:rPr>
              <a:t>levels</a:t>
            </a:r>
            <a:r>
              <a:rPr lang="en-US" sz="2000" dirty="0">
                <a:solidFill>
                  <a:schemeClr val="accent6"/>
                </a:solidFill>
              </a:rPr>
              <a:t> of spiritual growth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az-Cyrl-AZ" sz="2800" dirty="0"/>
              <a:t>духовного развития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5316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09-2017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T505.22        www.iTeenChallenge.org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53E3-C7A5-4767-87F4-7282DC62B9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7200" y="1676400"/>
            <a:ext cx="8650357" cy="1044575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57200" indent="-457200" eaLnBrk="1" hangingPunct="1">
              <a:spcAft>
                <a:spcPts val="3000"/>
              </a:spcAft>
              <a:buNone/>
              <a:defRPr/>
            </a:pPr>
            <a:r>
              <a:rPr lang="en-US" sz="12800" dirty="0" smtClean="0">
                <a:solidFill>
                  <a:schemeClr val="accent6"/>
                </a:solidFill>
              </a:rPr>
              <a:t>4.</a:t>
            </a:r>
            <a:r>
              <a:rPr lang="en-US" sz="12800" dirty="0" smtClean="0">
                <a:solidFill>
                  <a:schemeClr val="tx2"/>
                </a:solidFill>
              </a:rPr>
              <a:t>	</a:t>
            </a:r>
            <a:r>
              <a:rPr lang="ru-RU" altLang="en-US" sz="12800" dirty="0" smtClean="0"/>
              <a:t>Это </a:t>
            </a:r>
            <a:r>
              <a:rPr lang="ru-RU" altLang="en-US" sz="12800" dirty="0"/>
              <a:t>дополняет ваше служение наставника 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sz="8000" dirty="0" smtClean="0">
                <a:solidFill>
                  <a:schemeClr val="accent6"/>
                </a:solidFill>
              </a:rPr>
              <a:t>Complements your counseling ministry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3048000"/>
            <a:ext cx="4876800" cy="3251200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az-Cyrl-AZ" dirty="0" smtClean="0">
                <a:solidFill>
                  <a:schemeClr val="tx1"/>
                </a:solidFill>
              </a:rPr>
              <a:t>Зачем </a:t>
            </a:r>
            <a:r>
              <a:rPr lang="az-Cyrl-AZ" dirty="0">
                <a:solidFill>
                  <a:schemeClr val="tx1"/>
                </a:solidFill>
              </a:rPr>
              <a:t>нужны контракты</a:t>
            </a:r>
            <a:r>
              <a:rPr lang="az-Cyrl-AZ" dirty="0" smtClean="0">
                <a:solidFill>
                  <a:schemeClr val="tx1"/>
                </a:solidFill>
              </a:rPr>
              <a:t>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accent6"/>
                </a:solidFill>
              </a:rPr>
              <a:t>Why Contracts?</a:t>
            </a:r>
            <a:endParaRPr lang="en-US" sz="27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11817</TotalTime>
  <Words>339</Words>
  <Application>Microsoft Office PowerPoint</Application>
  <PresentationFormat>On-screen Show (4:3)</PresentationFormat>
  <Paragraphs>218</Paragraphs>
  <Slides>36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КАК СОСТАВИТЬ УЧЕБНЫЙ КОНТРАКТ СТУДЕНТА Writing Student Learning Contracts </vt:lpstr>
      <vt:lpstr>Акселератор, тормоза, система навигации Accelerator &amp; Brakes &amp; GPS Navigation System</vt:lpstr>
      <vt:lpstr>Что такое контракты? What are Contracts?</vt:lpstr>
      <vt:lpstr>Что такое контракты? What are Contracts?</vt:lpstr>
      <vt:lpstr>Что такое контракты? What are Contracts?</vt:lpstr>
      <vt:lpstr>Что такое контракты? What are Contracts?</vt:lpstr>
      <vt:lpstr>Зачем нужны контракты? Why Contracts?</vt:lpstr>
      <vt:lpstr>Зачем нужны контракты? Why Contracts?</vt:lpstr>
      <vt:lpstr>Зачем нужны контракты? Why Contracts?</vt:lpstr>
      <vt:lpstr>Что включено в контракт? What’s included in a Contract? </vt:lpstr>
      <vt:lpstr>Что включено в контракт? What’s included in a Contract? </vt:lpstr>
      <vt:lpstr>ПИШЕМ КОНТРАКТЫ Writing Contracts</vt:lpstr>
      <vt:lpstr>A. Разрабатываем инструменты  Develop Tools</vt:lpstr>
      <vt:lpstr>A. Разрабатываем инструменты  Develop Tools</vt:lpstr>
      <vt:lpstr>PowerPoint Presentation</vt:lpstr>
      <vt:lpstr>Б. Блок 1. Спасение Unit 1  Salvation  </vt:lpstr>
      <vt:lpstr>Б. Блок 1. Спасение Unit 1  Salvation  </vt:lpstr>
      <vt:lpstr>Б. Блок 1. Спасение Unit 1  Salvation  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Учебный контракт студента   Student Learning Contract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B. Обзор контрактов для Блока 2 и следующих за ним Блоков  Units 2 &amp; up</vt:lpstr>
      <vt:lpstr>Учебный контракт студента БЛОК 2. Самопознание  Student Learning Contract    Unit 2. Self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Акселератор, тормоза, система навигации Accelerator &amp; Brakes &amp; GPS Navigation System</vt:lpstr>
      <vt:lpstr>Вопросы для обсуждения Questions for discussion 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Student Learning Contracts</dc:title>
  <dc:creator>Teen Challenge</dc:creator>
  <cp:lastModifiedBy>Dave Batty</cp:lastModifiedBy>
  <cp:revision>223</cp:revision>
  <dcterms:created xsi:type="dcterms:W3CDTF">2005-06-07T21:46:24Z</dcterms:created>
  <dcterms:modified xsi:type="dcterms:W3CDTF">2017-09-07T10:59:03Z</dcterms:modified>
</cp:coreProperties>
</file>