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74" r:id="rId2"/>
    <p:sldId id="263" r:id="rId3"/>
    <p:sldId id="264" r:id="rId4"/>
    <p:sldId id="265" r:id="rId5"/>
    <p:sldId id="266" r:id="rId6"/>
    <p:sldId id="278" r:id="rId7"/>
    <p:sldId id="279" r:id="rId8"/>
    <p:sldId id="267" r:id="rId9"/>
    <p:sldId id="280" r:id="rId10"/>
    <p:sldId id="259" r:id="rId11"/>
    <p:sldId id="269" r:id="rId12"/>
    <p:sldId id="271" r:id="rId13"/>
    <p:sldId id="272" r:id="rId14"/>
    <p:sldId id="260" r:id="rId15"/>
    <p:sldId id="276" r:id="rId16"/>
    <p:sldId id="277" r:id="rId17"/>
    <p:sldId id="275" r:id="rId18"/>
  </p:sldIdLst>
  <p:sldSz cx="12192000" cy="6858000"/>
  <p:notesSz cx="7102475" cy="9388475"/>
  <p:defaultTextStyle>
    <a:defPPr>
      <a:defRPr lang="en-GB"/>
    </a:defPPr>
    <a:lvl1pPr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558" autoAdjust="0"/>
  </p:normalViewPr>
  <p:slideViewPr>
    <p:cSldViewPr>
      <p:cViewPr varScale="1">
        <p:scale>
          <a:sx n="76" d="100"/>
          <a:sy n="76" d="100"/>
        </p:scale>
        <p:origin x="917" y="6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BFAD03A-2CD5-45E4-BCE0-5165FEE2B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0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229" tIns="47114" rIns="94229" bIns="4711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229" tIns="47114" rIns="94229" bIns="4711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229" tIns="47114" rIns="94229" bIns="4711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229" tIns="47114" rIns="94229" bIns="4711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229" tIns="47114" rIns="94229" bIns="4711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229" tIns="47114" rIns="94229" bIns="4711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067875" cy="459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45" tIns="48227" rIns="92745" bIns="48227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Arial" charset="0"/>
              <a:buNone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023093" y="1"/>
            <a:ext cx="3067875" cy="459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45" tIns="48227" rIns="92745" bIns="4822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Arial" charset="0"/>
              <a:buNone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1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7038" y="704850"/>
            <a:ext cx="623887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10248" y="4459526"/>
            <a:ext cx="5672115" cy="4215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917422"/>
            <a:ext cx="3067875" cy="459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45" tIns="48227" rIns="92745" bIns="48227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Arial" charset="0"/>
              <a:buNone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023093" y="8917422"/>
            <a:ext cx="3067875" cy="459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45" tIns="48227" rIns="92745" bIns="4822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Arial" charset="0"/>
              <a:buNone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CA88F44-9264-44FB-8BD4-56BBE83F11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50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A42CBCF7-C38B-4A30-B508-B83001DC2C0A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12788"/>
            <a:ext cx="6254750" cy="35194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7" y="4457896"/>
            <a:ext cx="5683625" cy="41400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13C3F0DA-85B6-48AE-A574-96A5F6B30810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10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3746" y="704136"/>
            <a:ext cx="4734983" cy="352067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229" tIns="47114" rIns="94229" bIns="47114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10248" y="4459526"/>
            <a:ext cx="5673760" cy="42166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E3A10558-8A15-48C6-BAE6-6EA1B48F1795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11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17670424-4201-450C-9640-20950A55115F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12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6B522394-BAAB-475D-AC7C-D30B9A3F3F5B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13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EFC83AD6-0DB3-4455-AB43-44EE6E6508F9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14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83746" y="704136"/>
            <a:ext cx="4731695" cy="351741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229" tIns="47114" rIns="94229" bIns="47114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710248" y="4459526"/>
            <a:ext cx="5673760" cy="42166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504E1ECA-9C6D-433C-9CB7-124E6E82B9FA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15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83746" y="704136"/>
            <a:ext cx="4731695" cy="351741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229" tIns="47114" rIns="94229" bIns="47114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710248" y="4459526"/>
            <a:ext cx="5673760" cy="42166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ADF35E2B-A3C8-439B-8C3B-D341BB156B3E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17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12788"/>
            <a:ext cx="6253162" cy="3517900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0C75B8D6-1A82-4223-B38B-8254AB1A31FC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2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0435056C-D2BD-47C9-9DAD-809C4BEDADA8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3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53EAE2AC-85BC-46DE-B19F-146AAA3B672F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4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136CB134-51C3-470C-9D10-B5D6867197C6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5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136CB134-51C3-470C-9D10-B5D6867197C6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6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136CB134-51C3-470C-9D10-B5D6867197C6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7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D28877F4-E566-4231-B064-1FF3CB2FBB25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8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65610" indent="-294465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77862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49006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120151" indent="-235572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9129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62440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533585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4004729" indent="-235572" defTabSz="47114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1145" algn="l"/>
                <a:tab pos="942289" algn="l"/>
                <a:tab pos="1413434" algn="l"/>
                <a:tab pos="1884578" algn="l"/>
                <a:tab pos="2355723" algn="l"/>
                <a:tab pos="2826868" algn="l"/>
                <a:tab pos="3298012" algn="l"/>
                <a:tab pos="3769157" algn="l"/>
                <a:tab pos="4240301" algn="l"/>
                <a:tab pos="4711446" algn="l"/>
                <a:tab pos="5182591" algn="l"/>
                <a:tab pos="5653735" algn="l"/>
                <a:tab pos="6124880" algn="l"/>
                <a:tab pos="6596024" algn="l"/>
                <a:tab pos="7067169" algn="l"/>
                <a:tab pos="7538314" algn="l"/>
                <a:tab pos="8009458" algn="l"/>
                <a:tab pos="8480603" algn="l"/>
                <a:tab pos="8951747" algn="l"/>
                <a:tab pos="942289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C70B101C-FB37-475D-A94B-66ADD8E7994A}" type="slidenum">
              <a:rPr lang="en-GB" altLang="en-US" smtClean="0">
                <a:latin typeface="Arial" charset="0"/>
                <a:ea typeface="Lucida Sans Unicode" pitchFamily="34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9</a:t>
            </a:fld>
            <a:endParaRPr lang="en-GB" altLang="en-US" dirty="0" smtClean="0">
              <a:latin typeface="Arial" charset="0"/>
              <a:ea typeface="Lucida Sans Unicode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4850"/>
            <a:ext cx="6238875" cy="3509963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53667" y="3527425"/>
            <a:ext cx="61384" cy="4445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5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E893-3053-4D64-A7C7-9687F43F93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5244465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5D86-0BC3-42CF-B60D-19376B4311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91483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44AE-3C34-4C3D-8DC3-011846D8CD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69622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60100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78451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600201"/>
            <a:ext cx="5378449" cy="218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3933826"/>
            <a:ext cx="5378449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7721600" y="6202363"/>
            <a:ext cx="3454400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508000" y="6202363"/>
            <a:ext cx="6197600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5E79-5870-45C8-A846-81F25B299E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1" y="15240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F31C-AB16-49CF-88D3-13F2D07D5B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734511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4918076"/>
            <a:ext cx="10566400" cy="317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E48B-E011-4D8E-B5B7-123CEF425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044188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BE4C-3D6B-4284-BA7F-F2C94CB3AE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73843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1418" y="2181225"/>
            <a:ext cx="4997449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39418" y="2181225"/>
            <a:ext cx="4999567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4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544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4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4E07-1F42-45CC-86A2-06B28F4E1F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343911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0021-7F8F-489C-BECC-DDF6DB7897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822182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>
          <a:xfrm>
            <a:off x="8229600" y="6202363"/>
            <a:ext cx="2946400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016000" y="6202363"/>
            <a:ext cx="6096000" cy="385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9426-7652-484C-916D-6105CB3447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845993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1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tIns="9143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9DC9-5634-429C-8BF6-B1A0F13EF3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0585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tIns="9143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1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1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F64C-FBC0-4FF5-B316-A87E289067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523354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8331200" y="6202363"/>
            <a:ext cx="2844800" cy="385762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buFont typeface="Arial" charset="0"/>
              <a:buNone/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202363"/>
            <a:ext cx="6400800" cy="385762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r" eaLnBrk="1" latinLnBrk="0" hangingPunct="1">
              <a:buFont typeface="Arial" charset="0"/>
              <a:buNone/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T101.05                                                     iteenchallenge.org            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buFont typeface="Arial" charset="0"/>
              <a:buNone/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9DEF19EC-F8A7-457A-94B8-AF7D3863E4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lIns="91430" tIns="45715" rIns="91430" bIns="45715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64" r:id="rId2"/>
    <p:sldLayoutId id="2147483772" r:id="rId3"/>
    <p:sldLayoutId id="2147483765" r:id="rId4"/>
    <p:sldLayoutId id="2147483773" r:id="rId5"/>
    <p:sldLayoutId id="2147483766" r:id="rId6"/>
    <p:sldLayoutId id="2147483774" r:id="rId7"/>
    <p:sldLayoutId id="2147483767" r:id="rId8"/>
    <p:sldLayoutId id="2147483768" r:id="rId9"/>
    <p:sldLayoutId id="2147483769" r:id="rId10"/>
    <p:sldLayoutId id="2147483770" r:id="rId11"/>
    <p:sldLayoutId id="2147483775" r:id="rId12"/>
  </p:sldLayoutIdLst>
  <p:transition>
    <p:pull dir="d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14726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829452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24417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658904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7013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938" indent="-227013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2575" indent="-227013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28610" indent="-228577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72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763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055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tc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hyperlink" Target="http://www.iteenchalleng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m/url?sa=i&amp;rct=j&amp;q=&amp;esrc=s&amp;source=images&amp;cd=&amp;cad=rja&amp;uact=8&amp;ved=2ahUKEwjtk7OgnujcAhWZ0YMKHcxOCK8QjRx6BAgBEAU&amp;url=https://www.inlineskates.com/K2-F.I.T.-84-Boa-Inline-Skates/371225P,default,pd.html&amp;psig=AOvVaw2taqVrOIU11W4_a8YZTl5_&amp;ust=1534188092026955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eenchallenge.org/resource/our-core-values-international-edition-pdf-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224089" y="6124576"/>
            <a:ext cx="7673975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C4AEEE9A-8D8F-4288-B1E5-122B2ECD2D07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1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31963" y="536575"/>
            <a:ext cx="8710612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buClr>
                <a:srgbClr val="FFFFFF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TEEN CHALLENGE </a:t>
            </a:r>
          </a:p>
          <a:p>
            <a:pPr algn="ctr">
              <a:lnSpc>
                <a:spcPct val="140000"/>
              </a:lnSpc>
              <a:buClr>
                <a:srgbClr val="FFFFFF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CORE VALUES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28900"/>
            <a:ext cx="305752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81400" y="2362200"/>
            <a:ext cx="5257800" cy="66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1" y="5556131"/>
            <a:ext cx="3931461" cy="457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By Stephen Storms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1241"/>
            <a:ext cx="5410200" cy="25028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CC29A3CF-8276-40DD-A8CE-8F7A378C893E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10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9220" name="Oval 2"/>
          <p:cNvGrpSpPr>
            <a:grpSpLocks/>
          </p:cNvGrpSpPr>
          <p:nvPr/>
        </p:nvGrpSpPr>
        <p:grpSpPr bwMode="auto">
          <a:xfrm>
            <a:off x="1925638" y="1163639"/>
            <a:ext cx="2927350" cy="1330325"/>
            <a:chOff x="253" y="733"/>
            <a:chExt cx="1844" cy="838"/>
          </a:xfrm>
        </p:grpSpPr>
        <p:pic>
          <p:nvPicPr>
            <p:cNvPr id="14364" name="Oval 2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33"/>
              <a:ext cx="1844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5" name="Text Box 4"/>
            <p:cNvSpPr txBox="1">
              <a:spLocks noChangeArrowheads="1"/>
            </p:cNvSpPr>
            <p:nvPr/>
          </p:nvSpPr>
          <p:spPr bwMode="auto">
            <a:xfrm>
              <a:off x="531" y="864"/>
              <a:ext cx="129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altLang="en-US" sz="18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2200" y="15240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225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3600" dirty="0">
                <a:solidFill>
                  <a:schemeClr val="bg1"/>
                </a:solidFill>
                <a:latin typeface="Arial" charset="0"/>
              </a:rPr>
              <a:t>Integrity</a:t>
            </a:r>
          </a:p>
        </p:txBody>
      </p:sp>
      <p:grpSp>
        <p:nvGrpSpPr>
          <p:cNvPr id="7172" name="Oval 4"/>
          <p:cNvGrpSpPr>
            <a:grpSpLocks/>
          </p:cNvGrpSpPr>
          <p:nvPr/>
        </p:nvGrpSpPr>
        <p:grpSpPr bwMode="auto">
          <a:xfrm>
            <a:off x="1889126" y="2767014"/>
            <a:ext cx="2847975" cy="1323975"/>
            <a:chOff x="230" y="1743"/>
            <a:chExt cx="1794" cy="834"/>
          </a:xfrm>
        </p:grpSpPr>
        <p:pic>
          <p:nvPicPr>
            <p:cNvPr id="14362" name="Oval 4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1743"/>
              <a:ext cx="179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3" name="Text Box 8"/>
            <p:cNvSpPr txBox="1">
              <a:spLocks noChangeArrowheads="1"/>
            </p:cNvSpPr>
            <p:nvPr/>
          </p:nvSpPr>
          <p:spPr bwMode="auto">
            <a:xfrm>
              <a:off x="500" y="1872"/>
              <a:ext cx="12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sz="3600" dirty="0">
                  <a:solidFill>
                    <a:schemeClr val="bg1"/>
                  </a:solidFill>
                  <a:latin typeface="Arial" charset="0"/>
                </a:rPr>
                <a:t>Compassion</a:t>
              </a:r>
            </a:p>
          </p:txBody>
        </p:sp>
      </p:grpSp>
      <p:grpSp>
        <p:nvGrpSpPr>
          <p:cNvPr id="7173" name="Oval 5"/>
          <p:cNvGrpSpPr>
            <a:grpSpLocks/>
          </p:cNvGrpSpPr>
          <p:nvPr/>
        </p:nvGrpSpPr>
        <p:grpSpPr bwMode="auto">
          <a:xfrm>
            <a:off x="7302500" y="2767014"/>
            <a:ext cx="2921000" cy="1323975"/>
            <a:chOff x="3640" y="1743"/>
            <a:chExt cx="1840" cy="834"/>
          </a:xfrm>
        </p:grpSpPr>
        <p:pic>
          <p:nvPicPr>
            <p:cNvPr id="14360" name="Oval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" y="1743"/>
              <a:ext cx="184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11"/>
            <p:cNvSpPr txBox="1">
              <a:spLocks noChangeArrowheads="1"/>
            </p:cNvSpPr>
            <p:nvPr/>
          </p:nvSpPr>
          <p:spPr bwMode="auto">
            <a:xfrm>
              <a:off x="3915" y="1872"/>
              <a:ext cx="129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lnSpc>
                  <a:spcPct val="6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lnSpc>
                  <a:spcPct val="6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lnSpc>
                  <a:spcPct val="6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lnSpc>
                  <a:spcPct val="6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buFont typeface="Arial" pitchFamily="34" charset="0"/>
                <a:buNone/>
                <a:defRPr/>
              </a:pPr>
              <a:r>
                <a:rPr lang="en-GB" altLang="en-US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</p:grpSp>
      <p:grpSp>
        <p:nvGrpSpPr>
          <p:cNvPr id="7174" name="Oval 6"/>
          <p:cNvGrpSpPr>
            <a:grpSpLocks/>
          </p:cNvGrpSpPr>
          <p:nvPr/>
        </p:nvGrpSpPr>
        <p:grpSpPr bwMode="auto">
          <a:xfrm>
            <a:off x="1968500" y="4327526"/>
            <a:ext cx="2921000" cy="1323975"/>
            <a:chOff x="280" y="2726"/>
            <a:chExt cx="1840" cy="834"/>
          </a:xfrm>
        </p:grpSpPr>
        <p:pic>
          <p:nvPicPr>
            <p:cNvPr id="14358" name="Oval 6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2726"/>
              <a:ext cx="184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555" y="2856"/>
              <a:ext cx="129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sz="3600" dirty="0">
                  <a:solidFill>
                    <a:schemeClr val="bg1"/>
                  </a:solidFill>
                  <a:latin typeface="Arial" charset="0"/>
                </a:rPr>
                <a:t>Community</a:t>
              </a:r>
            </a:p>
          </p:txBody>
        </p:sp>
      </p:grpSp>
      <p:grpSp>
        <p:nvGrpSpPr>
          <p:cNvPr id="7175" name="Oval 7"/>
          <p:cNvGrpSpPr>
            <a:grpSpLocks/>
          </p:cNvGrpSpPr>
          <p:nvPr/>
        </p:nvGrpSpPr>
        <p:grpSpPr bwMode="auto">
          <a:xfrm>
            <a:off x="4559300" y="5241926"/>
            <a:ext cx="2921000" cy="1323975"/>
            <a:chOff x="1912" y="3302"/>
            <a:chExt cx="1840" cy="834"/>
          </a:xfrm>
        </p:grpSpPr>
        <p:pic>
          <p:nvPicPr>
            <p:cNvPr id="14356" name="Oval 7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" y="3302"/>
              <a:ext cx="184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 Box 17"/>
            <p:cNvSpPr txBox="1">
              <a:spLocks noChangeArrowheads="1"/>
            </p:cNvSpPr>
            <p:nvPr/>
          </p:nvSpPr>
          <p:spPr bwMode="auto">
            <a:xfrm>
              <a:off x="2187" y="3432"/>
              <a:ext cx="129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sz="3600" dirty="0">
                  <a:solidFill>
                    <a:schemeClr val="bg1"/>
                  </a:solidFill>
                  <a:latin typeface="Arial" charset="0"/>
                </a:rPr>
                <a:t>Vision</a:t>
              </a:r>
            </a:p>
          </p:txBody>
        </p:sp>
      </p:grpSp>
      <p:grpSp>
        <p:nvGrpSpPr>
          <p:cNvPr id="7176" name="Oval 8"/>
          <p:cNvGrpSpPr>
            <a:grpSpLocks/>
          </p:cNvGrpSpPr>
          <p:nvPr/>
        </p:nvGrpSpPr>
        <p:grpSpPr bwMode="auto">
          <a:xfrm>
            <a:off x="7454900" y="4406901"/>
            <a:ext cx="2921000" cy="1323975"/>
            <a:chOff x="3736" y="2776"/>
            <a:chExt cx="1840" cy="834"/>
          </a:xfrm>
        </p:grpSpPr>
        <p:pic>
          <p:nvPicPr>
            <p:cNvPr id="14354" name="Oval 8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2776"/>
              <a:ext cx="184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20"/>
            <p:cNvSpPr txBox="1">
              <a:spLocks noChangeArrowheads="1"/>
            </p:cNvSpPr>
            <p:nvPr/>
          </p:nvSpPr>
          <p:spPr bwMode="auto">
            <a:xfrm>
              <a:off x="4011" y="2904"/>
              <a:ext cx="129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sz="3600" dirty="0">
                  <a:solidFill>
                    <a:schemeClr val="bg1"/>
                  </a:solidFill>
                  <a:latin typeface="Arial" charset="0"/>
                </a:rPr>
                <a:t>Stewardship</a:t>
              </a:r>
            </a:p>
          </p:txBody>
        </p:sp>
      </p:grp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657600" y="1828801"/>
            <a:ext cx="4724400" cy="345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  <a:t>Teen</a:t>
            </a:r>
          </a:p>
          <a:p>
            <a:pPr algn="ctr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  <a:t>Challenge</a:t>
            </a:r>
            <a:endParaRPr lang="en-GB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thograph" pitchFamily="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  <a:t>Core </a:t>
            </a:r>
          </a:p>
          <a:p>
            <a:pPr algn="ctr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  <a:t>Values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486400" y="533401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 sz="1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179" name="Oval 11"/>
          <p:cNvGrpSpPr>
            <a:grpSpLocks/>
          </p:cNvGrpSpPr>
          <p:nvPr/>
        </p:nvGrpSpPr>
        <p:grpSpPr bwMode="auto">
          <a:xfrm>
            <a:off x="7302500" y="1127126"/>
            <a:ext cx="2921000" cy="1323975"/>
            <a:chOff x="3640" y="710"/>
            <a:chExt cx="1840" cy="834"/>
          </a:xfrm>
        </p:grpSpPr>
        <p:pic>
          <p:nvPicPr>
            <p:cNvPr id="14352" name="Oval 1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" y="710"/>
              <a:ext cx="184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3915" y="840"/>
              <a:ext cx="129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2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rgbClr val="B37732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9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ts val="338"/>
                </a:spcBef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defTabSz="457200" eaLnBrk="0" fontAlgn="base" hangingPunct="0">
                <a:spcBef>
                  <a:spcPts val="338"/>
                </a:spcBef>
                <a:spcAft>
                  <a:spcPct val="0"/>
                </a:spcAft>
                <a:buClr>
                  <a:srgbClr val="D6903D"/>
                </a:buClr>
                <a:buSzPct val="85000"/>
                <a:buFont typeface="Wingdings 2" pitchFamily="18" charset="2"/>
                <a:buChar char="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altLang="en-US" sz="3600" dirty="0">
                  <a:solidFill>
                    <a:schemeClr val="bg1"/>
                  </a:solidFill>
                  <a:latin typeface="Arial" charset="0"/>
                </a:rPr>
                <a:t>Servanthood</a:t>
              </a:r>
            </a:p>
          </p:txBody>
        </p:sp>
      </p:grpSp>
      <p:pic>
        <p:nvPicPr>
          <p:cNvPr id="14349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71570"/>
            <a:ext cx="3657600" cy="16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51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600200"/>
            <a:ext cx="8220075" cy="4211638"/>
          </a:xfrm>
        </p:spPr>
        <p:txBody>
          <a:bodyPr/>
          <a:lstStyle/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b="1" dirty="0">
                <a:solidFill>
                  <a:schemeClr val="bg1"/>
                </a:solidFill>
              </a:rPr>
              <a:t>The </a:t>
            </a:r>
            <a:r>
              <a:rPr lang="en-US" altLang="en-US" sz="3200" b="1" u="sng" dirty="0">
                <a:solidFill>
                  <a:srgbClr val="C00000"/>
                </a:solidFill>
              </a:rPr>
              <a:t>mission</a:t>
            </a:r>
            <a:r>
              <a:rPr lang="en-US" altLang="en-US" sz="3200" b="1" dirty="0">
                <a:solidFill>
                  <a:schemeClr val="bg1"/>
                </a:solidFill>
              </a:rPr>
              <a:t> of Teen </a:t>
            </a:r>
            <a:r>
              <a:rPr lang="en-US" altLang="en-US" sz="3200" b="1" dirty="0">
                <a:solidFill>
                  <a:schemeClr val="bg1"/>
                </a:solidFill>
              </a:rPr>
              <a:t>C</a:t>
            </a:r>
            <a:r>
              <a:rPr lang="en-US" altLang="en-US" sz="3200" b="1" dirty="0">
                <a:solidFill>
                  <a:schemeClr val="bg1"/>
                </a:solidFill>
              </a:rPr>
              <a:t>hallenge is to bring </a:t>
            </a:r>
            <a:r>
              <a:rPr lang="en-US" altLang="en-US" sz="3200" b="1" dirty="0">
                <a:solidFill>
                  <a:srgbClr val="C00000"/>
                </a:solidFill>
              </a:rPr>
              <a:t>people</a:t>
            </a:r>
            <a:r>
              <a:rPr lang="en-US" altLang="en-US" sz="3200" b="1" dirty="0">
                <a:solidFill>
                  <a:schemeClr val="bg1"/>
                </a:solidFill>
              </a:rPr>
              <a:t> with life-controlling problems into </a:t>
            </a:r>
            <a:r>
              <a:rPr lang="en-US" altLang="en-US" sz="3200" b="1" u="sng" dirty="0">
                <a:solidFill>
                  <a:srgbClr val="C00000"/>
                </a:solidFill>
              </a:rPr>
              <a:t>relationship</a:t>
            </a:r>
            <a:r>
              <a:rPr lang="en-US" altLang="en-US" sz="3200" b="1" dirty="0">
                <a:solidFill>
                  <a:schemeClr val="bg1"/>
                </a:solidFill>
              </a:rPr>
              <a:t> with </a:t>
            </a:r>
            <a:r>
              <a:rPr lang="en-US" altLang="en-US" sz="3200" b="1" u="sng" dirty="0">
                <a:solidFill>
                  <a:srgbClr val="C00000"/>
                </a:solidFill>
              </a:rPr>
              <a:t>Jesus</a:t>
            </a:r>
            <a:r>
              <a:rPr lang="en-US" altLang="en-US" sz="3200" b="1" dirty="0">
                <a:solidFill>
                  <a:schemeClr val="bg1"/>
                </a:solidFill>
              </a:rPr>
              <a:t> and to </a:t>
            </a:r>
            <a:r>
              <a:rPr lang="en-US" altLang="en-US" sz="3200" b="1" u="sng" dirty="0">
                <a:solidFill>
                  <a:srgbClr val="C00000"/>
                </a:solidFill>
              </a:rPr>
              <a:t>disciple</a:t>
            </a:r>
            <a:r>
              <a:rPr lang="en-US" altLang="en-US" sz="3200" b="1" dirty="0">
                <a:solidFill>
                  <a:schemeClr val="bg1"/>
                </a:solidFill>
              </a:rPr>
              <a:t> them to live out this relationship in every area of their lives.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b="1" dirty="0">
                <a:solidFill>
                  <a:schemeClr val="bg1"/>
                </a:solidFill>
              </a:rPr>
              <a:t>In order to fulfill this mission, Teen Challenge staff members chose these </a:t>
            </a:r>
            <a:r>
              <a:rPr lang="en-US" altLang="en-US" sz="3200" b="1" u="sng" dirty="0">
                <a:solidFill>
                  <a:srgbClr val="C00000"/>
                </a:solidFill>
              </a:rPr>
              <a:t>seven</a:t>
            </a:r>
            <a:r>
              <a:rPr lang="en-US" altLang="en-US" sz="3200" b="1" dirty="0">
                <a:solidFill>
                  <a:srgbClr val="00CC00"/>
                </a:solidFill>
              </a:rPr>
              <a:t> </a:t>
            </a:r>
            <a:r>
              <a:rPr lang="en-US" altLang="en-US" sz="3200" b="1" u="sng" dirty="0">
                <a:solidFill>
                  <a:srgbClr val="C00000"/>
                </a:solidFill>
              </a:rPr>
              <a:t>qualities</a:t>
            </a:r>
            <a:r>
              <a:rPr lang="en-US" altLang="en-US" sz="3200" b="1" dirty="0">
                <a:solidFill>
                  <a:srgbClr val="990000"/>
                </a:solidFill>
              </a:rPr>
              <a:t>.</a:t>
            </a:r>
          </a:p>
          <a:p>
            <a:pPr marL="609600" indent="-609600" eaLnBrk="1" hangingPunct="1">
              <a:lnSpc>
                <a:spcPct val="56000"/>
              </a:lnSpc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86FD0CF5-6917-4340-BFCB-27CB118AB194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11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Teen Challenge adopt these seven core values?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4876800"/>
          </a:xfrm>
        </p:spPr>
        <p:txBody>
          <a:bodyPr/>
          <a:lstStyle/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 startAt="3"/>
            </a:pPr>
            <a:r>
              <a:rPr lang="en-US" altLang="en-US" sz="3200" dirty="0">
                <a:solidFill>
                  <a:schemeClr val="bg1"/>
                </a:solidFill>
              </a:rPr>
              <a:t>Because we are followers of Jesus, we want to </a:t>
            </a:r>
            <a:r>
              <a:rPr lang="en-US" altLang="en-US" sz="3200" u="sng" dirty="0">
                <a:solidFill>
                  <a:srgbClr val="C00000"/>
                </a:solidFill>
              </a:rPr>
              <a:t>value</a:t>
            </a:r>
            <a:r>
              <a:rPr lang="en-US" altLang="en-US" sz="3200" dirty="0">
                <a:solidFill>
                  <a:schemeClr val="bg1"/>
                </a:solidFill>
              </a:rPr>
              <a:t> what He does.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 startAt="3"/>
            </a:pPr>
            <a:r>
              <a:rPr lang="en-US" altLang="en-US" sz="3200" dirty="0">
                <a:solidFill>
                  <a:schemeClr val="bg1"/>
                </a:solidFill>
              </a:rPr>
              <a:t>Because we are followers of Jesus, these values are based on the </a:t>
            </a:r>
            <a:r>
              <a:rPr lang="en-US" altLang="en-US" sz="3200" u="sng" dirty="0">
                <a:solidFill>
                  <a:srgbClr val="C00000"/>
                </a:solidFill>
              </a:rPr>
              <a:t>Word</a:t>
            </a:r>
            <a:r>
              <a:rPr lang="en-US" altLang="en-US" sz="3200" dirty="0">
                <a:solidFill>
                  <a:srgbClr val="00CC00"/>
                </a:solidFill>
              </a:rPr>
              <a:t> </a:t>
            </a:r>
            <a:r>
              <a:rPr lang="en-US" altLang="en-US" sz="3200" u="sng" dirty="0">
                <a:solidFill>
                  <a:srgbClr val="C00000"/>
                </a:solidFill>
              </a:rPr>
              <a:t>of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u="sng" dirty="0">
                <a:solidFill>
                  <a:srgbClr val="C00000"/>
                </a:solidFill>
              </a:rPr>
              <a:t>God</a:t>
            </a:r>
            <a:r>
              <a:rPr lang="en-US" altLang="en-US" sz="3200" dirty="0">
                <a:solidFill>
                  <a:srgbClr val="990000"/>
                </a:solidFill>
              </a:rPr>
              <a:t>.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 startAt="3"/>
            </a:pPr>
            <a:r>
              <a:rPr lang="en-US" altLang="en-US" sz="3200" dirty="0">
                <a:solidFill>
                  <a:schemeClr val="bg1"/>
                </a:solidFill>
              </a:rPr>
              <a:t>Because we are followers of Jesus, these are the values we feel Him leading us to </a:t>
            </a:r>
            <a:r>
              <a:rPr lang="en-US" altLang="en-US" sz="3200" u="sng" dirty="0">
                <a:solidFill>
                  <a:srgbClr val="C00000"/>
                </a:solidFill>
              </a:rPr>
              <a:t>embrace</a:t>
            </a:r>
            <a:r>
              <a:rPr lang="en-US" altLang="en-US" sz="3200" dirty="0">
                <a:solidFill>
                  <a:srgbClr val="990000"/>
                </a:solidFill>
              </a:rPr>
              <a:t>.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 startAt="3"/>
            </a:pPr>
            <a:r>
              <a:rPr lang="en-US" altLang="en-US" sz="3200" dirty="0">
                <a:solidFill>
                  <a:schemeClr val="bg1"/>
                </a:solidFill>
              </a:rPr>
              <a:t>We feel these qualities are </a:t>
            </a:r>
            <a:r>
              <a:rPr lang="en-US" altLang="en-US" sz="3200" u="sng" dirty="0">
                <a:solidFill>
                  <a:srgbClr val="C00000"/>
                </a:solidFill>
              </a:rPr>
              <a:t>central</a:t>
            </a:r>
            <a:r>
              <a:rPr lang="en-US" altLang="en-US" sz="3200" dirty="0">
                <a:solidFill>
                  <a:schemeClr val="bg1"/>
                </a:solidFill>
              </a:rPr>
              <a:t> to the ministry of Teen Challenge.</a:t>
            </a:r>
            <a:r>
              <a:rPr lang="en-US" altLang="en-US" sz="3200" dirty="0"/>
              <a:t> </a:t>
            </a:r>
          </a:p>
          <a:p>
            <a:pPr marL="609600" indent="-609600" eaLnBrk="1" hangingPunct="1"/>
            <a:endParaRPr lang="en-US" altLang="en-US" dirty="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FFF55511-EAE3-47F4-9B00-098D0C2023F5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12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Teen Challenge adopt these seven core values?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382000" cy="4495800"/>
          </a:xfrm>
        </p:spPr>
        <p:txBody>
          <a:bodyPr/>
          <a:lstStyle/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b="1" dirty="0">
                <a:solidFill>
                  <a:schemeClr val="bg1"/>
                </a:solidFill>
              </a:rPr>
              <a:t>Realize these are values </a:t>
            </a:r>
            <a:r>
              <a:rPr lang="en-US" altLang="en-US" sz="3200" b="1" u="sng" dirty="0">
                <a:solidFill>
                  <a:srgbClr val="C00000"/>
                </a:solidFill>
              </a:rPr>
              <a:t>God</a:t>
            </a:r>
            <a:r>
              <a:rPr lang="en-US" altLang="en-US" sz="3200" b="1" dirty="0">
                <a:solidFill>
                  <a:schemeClr val="bg1"/>
                </a:solidFill>
              </a:rPr>
              <a:t> wants you to have.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b="1" dirty="0">
                <a:solidFill>
                  <a:schemeClr val="bg1"/>
                </a:solidFill>
              </a:rPr>
              <a:t>Let the Word of God and the Spirit of God </a:t>
            </a:r>
            <a:r>
              <a:rPr lang="en-US" altLang="en-US" sz="3200" b="1" u="sng" dirty="0">
                <a:solidFill>
                  <a:srgbClr val="C00000"/>
                </a:solidFill>
              </a:rPr>
              <a:t>personalize</a:t>
            </a:r>
            <a:r>
              <a:rPr lang="en-US" altLang="en-US" sz="3200" b="1" dirty="0">
                <a:solidFill>
                  <a:schemeClr val="bg1"/>
                </a:solidFill>
              </a:rPr>
              <a:t> these values in your life.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b="1" dirty="0">
                <a:solidFill>
                  <a:schemeClr val="bg1"/>
                </a:solidFill>
              </a:rPr>
              <a:t>Choose to make them a big part of your everyday </a:t>
            </a:r>
            <a:r>
              <a:rPr lang="en-US" altLang="en-US" sz="3200" b="1" u="sng" dirty="0">
                <a:solidFill>
                  <a:srgbClr val="C00000"/>
                </a:solidFill>
              </a:rPr>
              <a:t>decisions</a:t>
            </a:r>
            <a:r>
              <a:rPr lang="en-US" altLang="en-US" sz="3200" b="1" dirty="0">
                <a:solidFill>
                  <a:schemeClr val="bg1"/>
                </a:solidFill>
              </a:rPr>
              <a:t> and </a:t>
            </a:r>
            <a:r>
              <a:rPr lang="en-US" altLang="en-US" sz="3200" b="1" u="sng" dirty="0">
                <a:solidFill>
                  <a:srgbClr val="C00000"/>
                </a:solidFill>
              </a:rPr>
              <a:t>actions</a:t>
            </a:r>
            <a:r>
              <a:rPr lang="en-US" altLang="en-US" sz="3200" b="1" dirty="0">
                <a:solidFill>
                  <a:srgbClr val="990000"/>
                </a:solidFill>
              </a:rPr>
              <a:t>.</a:t>
            </a:r>
          </a:p>
          <a:p>
            <a:pPr marL="990600" lvl="1" indent="-533400" eaLnBrk="1" hangingPunct="1">
              <a:buClr>
                <a:schemeClr val="bg1"/>
              </a:buClr>
              <a:buNone/>
            </a:pP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40AEBF54-AB90-4D62-858A-B7BF777D20EF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13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b="1" dirty="0">
                <a:solidFill>
                  <a:schemeClr val="tx2"/>
                </a:solidFill>
              </a:rPr>
              <a:t>How will these seven Teen Challenge core values become yours?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6C7B5E08-20B4-41ED-83E6-8BFED533E954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14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981200" y="228600"/>
            <a:ext cx="86868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42950" indent="-742950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6"/>
              <a:tabLst>
                <a:tab pos="0" algn="l"/>
                <a:tab pos="6318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We will consider these questions about Teen Challenge core values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09800" y="1752600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charset="0"/>
              <a:buAutoNum type="alphaLcPeriod"/>
            </a:pPr>
            <a:r>
              <a:rPr lang="en-GB" altLang="en-US" sz="32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How are these core values defined?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AutoNum type="alphaLcPeriod"/>
            </a:pPr>
            <a:r>
              <a:rPr lang="en-GB" altLang="en-US" sz="3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How does the Bible teach these </a:t>
            </a:r>
            <a:r>
              <a:rPr lang="en-GB" altLang="en-US" sz="3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core values</a:t>
            </a:r>
            <a:r>
              <a:rPr lang="en-GB" altLang="en-US" sz="3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3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and </a:t>
            </a:r>
            <a:r>
              <a:rPr lang="en-GB" altLang="en-US" sz="32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which people in the Bible	 are examples of these values? </a:t>
            </a:r>
            <a:endParaRPr lang="en-GB" altLang="en-US" sz="3200" b="1" dirty="0">
              <a:solidFill>
                <a:schemeClr val="accent2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AutoNum type="alphaLcPeriod"/>
            </a:pPr>
            <a:r>
              <a:rPr lang="en-GB" altLang="en-US" sz="3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How do you develop these values?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charset="0"/>
              <a:buAutoNum type="alphaLcPeriod"/>
            </a:pPr>
            <a:r>
              <a:rPr lang="en-GB" altLang="en-US" sz="3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How can you apply these values in a Teen Challenge setting?</a:t>
            </a:r>
            <a:endParaRPr lang="en-GB" altLang="en-US" sz="32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76000"/>
              </a:lnSpc>
              <a:spcBef>
                <a:spcPct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Arial" charset="0"/>
              <a:buAutoNum type="alphaLcPeriod"/>
            </a:pPr>
            <a:endParaRPr lang="en-GB" altLang="en-US" sz="3000" b="1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0AAB20D3-CC79-4328-AA54-1CC5BAD54FA4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15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09800" y="1752600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0" algn="l"/>
                <a:tab pos="457200" algn="l"/>
                <a:tab pos="97472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Arial" charset="0"/>
              <a:buAutoNum type="alphaLcPeriod"/>
            </a:pPr>
            <a:endParaRPr lang="en-US" altLang="en-US" sz="3000" b="1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1200" y="1600201"/>
            <a:ext cx="83058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00000"/>
              <a:buFontTx/>
              <a:buAutoNum type="alphaLcPeriod" startAt="5"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How do students from a background of </a:t>
            </a:r>
            <a:br>
              <a:rPr lang="en-GB" altLang="en-US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drug addiction view these core values?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00000"/>
              <a:buFontTx/>
              <a:buAutoNum type="alphaLcPeriod" startAt="5"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How can you help Teen Challenge </a:t>
            </a:r>
            <a:br>
              <a:rPr lang="en-GB" altLang="en-US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students develop these values?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00000"/>
              <a:buFontTx/>
              <a:buAutoNum type="alphaLcPeriod" startAt="5"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What have been your experiences in applying these values?  What questions </a:t>
            </a:r>
            <a:br>
              <a:rPr lang="en-GB" altLang="en-US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do you have about these values?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00000"/>
              <a:buFontTx/>
              <a:buAutoNum type="alphaLcPeriod" startAt="5"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Where can you start </a:t>
            </a: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today in growing</a:t>
            </a: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altLang="en-US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these core values in </a:t>
            </a:r>
            <a:r>
              <a:rPr lang="en-GB" altLang="en-US" sz="2800" b="1">
                <a:solidFill>
                  <a:schemeClr val="bg1"/>
                </a:solidFill>
                <a:latin typeface="Arial" charset="0"/>
              </a:rPr>
              <a:t>your </a:t>
            </a:r>
            <a:r>
              <a:rPr lang="en-GB" altLang="en-US" sz="2800" b="1">
                <a:solidFill>
                  <a:schemeClr val="bg1"/>
                </a:solidFill>
                <a:latin typeface="Arial" charset="0"/>
              </a:rPr>
              <a:t>life</a:t>
            </a:r>
            <a:r>
              <a:rPr lang="en-GB" altLang="en-US" sz="2800" b="1" dirty="0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1946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6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81200" y="228600"/>
            <a:ext cx="86868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42950" indent="-742950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6"/>
              <a:tabLst>
                <a:tab pos="0" algn="l"/>
                <a:tab pos="63182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We will consider these questions about Teen Challenge core values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09-2018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T101.05                                                     iteenchallenge.org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99426-7652-484C-916D-6105CB34477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64411" y="31273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Core Values Example:</a:t>
            </a:r>
            <a:endParaRPr lang="en-US" sz="32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9519" y="1576644"/>
            <a:ext cx="5029200" cy="444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n>
                  <a:solidFill>
                    <a:schemeClr val="accent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Live the Southwest Way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2800" dirty="0">
                <a:latin typeface="Times New Roman"/>
                <a:ea typeface="Calibri"/>
                <a:cs typeface="Times New Roman"/>
              </a:rPr>
            </a:br>
            <a:r>
              <a:rPr lang="en-US" sz="2800" b="1" dirty="0">
                <a:latin typeface="Times New Roman"/>
                <a:ea typeface="Calibri"/>
                <a:cs typeface="Times New Roman"/>
              </a:rPr>
              <a:t>Warrior Spirit</a:t>
            </a:r>
            <a:br>
              <a:rPr lang="en-US" sz="2800" b="1" dirty="0">
                <a:latin typeface="Times New Roman"/>
                <a:ea typeface="Calibri"/>
                <a:cs typeface="Times New Roman"/>
              </a:rPr>
            </a:br>
            <a:r>
              <a:rPr lang="en-US" sz="2800" b="1" dirty="0">
                <a:latin typeface="Times New Roman"/>
                <a:ea typeface="Calibri"/>
                <a:cs typeface="Times New Roman"/>
              </a:rPr>
              <a:t>Servant’s Heart</a:t>
            </a:r>
            <a:br>
              <a:rPr lang="en-US" sz="2800" b="1" dirty="0">
                <a:latin typeface="Times New Roman"/>
                <a:ea typeface="Calibri"/>
                <a:cs typeface="Times New Roman"/>
              </a:rPr>
            </a:b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Fun-LUVing Attitude  </a:t>
            </a:r>
          </a:p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n>
                  <a:solidFill>
                    <a:schemeClr val="accent2"/>
                  </a:solidFill>
                </a:ln>
                <a:latin typeface="Times New Roman"/>
                <a:ea typeface="Calibri"/>
                <a:cs typeface="Times New Roman"/>
              </a:rPr>
              <a:t>Work </a:t>
            </a:r>
            <a:r>
              <a:rPr lang="en-US" sz="2800" b="1" dirty="0">
                <a:ln>
                  <a:solidFill>
                    <a:schemeClr val="accent2"/>
                  </a:solidFill>
                </a:ln>
                <a:latin typeface="Times New Roman"/>
                <a:ea typeface="Calibri"/>
                <a:cs typeface="Times New Roman"/>
              </a:rPr>
              <a:t>the Southwest Way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2800" dirty="0">
                <a:latin typeface="Times New Roman"/>
                <a:ea typeface="Calibri"/>
                <a:cs typeface="Times New Roman"/>
              </a:rPr>
            </a:br>
            <a:r>
              <a:rPr lang="en-US" sz="2800" b="1" dirty="0">
                <a:latin typeface="Times New Roman"/>
                <a:ea typeface="Calibri"/>
                <a:cs typeface="Times New Roman"/>
              </a:rPr>
              <a:t>Safety and Reliability   </a:t>
            </a:r>
            <a:endParaRPr lang="en-US" sz="2800" b="1" dirty="0">
              <a:latin typeface="Times New Roman"/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	Friendly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Customer Service    </a:t>
            </a:r>
            <a:endParaRPr lang="en-US" sz="2800" b="1" dirty="0">
              <a:latin typeface="Times New Roman"/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	Low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Costs</a:t>
            </a:r>
          </a:p>
        </p:txBody>
      </p:sp>
      <p:sp>
        <p:nvSpPr>
          <p:cNvPr id="9" name="AutoShape 2" descr="Image result for southwest airlin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4" descr="Image result for southwest airlin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6" descr="Image result for southwest airlines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99" y="1143734"/>
            <a:ext cx="3538024" cy="26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06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947863" y="1425575"/>
            <a:ext cx="8228012" cy="469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300" b="1" dirty="0">
                <a:solidFill>
                  <a:schemeClr val="tx2"/>
                </a:solidFill>
              </a:rPr>
              <a:t>Global Teen Challenge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300" b="1" dirty="0">
                <a:solidFill>
                  <a:schemeClr val="tx2"/>
                </a:solidFill>
              </a:rPr>
              <a:t>	www.globaltc.org</a:t>
            </a:r>
            <a:endParaRPr lang="en-US" altLang="en-US" sz="3300" b="1" dirty="0">
              <a:solidFill>
                <a:schemeClr val="tx2"/>
              </a:solidFill>
              <a:hlinkClick r:id="rId3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3300" b="1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300" b="1" dirty="0">
                <a:solidFill>
                  <a:schemeClr val="tx2"/>
                </a:solidFill>
              </a:rPr>
              <a:t>Training materials for this course are available at the following address:</a:t>
            </a:r>
            <a:endParaRPr lang="en-US" altLang="en-US" sz="3300" b="1" dirty="0">
              <a:solidFill>
                <a:schemeClr val="tx2"/>
              </a:solidFill>
              <a:hlinkClick r:id="rId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300" b="1" dirty="0">
                <a:solidFill>
                  <a:schemeClr val="tx2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300" b="1" dirty="0">
                <a:solidFill>
                  <a:schemeClr val="tx2"/>
                </a:solidFill>
              </a:rPr>
              <a:t>www.iTeenChallenge.org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300" dirty="0"/>
          </a:p>
        </p:txBody>
      </p:sp>
      <p:pic>
        <p:nvPicPr>
          <p:cNvPr id="20483" name="Rectangle 2"/>
          <p:cNvPicPr>
            <a:picLocks noGrp="1" noChangeArrowheads="1"/>
          </p:cNvPicPr>
          <p:nvPr>
            <p:ph type="title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103189"/>
            <a:ext cx="8601075" cy="1603375"/>
          </a:xfrm>
        </p:spPr>
      </p:pic>
      <p:sp>
        <p:nvSpPr>
          <p:cNvPr id="20484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D7B369D1-1E0A-42E5-AD85-11D0F89B642F}" type="slidenum">
              <a:rPr lang="en-GB" altLang="en-US" sz="160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17</a:t>
            </a:fld>
            <a:endParaRPr lang="en-GB" altLang="en-US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pic>
        <p:nvPicPr>
          <p:cNvPr id="2048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933570"/>
            <a:ext cx="3657600" cy="16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7543800" cy="1371600"/>
          </a:xfrm>
        </p:spPr>
        <p:txBody>
          <a:bodyPr/>
          <a:lstStyle/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</a:rPr>
              <a:t>Something they think has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itchFamily="18" charset="0"/>
              </a:rPr>
              <a:t>worth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</a:rPr>
              <a:t>Things like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itchFamily="18" charset="0"/>
              </a:rPr>
              <a:t>gold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</a:rPr>
              <a:t> 	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None/>
            </a:pPr>
            <a:r>
              <a:rPr lang="en-US" altLang="en-US" sz="3600" b="1" u="sng" dirty="0">
                <a:solidFill>
                  <a:srgbClr val="C00000"/>
                </a:solidFill>
                <a:latin typeface="Times New Roman" pitchFamily="18" charset="0"/>
              </a:rPr>
              <a:t>diamonds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</a:rPr>
              <a:t> 	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</a:rPr>
              <a:t>and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itchFamily="18" charset="0"/>
              </a:rPr>
              <a:t>houses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buFont typeface="Times New Roman" pitchFamily="18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865D3DED-F082-4B52-88DE-0453B8578507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2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5608" name="Picture 8" descr="39197167_go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33601"/>
            <a:ext cx="18288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diamo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743200"/>
            <a:ext cx="15527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200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pic>
        <p:nvPicPr>
          <p:cNvPr id="8201" name="Rectangle 2"/>
          <p:cNvPicPr>
            <a:picLocks noGrp="1" noChangeArrowheads="1"/>
          </p:cNvPicPr>
          <p:nvPr>
            <p:ph type="title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0"/>
            <a:ext cx="8478837" cy="1481138"/>
          </a:xfrm>
        </p:spPr>
      </p:pic>
      <p:pic>
        <p:nvPicPr>
          <p:cNvPr id="25618" name="Picture 18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00" y="4271056"/>
            <a:ext cx="3733800" cy="228214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4" y="298450"/>
            <a:ext cx="8161337" cy="1206500"/>
          </a:xfrm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95400"/>
            <a:ext cx="8686800" cy="2819400"/>
          </a:xfrm>
        </p:spPr>
        <p:txBody>
          <a:bodyPr/>
          <a:lstStyle/>
          <a:p>
            <a:pPr marL="914400" lvl="1" indent="-347663" eaLnBrk="1" hangingPunct="1">
              <a:spcBef>
                <a:spcPct val="20000"/>
              </a:spcBef>
              <a:buClr>
                <a:schemeClr val="bg1"/>
              </a:buClr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c.  Things that contribute to their 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itchFamily="18" charset="0"/>
              </a:rPr>
              <a:t>activities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itchFamily="18" charset="0"/>
              </a:rPr>
              <a:t>goals</a:t>
            </a:r>
          </a:p>
          <a:p>
            <a:pPr marL="392113" indent="-392113" eaLnBrk="1" hangingPunct="1">
              <a:spcBef>
                <a:spcPct val="20000"/>
              </a:spcBef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</a:rPr>
              <a:t>For example, a runner, a skater, and a 				soldier would value different kinds of 					footwear.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endParaRPr lang="en-US" altLang="en-US" b="1" dirty="0" smtClean="0">
              <a:latin typeface="Times New Roman" pitchFamily="18" charset="0"/>
            </a:endParaRPr>
          </a:p>
        </p:txBody>
      </p:sp>
      <p:pic>
        <p:nvPicPr>
          <p:cNvPr id="30725" name="Picture 5" descr="trail_running_shoes_review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3733801"/>
            <a:ext cx="2181225" cy="2181225"/>
          </a:xfrm>
          <a:solidFill>
            <a:schemeClr val="accent2"/>
          </a:solidFill>
        </p:spPr>
      </p:pic>
      <p:pic>
        <p:nvPicPr>
          <p:cNvPr id="30738" name="Picture 18" descr="boots-R50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1" y="3581401"/>
            <a:ext cx="2182813" cy="2182813"/>
          </a:xfrm>
          <a:solidFill>
            <a:srgbClr val="0000FF">
              <a:alpha val="81175"/>
            </a:srgbClr>
          </a:solidFill>
        </p:spPr>
      </p:pic>
      <p:sp>
        <p:nvSpPr>
          <p:cNvPr id="922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A7F56794-E6E9-47BB-917B-161865616529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3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22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4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pic>
        <p:nvPicPr>
          <p:cNvPr id="9227" name="Picture 11" descr="Image result for inline skat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810000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219200"/>
            <a:ext cx="8220075" cy="5029200"/>
          </a:xfrm>
        </p:spPr>
        <p:txBody>
          <a:bodyPr/>
          <a:lstStyle/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dirty="0">
                <a:solidFill>
                  <a:schemeClr val="bg1"/>
                </a:solidFill>
              </a:rPr>
              <a:t>A </a:t>
            </a:r>
            <a:r>
              <a:rPr lang="en-US" altLang="en-US" sz="3200" u="sng" dirty="0">
                <a:solidFill>
                  <a:srgbClr val="C00000"/>
                </a:solidFill>
              </a:rPr>
              <a:t>priority</a:t>
            </a:r>
            <a:r>
              <a:rPr lang="en-US" altLang="en-US" sz="3200" dirty="0">
                <a:solidFill>
                  <a:schemeClr val="bg1"/>
                </a:solidFill>
              </a:rPr>
              <a:t> – something that is important to a person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dirty="0">
                <a:solidFill>
                  <a:schemeClr val="bg1"/>
                </a:solidFill>
              </a:rPr>
              <a:t>A key </a:t>
            </a:r>
            <a:r>
              <a:rPr lang="en-US" altLang="en-US" sz="3200" u="sng" dirty="0">
                <a:solidFill>
                  <a:srgbClr val="C00000"/>
                </a:solidFill>
              </a:rPr>
              <a:t>influence</a:t>
            </a:r>
            <a:r>
              <a:rPr lang="en-US" altLang="en-US" sz="3200" dirty="0">
                <a:solidFill>
                  <a:schemeClr val="bg1"/>
                </a:solidFill>
              </a:rPr>
              <a:t> – something that gives guidance to everyday decisions and actions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dirty="0">
                <a:solidFill>
                  <a:schemeClr val="bg1"/>
                </a:solidFill>
              </a:rPr>
              <a:t>A matter of the </a:t>
            </a:r>
            <a:r>
              <a:rPr lang="en-US" altLang="en-US" sz="3200" u="sng" dirty="0">
                <a:solidFill>
                  <a:srgbClr val="C00000"/>
                </a:solidFill>
              </a:rPr>
              <a:t>heart</a:t>
            </a:r>
            <a:r>
              <a:rPr lang="en-US" altLang="en-US" sz="3200" dirty="0">
                <a:solidFill>
                  <a:schemeClr val="bg1"/>
                </a:solidFill>
              </a:rPr>
              <a:t> – something that is a personal conviction, something a person feels strongly about</a:t>
            </a:r>
          </a:p>
          <a:p>
            <a:pPr marL="609600" indent="-609600" eaLnBrk="1" hangingPunct="1"/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ADC89731-E358-4639-809E-4DE40CF7DB37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4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pic>
        <p:nvPicPr>
          <p:cNvPr id="10246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212725"/>
            <a:ext cx="8442325" cy="118268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274639"/>
            <a:ext cx="8466137" cy="1468437"/>
          </a:xfrm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52600"/>
            <a:ext cx="8382000" cy="2057400"/>
          </a:xfrm>
        </p:spPr>
        <p:txBody>
          <a:bodyPr/>
          <a:lstStyle/>
          <a:p>
            <a:pPr marL="1200150" lvl="1" indent="-742950" eaLnBrk="1" hangingPunct="1">
              <a:spcBef>
                <a:spcPts val="1200"/>
              </a:spcBef>
              <a:buClr>
                <a:schemeClr val="bg1"/>
              </a:buClr>
              <a:buFont typeface="+mj-lt"/>
              <a:buAutoNum type="alphaLcPeriod" startAt="4"/>
            </a:pPr>
            <a:r>
              <a:rPr lang="en-US" altLang="en-US" sz="3600" dirty="0">
                <a:solidFill>
                  <a:schemeClr val="bg1"/>
                </a:solidFill>
              </a:rPr>
              <a:t>A </a:t>
            </a:r>
            <a:r>
              <a:rPr lang="en-US" altLang="en-US" sz="3600" u="sng" dirty="0">
                <a:solidFill>
                  <a:srgbClr val="C00000"/>
                </a:solidFill>
              </a:rPr>
              <a:t>choice</a:t>
            </a:r>
            <a:r>
              <a:rPr lang="en-US" altLang="en-US" sz="3600" dirty="0">
                <a:solidFill>
                  <a:schemeClr val="bg1"/>
                </a:solidFill>
              </a:rPr>
              <a:t> – something that a person chooses to make important</a:t>
            </a:r>
          </a:p>
          <a:p>
            <a:pPr marL="990600" lvl="1" indent="-533400" eaLnBrk="1" hangingPunct="1">
              <a:spcBef>
                <a:spcPts val="1200"/>
              </a:spcBef>
              <a:buClr>
                <a:schemeClr val="bg1"/>
              </a:buClr>
              <a:buFont typeface="Arial" charset="0"/>
              <a:buAutoNum type="alphaLcPeriod" startAt="4"/>
            </a:pPr>
            <a:r>
              <a:rPr lang="en-US" altLang="en-US" sz="3600" dirty="0">
                <a:solidFill>
                  <a:schemeClr val="bg1"/>
                </a:solidFill>
              </a:rPr>
              <a:t>A source of </a:t>
            </a:r>
            <a:r>
              <a:rPr lang="en-US" altLang="en-US" sz="3600" u="sng" dirty="0">
                <a:solidFill>
                  <a:srgbClr val="C00000"/>
                </a:solidFill>
              </a:rPr>
              <a:t>unity</a:t>
            </a:r>
            <a:r>
              <a:rPr lang="en-US" altLang="en-US" sz="3600" dirty="0">
                <a:solidFill>
                  <a:schemeClr val="bg1"/>
                </a:solidFill>
              </a:rPr>
              <a:t> – something that gives a group of people direction and purpose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bg1"/>
              </a:buClr>
              <a:buNone/>
            </a:pPr>
            <a:endParaRPr lang="en-US" altLang="en-US" sz="3200" dirty="0">
              <a:solidFill>
                <a:schemeClr val="bg1"/>
              </a:solidFill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None/>
            </a:pPr>
            <a:endParaRPr lang="en-US" altLang="en-US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5581EB50-3A98-4D19-9E63-9F7134E20B0E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5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76201"/>
            <a:ext cx="8466137" cy="1468437"/>
          </a:xfrm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7296" y="1600200"/>
            <a:ext cx="8382000" cy="1371600"/>
          </a:xfrm>
        </p:spPr>
        <p:txBody>
          <a:bodyPr/>
          <a:lstStyle/>
          <a:p>
            <a:pPr marL="1200150" lvl="1" indent="-742950" eaLnBrk="1" hangingPunct="1">
              <a:spcBef>
                <a:spcPts val="1200"/>
              </a:spcBef>
              <a:buClr>
                <a:schemeClr val="bg1"/>
              </a:buClr>
              <a:buFont typeface="+mj-lt"/>
              <a:buAutoNum type="alphaLcPeriod" startAt="6"/>
            </a:pPr>
            <a:r>
              <a:rPr lang="en-US" altLang="en-US" sz="3600" dirty="0">
                <a:solidFill>
                  <a:schemeClr val="bg1"/>
                </a:solidFill>
              </a:rPr>
              <a:t>A </a:t>
            </a:r>
            <a:r>
              <a:rPr lang="en-US" altLang="en-US" sz="3600" u="sng" dirty="0">
                <a:solidFill>
                  <a:srgbClr val="C00000"/>
                </a:solidFill>
              </a:rPr>
              <a:t>legacy</a:t>
            </a:r>
            <a:r>
              <a:rPr lang="en-US" altLang="en-US" sz="3600" dirty="0">
                <a:solidFill>
                  <a:schemeClr val="bg1"/>
                </a:solidFill>
              </a:rPr>
              <a:t> – something we want to pass on to future generations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None/>
            </a:pPr>
            <a:endParaRPr lang="en-US" altLang="en-US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5581EB50-3A98-4D19-9E63-9F7134E20B0E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6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3947160"/>
            <a:ext cx="4335656" cy="1716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23972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659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274639"/>
            <a:ext cx="8466137" cy="1468437"/>
          </a:xfrm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52600"/>
            <a:ext cx="8382000" cy="1447800"/>
          </a:xfrm>
        </p:spPr>
        <p:txBody>
          <a:bodyPr/>
          <a:lstStyle/>
          <a:p>
            <a:pPr marL="990600" lvl="1" indent="-533400" eaLnBrk="1" hangingPunct="1">
              <a:spcBef>
                <a:spcPts val="1200"/>
              </a:spcBef>
              <a:buClr>
                <a:schemeClr val="bg1"/>
              </a:buClr>
              <a:buFont typeface="Arial" charset="0"/>
              <a:buAutoNum type="alphaLcPeriod" startAt="6"/>
            </a:pPr>
            <a:r>
              <a:rPr lang="en-US" altLang="en-US" sz="3600" dirty="0">
                <a:solidFill>
                  <a:schemeClr val="bg1"/>
                </a:solidFill>
              </a:rPr>
              <a:t>For the Christian, a core value is something </a:t>
            </a:r>
            <a:r>
              <a:rPr lang="en-US" altLang="en-US" sz="3600" u="sng" dirty="0">
                <a:solidFill>
                  <a:srgbClr val="C00000"/>
                </a:solidFill>
              </a:rPr>
              <a:t>God</a:t>
            </a:r>
            <a:r>
              <a:rPr lang="en-US" altLang="en-US" sz="3600" dirty="0">
                <a:solidFill>
                  <a:schemeClr val="bg1"/>
                </a:solidFill>
              </a:rPr>
              <a:t> values.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Font typeface="Arial" charset="0"/>
              <a:buAutoNum type="alphaLcPeriod" startAt="6"/>
            </a:pPr>
            <a:endParaRPr lang="en-US" altLang="en-US" sz="3200" dirty="0">
              <a:solidFill>
                <a:schemeClr val="bg1"/>
              </a:solidFill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bg1"/>
              </a:buClr>
              <a:buNone/>
            </a:pPr>
            <a:endParaRPr lang="en-US" altLang="en-US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5581EB50-3A98-4D19-9E63-9F7134E20B0E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7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058377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8686800" cy="5181600"/>
          </a:xfrm>
        </p:spPr>
        <p:txBody>
          <a:bodyPr/>
          <a:lstStyle/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dirty="0">
                <a:solidFill>
                  <a:schemeClr val="bg1"/>
                </a:solidFill>
              </a:rPr>
              <a:t>They provide </a:t>
            </a:r>
            <a:r>
              <a:rPr lang="en-US" altLang="en-US" sz="3200" u="sng" dirty="0">
                <a:solidFill>
                  <a:srgbClr val="C00000"/>
                </a:solidFill>
              </a:rPr>
              <a:t>focus</a:t>
            </a:r>
            <a:r>
              <a:rPr lang="en-US" altLang="en-US" sz="3200" dirty="0">
                <a:solidFill>
                  <a:srgbClr val="990000"/>
                </a:solidFill>
              </a:rPr>
              <a:t>.</a:t>
            </a:r>
            <a:r>
              <a:rPr lang="en-US" altLang="en-US" sz="3200" dirty="0">
                <a:solidFill>
                  <a:schemeClr val="bg1"/>
                </a:solidFill>
              </a:rPr>
              <a:t>                                     </a:t>
            </a:r>
            <a:r>
              <a:rPr lang="en-US" altLang="en-US" sz="3200" dirty="0">
                <a:solidFill>
                  <a:srgbClr val="FFFF00"/>
                </a:solidFill>
              </a:rPr>
              <a:t>Hebrews 12:2</a:t>
            </a:r>
            <a:r>
              <a:rPr lang="en-US" altLang="en-US" sz="3200" dirty="0">
                <a:solidFill>
                  <a:schemeClr val="bg1"/>
                </a:solidFill>
              </a:rPr>
              <a:t>  “Fix your eyes on Jesus.”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dirty="0">
                <a:solidFill>
                  <a:schemeClr val="bg1"/>
                </a:solidFill>
              </a:rPr>
              <a:t>They provide </a:t>
            </a:r>
            <a:r>
              <a:rPr lang="en-US" altLang="en-US" sz="3200" u="sng" dirty="0">
                <a:solidFill>
                  <a:srgbClr val="C00000"/>
                </a:solidFill>
              </a:rPr>
              <a:t>boundaries</a:t>
            </a:r>
            <a:r>
              <a:rPr lang="en-US" altLang="en-US" sz="3200" dirty="0">
                <a:solidFill>
                  <a:srgbClr val="990000"/>
                </a:solidFill>
              </a:rPr>
              <a:t>.</a:t>
            </a:r>
            <a:r>
              <a:rPr lang="en-US" altLang="en-US" sz="3200" dirty="0">
                <a:solidFill>
                  <a:schemeClr val="bg1"/>
                </a:solidFill>
              </a:rPr>
              <a:t>                        </a:t>
            </a:r>
            <a:r>
              <a:rPr lang="en-US" altLang="en-US" sz="3200" dirty="0">
                <a:solidFill>
                  <a:srgbClr val="FFFF00"/>
                </a:solidFill>
              </a:rPr>
              <a:t>Hebrews 12:1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000" dirty="0">
                <a:solidFill>
                  <a:schemeClr val="bg1"/>
                </a:solidFill>
              </a:rPr>
              <a:t>“the race marked out for us”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dirty="0">
                <a:solidFill>
                  <a:schemeClr val="bg1"/>
                </a:solidFill>
              </a:rPr>
              <a:t>They provide a way to get rid of </a:t>
            </a:r>
            <a:r>
              <a:rPr lang="en-US" altLang="en-US" sz="3200" u="sng" dirty="0">
                <a:solidFill>
                  <a:srgbClr val="C00000"/>
                </a:solidFill>
              </a:rPr>
              <a:t>distractions</a:t>
            </a:r>
            <a:r>
              <a:rPr lang="en-US" altLang="en-US" sz="3200" dirty="0">
                <a:solidFill>
                  <a:srgbClr val="990000"/>
                </a:solidFill>
              </a:rPr>
              <a:t>.</a:t>
            </a:r>
            <a:r>
              <a:rPr lang="en-US" altLang="en-US" sz="3200" dirty="0">
                <a:solidFill>
                  <a:schemeClr val="bg1"/>
                </a:solidFill>
              </a:rPr>
              <a:t>  </a:t>
            </a:r>
            <a:r>
              <a:rPr lang="en-US" altLang="en-US" sz="3200" dirty="0">
                <a:solidFill>
                  <a:srgbClr val="FFFF00"/>
                </a:solidFill>
              </a:rPr>
              <a:t>Hebrews 12:1</a:t>
            </a:r>
            <a:r>
              <a:rPr lang="en-US" altLang="en-US" sz="3200" dirty="0">
                <a:solidFill>
                  <a:schemeClr val="bg1"/>
                </a:solidFill>
              </a:rPr>
              <a:t>                                              “Throw off everything that hinders” </a:t>
            </a:r>
          </a:p>
          <a:p>
            <a:pPr marL="990600" lvl="1" indent="-533400" eaLnBrk="1" hangingPunct="1">
              <a:buClr>
                <a:schemeClr val="bg1"/>
              </a:buClr>
              <a:buFont typeface="Arial" charset="0"/>
              <a:buAutoNum type="alphaLcPeriod"/>
            </a:pPr>
            <a:r>
              <a:rPr lang="en-US" altLang="en-US" sz="3200" dirty="0">
                <a:solidFill>
                  <a:schemeClr val="bg1"/>
                </a:solidFill>
              </a:rPr>
              <a:t>They provide a </a:t>
            </a:r>
            <a:r>
              <a:rPr lang="en-US" altLang="en-US" sz="3200" u="sng" dirty="0">
                <a:solidFill>
                  <a:srgbClr val="C00000"/>
                </a:solidFill>
              </a:rPr>
              <a:t>goal</a:t>
            </a:r>
            <a:r>
              <a:rPr lang="en-US" altLang="en-US" sz="3200" u="sng" dirty="0">
                <a:solidFill>
                  <a:srgbClr val="00CC00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</a:rPr>
              <a:t>and a </a:t>
            </a:r>
            <a:r>
              <a:rPr lang="en-US" altLang="en-US" sz="3200" u="sng" dirty="0">
                <a:solidFill>
                  <a:srgbClr val="C00000"/>
                </a:solidFill>
              </a:rPr>
              <a:t>reward</a:t>
            </a:r>
            <a:r>
              <a:rPr lang="en-US" altLang="en-US" sz="3200" dirty="0">
                <a:solidFill>
                  <a:srgbClr val="990000"/>
                </a:solidFill>
              </a:rPr>
              <a:t>.</a:t>
            </a:r>
            <a:r>
              <a:rPr lang="en-US" altLang="en-US" sz="3200" dirty="0">
                <a:solidFill>
                  <a:schemeClr val="bg1"/>
                </a:solidFill>
              </a:rPr>
              <a:t>      </a:t>
            </a:r>
            <a:r>
              <a:rPr lang="en-US" altLang="en-US" sz="3200" dirty="0">
                <a:solidFill>
                  <a:srgbClr val="FFFF00"/>
                </a:solidFill>
              </a:rPr>
              <a:t>Philippians 3:14</a:t>
            </a:r>
            <a:r>
              <a:rPr lang="en-US" altLang="en-US" sz="3200" dirty="0">
                <a:solidFill>
                  <a:schemeClr val="bg1"/>
                </a:solidFill>
              </a:rPr>
              <a:t>                                                   “I press toward the goal to win the prize.”</a:t>
            </a:r>
          </a:p>
        </p:txBody>
      </p:sp>
      <p:pic>
        <p:nvPicPr>
          <p:cNvPr id="12291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4476"/>
            <a:ext cx="8382000" cy="1127125"/>
          </a:xfrm>
        </p:spPr>
      </p:pic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7BE6850B-AFB7-48A2-A976-C06B14AB53F7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8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ew_cover_design--almost_final-7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1" y="228600"/>
            <a:ext cx="4913313" cy="6400800"/>
          </a:xfrm>
        </p:spPr>
      </p:pic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fld id="{6C23D0E4-9D4F-4F40-AE36-CB0C65AC2FD9}" type="slidenum">
              <a:rPr lang="en-GB" altLang="en-US" sz="1600">
                <a:solidFill>
                  <a:schemeClr val="tx2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t>9</a:t>
            </a:fld>
            <a:endParaRPr lang="en-GB" altLang="en-US" sz="1600" dirty="0">
              <a:solidFill>
                <a:schemeClr val="tx2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317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09-2018</a:t>
            </a:r>
            <a:endParaRPr lang="en-GB" alt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sz="1200" dirty="0">
                <a:solidFill>
                  <a:schemeClr val="tx2"/>
                </a:solidFill>
                <a:latin typeface="Arial" charset="0"/>
              </a:rPr>
              <a:t>T101.05                                                     iteenchallenge.org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747171"/>
            <a:ext cx="3429000" cy="388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Teen Challenge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Core Values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re introduced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n this book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b</a:t>
            </a:r>
            <a:r>
              <a:rPr lang="en-US" sz="2400" dirty="0"/>
              <a:t>y Jerry Nance,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Global Teen Challenge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President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4572001"/>
            <a:ext cx="373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It is available at 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  <a:hlinkClick r:id="rId4"/>
              </a:rPr>
              <a:t>https://iteenchallenge.org</a:t>
            </a:r>
            <a:r>
              <a:rPr lang="en-US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  <a:hlinkClick r:id="rId4"/>
              </a:rPr>
              <a:t>/ resource/our-core-values-international-edition-pdf-5</a:t>
            </a:r>
            <a:r>
              <a:rPr lang="en-US" sz="16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  <a:hlinkClick r:id="rId4"/>
              </a:rPr>
              <a:t>/</a:t>
            </a:r>
            <a:endParaRPr lang="en-US" sz="16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4868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re ValueTheme1">
  <a:themeElements>
    <a:clrScheme name="Custom 11">
      <a:dk1>
        <a:srgbClr val="FEFAC9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 ValueTheme1</Template>
  <TotalTime>2913</TotalTime>
  <Words>553</Words>
  <Application>Microsoft Office PowerPoint</Application>
  <PresentationFormat>Widescreen</PresentationFormat>
  <Paragraphs>143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Constantia</vt:lpstr>
      <vt:lpstr>Lithograph</vt:lpstr>
      <vt:lpstr>Lucida Sans Unicode</vt:lpstr>
      <vt:lpstr>Times New Roman</vt:lpstr>
      <vt:lpstr>Wingdings</vt:lpstr>
      <vt:lpstr>Wingdings 2</vt:lpstr>
      <vt:lpstr>Core ValueTheme1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Teen Challenge adopt these seven core values?</vt:lpstr>
      <vt:lpstr>Why did Teen Challenge adopt these seven core values?</vt:lpstr>
      <vt:lpstr>How will these seven Teen Challenge core values become yours?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Storms</dc:creator>
  <cp:lastModifiedBy>Gregg Fischer</cp:lastModifiedBy>
  <cp:revision>90</cp:revision>
  <cp:lastPrinted>2019-08-31T21:17:32Z</cp:lastPrinted>
  <dcterms:modified xsi:type="dcterms:W3CDTF">2019-10-15T20:39:39Z</dcterms:modified>
</cp:coreProperties>
</file>