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02" r:id="rId2"/>
  </p:sldMasterIdLst>
  <p:notesMasterIdLst>
    <p:notesMasterId r:id="rId50"/>
  </p:notesMasterIdLst>
  <p:sldIdLst>
    <p:sldId id="256" r:id="rId3"/>
    <p:sldId id="376" r:id="rId4"/>
    <p:sldId id="377" r:id="rId5"/>
    <p:sldId id="306" r:id="rId6"/>
    <p:sldId id="283" r:id="rId7"/>
    <p:sldId id="259" r:id="rId8"/>
    <p:sldId id="260" r:id="rId9"/>
    <p:sldId id="261" r:id="rId10"/>
    <p:sldId id="262" r:id="rId11"/>
    <p:sldId id="357" r:id="rId12"/>
    <p:sldId id="263" r:id="rId13"/>
    <p:sldId id="271" r:id="rId14"/>
    <p:sldId id="264" r:id="rId15"/>
    <p:sldId id="265" r:id="rId16"/>
    <p:sldId id="358" r:id="rId17"/>
    <p:sldId id="354" r:id="rId18"/>
    <p:sldId id="359" r:id="rId19"/>
    <p:sldId id="266" r:id="rId20"/>
    <p:sldId id="360" r:id="rId21"/>
    <p:sldId id="361" r:id="rId22"/>
    <p:sldId id="362" r:id="rId23"/>
    <p:sldId id="368" r:id="rId24"/>
    <p:sldId id="364" r:id="rId25"/>
    <p:sldId id="365" r:id="rId26"/>
    <p:sldId id="366" r:id="rId27"/>
    <p:sldId id="267" r:id="rId28"/>
    <p:sldId id="369" r:id="rId29"/>
    <p:sldId id="367" r:id="rId30"/>
    <p:sldId id="268" r:id="rId31"/>
    <p:sldId id="269" r:id="rId32"/>
    <p:sldId id="270" r:id="rId33"/>
    <p:sldId id="363" r:id="rId34"/>
    <p:sldId id="272" r:id="rId35"/>
    <p:sldId id="370" r:id="rId36"/>
    <p:sldId id="371" r:id="rId37"/>
    <p:sldId id="273" r:id="rId38"/>
    <p:sldId id="274" r:id="rId39"/>
    <p:sldId id="275" r:id="rId40"/>
    <p:sldId id="276" r:id="rId41"/>
    <p:sldId id="277" r:id="rId42"/>
    <p:sldId id="372" r:id="rId43"/>
    <p:sldId id="278" r:id="rId44"/>
    <p:sldId id="279" r:id="rId45"/>
    <p:sldId id="373" r:id="rId46"/>
    <p:sldId id="280" r:id="rId47"/>
    <p:sldId id="375" r:id="rId48"/>
    <p:sldId id="378" r:id="rId49"/>
  </p:sldIdLst>
  <p:sldSz cx="12192000" cy="6858000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9FA"/>
    <a:srgbClr val="2D365D"/>
    <a:srgbClr val="4087FA"/>
    <a:srgbClr val="6DB1FB"/>
    <a:srgbClr val="92C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1" autoAdjust="0"/>
    <p:restoredTop sz="89680" autoAdjust="0"/>
  </p:normalViewPr>
  <p:slideViewPr>
    <p:cSldViewPr>
      <p:cViewPr varScale="1">
        <p:scale>
          <a:sx n="41" d="100"/>
          <a:sy n="41" d="100"/>
        </p:scale>
        <p:origin x="84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94EF340-5927-46FE-9DBF-78D43DAB84AE}" type="datetimeFigureOut">
              <a:rPr lang="en-US"/>
              <a:pPr>
                <a:defRPr/>
              </a:pPr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75586B-AC28-45F5-84CE-C829BD3750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646113" y="1549400"/>
            <a:ext cx="10877550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304800" y="3206750"/>
            <a:ext cx="115824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304800" y="1482725"/>
            <a:ext cx="115824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11498263" y="1246188"/>
            <a:ext cx="103187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579438" y="1252538"/>
            <a:ext cx="1047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3773488" y="5783263"/>
            <a:ext cx="4641850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5461000" y="5734050"/>
            <a:ext cx="1265238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410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7465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F16B59-5C34-47A0-ABC9-9D6A29010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5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415DA-1FF1-417E-BD1A-547BC37BD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55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71B28-7630-43F6-94DE-0BF78ADC7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5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5317" y="284164"/>
            <a:ext cx="2726267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84164"/>
            <a:ext cx="7977717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3FDCA-E9C3-4A9F-8863-DEE216B5F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49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84" y="28416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05000"/>
            <a:ext cx="508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05000"/>
            <a:ext cx="5080000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1A79E-1D7A-495F-BD45-CD571AF81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67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D74-F01D-4B6C-89EE-B2D0CE8E1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69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88835-C223-4069-A5FE-DD7AFB642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41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6462-86BD-4412-9950-12DB98440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43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42468-004F-4B7B-9D81-535F51EBA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889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CDC9-CC0E-4DA2-A4F1-AB7E2D7FD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557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6A431-CBAF-4474-A2F3-864729D1E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37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C1021-EC53-408E-8A14-125DA88E7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342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C5A1B-8034-443B-ADAC-017379CB3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60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F2C5E-F266-4B7F-A060-4A8D5C271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6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1AA19-3E0A-455D-842D-91FC60E74A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230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B0ECE-2168-4D61-BF7C-29ABE0F17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251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5989-FB1F-4FFF-84D8-C2298EA1F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3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A7C8F-A78B-4782-BCD4-ED800C36F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63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1BF5D-AF79-441B-A311-C266143D0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39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08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70365-E3DA-4679-9DC6-466579841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2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35F63-7886-4B06-99B6-E8D3A7465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00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FB975-E385-43D3-8D4A-079F3B0A9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00A1A-F095-430D-859B-417B125DAF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10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87B48-E324-4398-9A9A-918397ED4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2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458913" y="28416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1036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112776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330200" y="0"/>
            <a:ext cx="1058863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423400" y="6553200"/>
            <a:ext cx="276860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1" lang="lv-LV" altLang="en-US"/>
          </a:p>
        </p:txBody>
      </p:sp>
      <p:sp>
        <p:nvSpPr>
          <p:cNvPr id="3081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55338" y="6248400"/>
            <a:ext cx="7112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3B812CA-E8F5-4BC2-9957-667AC9FD84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AB7245-0C86-43A6-8E48-47C1ED0E44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hngoddard.info/index.ht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Large confetti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Panākumiem bagāta kristīgā</a:t>
            </a:r>
            <a:r>
              <a:rPr lang="en-US" altLang="en-US" smtClean="0"/>
              <a:t> </a:t>
            </a:r>
            <a:r>
              <a:rPr lang="lv-LV" altLang="en-US" smtClean="0"/>
              <a:t>dzīve</a:t>
            </a:r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880100"/>
            <a:ext cx="6400800" cy="1054100"/>
          </a:xfrm>
        </p:spPr>
        <p:txBody>
          <a:bodyPr/>
          <a:lstStyle/>
          <a:p>
            <a:pPr eaLnBrk="1" hangingPunct="1"/>
            <a:r>
              <a:rPr lang="lv-LV" altLang="en-US" sz="1600" smtClean="0"/>
              <a:t>Izstrādāja </a:t>
            </a:r>
            <a:r>
              <a:rPr lang="en-US" altLang="en-US" sz="1600" smtClean="0"/>
              <a:t>TC Farm London Ontario Canada </a:t>
            </a:r>
            <a:endParaRPr lang="en-US" altLang="en-US" sz="2400" smtClean="0"/>
          </a:p>
          <a:p>
            <a:pPr eaLnBrk="1" hangingPunct="1"/>
            <a:r>
              <a:rPr lang="lv-LV" altLang="en-US" sz="2400" smtClean="0"/>
              <a:t>Rediģēja</a:t>
            </a:r>
            <a:r>
              <a:rPr lang="en-US" altLang="en-US" sz="2400" smtClean="0"/>
              <a:t> Global Teen Challenge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0581" y="3778250"/>
            <a:ext cx="23815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581400"/>
            <a:ext cx="395128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C: </a:t>
            </a:r>
            <a:r>
              <a:rPr lang="lv-LV" altLang="en-US" smtClean="0"/>
              <a:t>Man ir personība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981200"/>
            <a:ext cx="5080000" cy="4191000"/>
          </a:xfrm>
        </p:spPr>
        <p:txBody>
          <a:bodyPr/>
          <a:lstStyle/>
          <a:p>
            <a:pPr marL="533400" indent="-5334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M</a:t>
            </a:r>
            <a:r>
              <a:rPr lang="lv-LV" altLang="en-US" dirty="0" smtClean="0"/>
              <a:t>anas domas</a:t>
            </a:r>
            <a:r>
              <a:rPr lang="en-US" altLang="en-US" dirty="0" smtClean="0"/>
              <a:t>.</a:t>
            </a:r>
          </a:p>
          <a:p>
            <a:pPr marL="533400" indent="-5334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Manas sajūtas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533400" indent="-5334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Mani lēmumi</a:t>
            </a:r>
            <a:r>
              <a:rPr lang="en-US" altLang="en-US" dirty="0" smtClean="0"/>
              <a:t>.</a:t>
            </a:r>
          </a:p>
          <a:p>
            <a:pPr marL="533400" indent="-533400"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M</a:t>
            </a:r>
            <a:r>
              <a:rPr lang="lv-LV" altLang="en-US" dirty="0" smtClean="0"/>
              <a:t>ana</a:t>
            </a:r>
            <a:r>
              <a:rPr lang="en-US" altLang="en-US" dirty="0" smtClean="0"/>
              <a:t> </a:t>
            </a:r>
            <a:r>
              <a:rPr lang="lv-LV" altLang="en-US" u="sng" dirty="0" smtClean="0">
                <a:solidFill>
                  <a:srgbClr val="4099FA"/>
                </a:solidFill>
              </a:rPr>
              <a:t>sirdsapziņa</a:t>
            </a:r>
            <a:r>
              <a:rPr lang="en-US" altLang="en-US" dirty="0" smtClean="0"/>
              <a:t>.</a:t>
            </a:r>
          </a:p>
          <a:p>
            <a:pPr marL="857250" lvl="1" indent="-336550" eaLnBrk="1" hangingPunct="1">
              <a:buFont typeface="Wingdings" panose="05000000000000000000" pitchFamily="2" charset="2"/>
              <a:buChar char="Ø"/>
            </a:pPr>
            <a:r>
              <a:rPr lang="lv-LV" altLang="en-US" dirty="0" smtClean="0"/>
              <a:t>Kā ir ar nepatieso vainu</a:t>
            </a:r>
            <a:r>
              <a:rPr lang="en-US" altLang="en-US" dirty="0" smtClean="0"/>
              <a:t>?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133600"/>
            <a:ext cx="4570413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D: </a:t>
            </a:r>
            <a:r>
              <a:rPr lang="lv-LV" altLang="en-US" smtClean="0"/>
              <a:t>Man ir gars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981200"/>
            <a:ext cx="5080000" cy="419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lv-LV" altLang="en-US" smtClean="0"/>
              <a:t>Dievs nāk un dzīvo mūsu garā, kad mēs kļūstam par kristiešiem</a:t>
            </a:r>
            <a:r>
              <a:rPr lang="en-US" altLang="en-US" smtClean="0"/>
              <a:t>. </a:t>
            </a:r>
          </a:p>
          <a:p>
            <a:pPr marL="0" indent="0" eaLnBrk="1" hangingPunct="1">
              <a:buFontTx/>
              <a:buNone/>
            </a:pPr>
            <a:r>
              <a:rPr lang="lv-LV" altLang="en-US" smtClean="0"/>
              <a:t>Mūsu gars dzīvos mūžīgi, bet mūsu fiziskā miesa nomirs</a:t>
            </a:r>
            <a:r>
              <a:rPr lang="en-US" altLang="en-US" smtClean="0"/>
              <a:t>.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47910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057400" y="3124200"/>
            <a:ext cx="5181600" cy="1143000"/>
          </a:xfrm>
        </p:spPr>
        <p:txBody>
          <a:bodyPr/>
          <a:lstStyle/>
          <a:p>
            <a:pPr eaLnBrk="1" hangingPunct="1"/>
            <a:r>
              <a:rPr lang="lv-LV" altLang="en-US" smtClean="0"/>
              <a:t>Pieci soļi, lai kļūtu par panākumiem bagātu kristieti</a:t>
            </a:r>
            <a:endParaRPr lang="en-US" altLang="en-US" smtClean="0"/>
          </a:p>
        </p:txBody>
      </p:sp>
      <p:pic>
        <p:nvPicPr>
          <p:cNvPr id="15363" name="Picture 10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905000"/>
            <a:ext cx="2628900" cy="4191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/>
              <a:t>kļūstot</a:t>
            </a:r>
            <a:r>
              <a:rPr lang="en-US" dirty="0"/>
              <a:t> </a:t>
            </a:r>
            <a:r>
              <a:rPr lang="lv-LV" altLang="en-US" dirty="0" smtClean="0"/>
              <a:t>par </a:t>
            </a:r>
            <a:r>
              <a:rPr lang="lv-LV" altLang="en-US" dirty="0" smtClean="0"/>
              <a:t>panākumiem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lv-LV" altLang="en-US" dirty="0" smtClean="0"/>
              <a:t>bagātu </a:t>
            </a:r>
            <a:r>
              <a:rPr lang="lv-LV" altLang="en-US" dirty="0" smtClean="0"/>
              <a:t>kristieti</a:t>
            </a:r>
            <a:endParaRPr lang="en-US" alt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905000"/>
            <a:ext cx="6096000" cy="419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lv-LV" altLang="en-US" sz="2800" dirty="0" smtClean="0"/>
              <a:t>1.solis</a:t>
            </a:r>
            <a:r>
              <a:rPr lang="en-US" altLang="en-US" sz="2800" dirty="0" smtClean="0"/>
              <a:t>. </a:t>
            </a:r>
            <a:r>
              <a:rPr lang="lv-LV" altLang="en-US" sz="2800" dirty="0" smtClean="0"/>
              <a:t>Kļūsti par</a:t>
            </a:r>
            <a:r>
              <a:rPr lang="en-US" altLang="en-US" sz="2800" dirty="0" smtClean="0"/>
              <a:t> </a:t>
            </a:r>
            <a:r>
              <a:rPr lang="lv-LV" altLang="en-US" sz="2800" u="sng" dirty="0" smtClean="0">
                <a:solidFill>
                  <a:srgbClr val="4099FA"/>
                </a:solidFill>
              </a:rPr>
              <a:t>kristieti</a:t>
            </a:r>
            <a:endParaRPr lang="en-US" altLang="en-US" sz="2800" u="sng" dirty="0" smtClean="0">
              <a:solidFill>
                <a:srgbClr val="4099FA"/>
              </a:solidFill>
            </a:endParaRPr>
          </a:p>
          <a:p>
            <a:pPr marL="952500" lvl="1" indent="-49530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Ļauj Dievam runāt uz tevi caur</a:t>
            </a:r>
            <a:r>
              <a:rPr lang="en-US" altLang="en-US" dirty="0" smtClean="0"/>
              <a:t> </a:t>
            </a:r>
            <a:r>
              <a:rPr lang="en-US" altLang="en-US" u="sng" dirty="0" smtClean="0">
                <a:solidFill>
                  <a:srgbClr val="4099FA"/>
                </a:solidFill>
              </a:rPr>
              <a:t>B</a:t>
            </a:r>
            <a:r>
              <a:rPr lang="lv-LV" altLang="en-US" u="sng" dirty="0" smtClean="0">
                <a:solidFill>
                  <a:srgbClr val="4099FA"/>
                </a:solidFill>
              </a:rPr>
              <a:t>ī</a:t>
            </a:r>
            <a:r>
              <a:rPr lang="en-US" altLang="en-US" u="sng" dirty="0" smtClean="0">
                <a:solidFill>
                  <a:srgbClr val="4099FA"/>
                </a:solidFill>
              </a:rPr>
              <a:t>b</a:t>
            </a:r>
            <a:r>
              <a:rPr lang="lv-LV" altLang="en-US" u="sng" dirty="0" smtClean="0">
                <a:solidFill>
                  <a:srgbClr val="4099FA"/>
                </a:solidFill>
              </a:rPr>
              <a:t>e</a:t>
            </a:r>
            <a:r>
              <a:rPr lang="en-US" altLang="en-US" u="sng" dirty="0" smtClean="0">
                <a:solidFill>
                  <a:srgbClr val="4099FA"/>
                </a:solidFill>
              </a:rPr>
              <a:t>l</a:t>
            </a:r>
            <a:r>
              <a:rPr lang="lv-LV" altLang="en-US" u="sng" dirty="0" smtClean="0">
                <a:solidFill>
                  <a:srgbClr val="4099FA"/>
                </a:solidFill>
              </a:rPr>
              <a:t>i</a:t>
            </a:r>
            <a:r>
              <a:rPr lang="en-US" altLang="en-US" dirty="0" smtClean="0"/>
              <a:t>.</a:t>
            </a:r>
          </a:p>
          <a:p>
            <a:pPr marL="952500" lvl="1" indent="-49530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Tu saproti Viņa Vārdu ar savu prātu</a:t>
            </a:r>
            <a:r>
              <a:rPr lang="en-US" altLang="en-US" dirty="0" smtClean="0"/>
              <a:t>.</a:t>
            </a:r>
          </a:p>
          <a:p>
            <a:pPr marL="952500" lvl="1" indent="-49530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Tu atbildi ar savām jūtām</a:t>
            </a:r>
            <a:r>
              <a:rPr lang="en-US" altLang="en-US" dirty="0" smtClean="0"/>
              <a:t>.</a:t>
            </a:r>
          </a:p>
          <a:p>
            <a:pPr marL="952500" lvl="1" indent="-49530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Tu izvēlies ar savu</a:t>
            </a:r>
            <a:r>
              <a:rPr lang="en-US" altLang="en-US" dirty="0" smtClean="0"/>
              <a:t> </a:t>
            </a:r>
            <a:r>
              <a:rPr lang="lv-LV" altLang="en-US" u="sng" dirty="0" smtClean="0">
                <a:solidFill>
                  <a:srgbClr val="4099FA"/>
                </a:solidFill>
              </a:rPr>
              <a:t>gribu</a:t>
            </a:r>
            <a:r>
              <a:rPr lang="en-US" altLang="en-US" dirty="0" smtClean="0"/>
              <a:t>.</a:t>
            </a:r>
          </a:p>
        </p:txBody>
      </p:sp>
      <p:pic>
        <p:nvPicPr>
          <p:cNvPr id="16388" name="Picture 5" descr="C:\WINDOWS\Application Data\Microsoft\Media Catalog\Downloaded Clips\cl68\j0260498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2514600"/>
            <a:ext cx="3109913" cy="2259013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/>
              <a:t>kļūstot</a:t>
            </a:r>
            <a:r>
              <a:rPr lang="en-US" dirty="0"/>
              <a:t> </a:t>
            </a:r>
            <a:r>
              <a:rPr lang="lv-LV" altLang="en-US" dirty="0" smtClean="0"/>
              <a:t>par </a:t>
            </a:r>
            <a:r>
              <a:rPr lang="lv-LV" altLang="en-US" dirty="0" smtClean="0"/>
              <a:t>panākumiem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lv-LV" altLang="en-US" dirty="0" smtClean="0"/>
              <a:t>bagātu </a:t>
            </a:r>
            <a:r>
              <a:rPr lang="lv-LV" altLang="en-US" dirty="0" smtClean="0"/>
              <a:t>kristieti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5410200" cy="4191000"/>
          </a:xfrm>
        </p:spPr>
        <p:txBody>
          <a:bodyPr/>
          <a:lstStyle/>
          <a:p>
            <a:pPr marL="400050" lvl="1" indent="0" eaLnBrk="1" hangingPunct="1">
              <a:buFont typeface="Wingdings" panose="05000000000000000000" pitchFamily="2" charset="2"/>
              <a:buNone/>
              <a:defRPr/>
            </a:pPr>
            <a:r>
              <a:rPr lang="lv-LV" altLang="en-US" dirty="0" smtClean="0"/>
              <a:t>2.solis</a:t>
            </a:r>
            <a:r>
              <a:rPr lang="en-US" altLang="en-US" dirty="0" smtClean="0"/>
              <a:t>. </a:t>
            </a:r>
            <a:br>
              <a:rPr lang="en-US" altLang="en-US" dirty="0" smtClean="0"/>
            </a:br>
            <a:r>
              <a:rPr lang="lv-LV" altLang="en-US" dirty="0" smtClean="0"/>
              <a:t>Izmaini savu </a:t>
            </a:r>
            <a:r>
              <a:rPr lang="lv-LV" altLang="en-US" u="sng" dirty="0" smtClean="0">
                <a:solidFill>
                  <a:srgbClr val="4099FA"/>
                </a:solidFill>
              </a:rPr>
              <a:t>domāšanas</a:t>
            </a:r>
            <a:r>
              <a:rPr lang="lv-LV" altLang="en-US" dirty="0" smtClean="0"/>
              <a:t> veidu</a:t>
            </a:r>
            <a:r>
              <a:rPr lang="en-US" altLang="en-US" dirty="0" smtClean="0"/>
              <a:t>.</a:t>
            </a:r>
          </a:p>
          <a:p>
            <a:pPr marL="952500" lvl="1" indent="-495300" eaLnBrk="1" hangingPunct="1">
              <a:buFont typeface="+mj-lt"/>
              <a:buAutoNum type="alphaLcPeriod"/>
              <a:defRPr/>
            </a:pPr>
            <a:r>
              <a:rPr lang="lv-LV" altLang="en-US" dirty="0" smtClean="0"/>
              <a:t>Attieksme ir domāšanas veids vai domāšanas ieradums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952500" lvl="1" indent="-495300" eaLnBrk="1" hangingPunct="1">
              <a:buFont typeface="+mj-lt"/>
              <a:buAutoNum type="alphaLcPeriod"/>
              <a:defRPr/>
            </a:pPr>
            <a:r>
              <a:rPr lang="lv-LV" altLang="en-US" dirty="0" smtClean="0"/>
              <a:t>Mēs varam </a:t>
            </a:r>
            <a:r>
              <a:rPr lang="lv-LV" altLang="en-US" u="sng" dirty="0" smtClean="0">
                <a:solidFill>
                  <a:srgbClr val="4099FA"/>
                </a:solidFill>
              </a:rPr>
              <a:t>izmainīt</a:t>
            </a:r>
            <a:r>
              <a:rPr lang="en-US" altLang="en-US" dirty="0" smtClean="0"/>
              <a:t> </a:t>
            </a:r>
            <a:r>
              <a:rPr lang="lv-LV" altLang="en-US" dirty="0" smtClean="0"/>
              <a:t>savas attieksmes, iegaumējot Rakstus un </a:t>
            </a:r>
            <a:r>
              <a:rPr lang="en-US" altLang="en-US" dirty="0" smtClean="0"/>
              <a:t> </a:t>
            </a:r>
            <a:r>
              <a:rPr lang="lv-LV" altLang="en-US" u="sng" dirty="0" smtClean="0">
                <a:solidFill>
                  <a:srgbClr val="4099FA"/>
                </a:solidFill>
              </a:rPr>
              <a:t>lūdzot, lai Svētais Gars palīdz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pic>
        <p:nvPicPr>
          <p:cNvPr id="17412" name="ClipArt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9450" y="2209800"/>
            <a:ext cx="3800475" cy="24003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lv-LV" altLang="en-US" smtClean="0"/>
              <a:t>1.stunda</a:t>
            </a:r>
            <a:r>
              <a:rPr lang="en-US" altLang="en-US" smtClean="0"/>
              <a:t> - </a:t>
            </a:r>
            <a:r>
              <a:rPr lang="lv-LV" altLang="en-US" smtClean="0"/>
              <a:t>p</a:t>
            </a:r>
            <a:r>
              <a:rPr lang="en-US" altLang="en-US" smtClean="0"/>
              <a:t>erson</a:t>
            </a:r>
            <a:r>
              <a:rPr lang="lv-LV" altLang="en-US" smtClean="0"/>
              <a:t>īgais</a:t>
            </a:r>
            <a:r>
              <a:rPr lang="en-US" altLang="en-US" smtClean="0"/>
              <a:t> </a:t>
            </a:r>
            <a:r>
              <a:rPr lang="lv-LV" altLang="en-US" smtClean="0"/>
              <a:t>pielietojums</a:t>
            </a:r>
            <a:endParaRPr lang="en-US" altLang="en-US" smtClean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752600" y="1828800"/>
            <a:ext cx="81200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4000"/>
              <a:t>Kā es varu iemācīties klausīties uz Dievu, kad Viņš runā uz mani caur manu sairdsapziņu</a:t>
            </a:r>
            <a:r>
              <a:rPr lang="en-US" altLang="en-US" sz="4000"/>
              <a:t>.</a:t>
            </a:r>
          </a:p>
          <a:p>
            <a:pPr eaLnBrk="1" hangingPunct="1"/>
            <a:endParaRPr lang="en-US" altLang="en-US" sz="4000"/>
          </a:p>
          <a:p>
            <a:pPr eaLnBrk="1" hangingPunct="1"/>
            <a:r>
              <a:rPr lang="lv-LV" altLang="en-US" sz="4000"/>
              <a:t>Kādi ir daži veidi kādos es varu kļūt vēl jūtīgāks uz Svēto Garu</a:t>
            </a:r>
            <a:r>
              <a:rPr lang="en-US" altLang="en-US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050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2.stunda </a:t>
            </a:r>
            <a:r>
              <a:rPr lang="en-US" altLang="en-US" smtClean="0"/>
              <a:t>– </a:t>
            </a:r>
            <a:r>
              <a:rPr lang="lv-LV" altLang="en-US" smtClean="0"/>
              <a:t>Nospraud jaunus mērķus</a:t>
            </a:r>
            <a:endParaRPr lang="en-US" altLang="en-US" smtClean="0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47800" y="1828800"/>
            <a:ext cx="10363200" cy="4191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dirty="0" smtClean="0"/>
              <a:t>Galvenā Bībeles patiesība</a:t>
            </a:r>
            <a:endParaRPr lang="en-US" dirty="0" smtClean="0"/>
          </a:p>
          <a:p>
            <a:pPr marL="914400" lvl="1" indent="-514350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sz="3200" dirty="0" err="1">
                <a:solidFill>
                  <a:srgbClr val="FF0000"/>
                </a:solidFill>
              </a:rPr>
              <a:t>Savās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ikdienas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Bībeles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studijās</a:t>
            </a:r>
            <a:r>
              <a:rPr lang="en-US" sz="3200" dirty="0">
                <a:solidFill>
                  <a:srgbClr val="FF0000"/>
                </a:solidFill>
              </a:rPr>
              <a:t> man </a:t>
            </a:r>
            <a:r>
              <a:rPr lang="en-US" sz="3200" dirty="0" err="1">
                <a:solidFill>
                  <a:srgbClr val="FF0000"/>
                </a:solidFill>
              </a:rPr>
              <a:t>vajag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nospraust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mērķus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ko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lietot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situācijās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kur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šodien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uzvelkos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ea typeface="+mn-ea"/>
                <a:cs typeface="+mn-cs"/>
              </a:rPr>
              <a:t/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dirty="0" smtClean="0"/>
              <a:t>Atslēgas pants</a:t>
            </a:r>
            <a:r>
              <a:rPr lang="en-US" dirty="0" smtClean="0"/>
              <a:t>: </a:t>
            </a:r>
            <a:r>
              <a:rPr lang="lv-LV" dirty="0" smtClean="0"/>
              <a:t>Sal.pam. 16:9 </a:t>
            </a:r>
            <a:r>
              <a:rPr lang="lv-LV" sz="2400" dirty="0" smtClean="0"/>
              <a:t>(tulkojums no New Living Translation)</a:t>
            </a:r>
            <a:endParaRPr lang="en-US" sz="2400" dirty="0" smtClean="0"/>
          </a:p>
          <a:p>
            <a:pPr marL="914400" indent="-1588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err="1">
                <a:solidFill>
                  <a:srgbClr val="FF0000"/>
                </a:solidFill>
              </a:rPr>
              <a:t>Mēs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varam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lv-LV" dirty="0" smtClean="0">
                <a:solidFill>
                  <a:srgbClr val="FF0000"/>
                </a:solidFill>
              </a:rPr>
              <a:t>izplāno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 err="1">
                <a:solidFill>
                  <a:srgbClr val="FF0000"/>
                </a:solidFill>
              </a:rPr>
              <a:t>savus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plānus</a:t>
            </a:r>
            <a:r>
              <a:rPr lang="en-US" dirty="0">
                <a:solidFill>
                  <a:srgbClr val="FF0000"/>
                </a:solidFill>
              </a:rPr>
              <a:t>, bet </a:t>
            </a:r>
            <a:r>
              <a:rPr lang="en-US" dirty="0" err="1">
                <a:solidFill>
                  <a:srgbClr val="FF0000"/>
                </a:solidFill>
              </a:rPr>
              <a:t>Tas</a:t>
            </a:r>
            <a:r>
              <a:rPr lang="en-US" dirty="0">
                <a:solidFill>
                  <a:srgbClr val="FF0000"/>
                </a:solidFill>
              </a:rPr>
              <a:t> KUNGS </a:t>
            </a:r>
            <a:r>
              <a:rPr lang="en-US" dirty="0" err="1">
                <a:solidFill>
                  <a:srgbClr val="FF0000"/>
                </a:solidFill>
              </a:rPr>
              <a:t>nosaka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mūsu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soļus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2.Stunda </a:t>
            </a:r>
            <a:r>
              <a:rPr lang="en-US" altLang="en-US" smtClean="0"/>
              <a:t>- </a:t>
            </a:r>
            <a:r>
              <a:rPr lang="lv-LV" altLang="en-US" smtClean="0"/>
              <a:t>ievads</a:t>
            </a:r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8382000" cy="419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       </a:t>
            </a:r>
            <a:endParaRPr lang="en-US" altLang="en-US" sz="280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206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3827463"/>
            <a:ext cx="37385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1089025" y="1935163"/>
            <a:ext cx="9197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dirty="0"/>
              <a:t>Kādā lietainā pēcpusdienā kāds iedvesmots 15 gadus vecs zēns, kuru sauca Džons Goddards (</a:t>
            </a:r>
            <a:r>
              <a:rPr lang="en-US" altLang="en-US" dirty="0"/>
              <a:t>John Goddard</a:t>
            </a:r>
            <a:r>
              <a:rPr lang="lv-LV" altLang="en-US" dirty="0"/>
              <a:t>)</a:t>
            </a:r>
            <a:r>
              <a:rPr lang="en-US" altLang="en-US" dirty="0"/>
              <a:t> </a:t>
            </a:r>
            <a:r>
              <a:rPr lang="lv-LV" altLang="en-US" dirty="0"/>
              <a:t>sēdēja pie savas virtuves galda Losandželosā un rakstīja trīs vārdus dzeltenas lapas augšā -</a:t>
            </a:r>
            <a:r>
              <a:rPr lang="en-US" altLang="en-US" dirty="0"/>
              <a:t> "M</a:t>
            </a:r>
            <a:r>
              <a:rPr lang="lv-LV" altLang="en-US" dirty="0"/>
              <a:t>anas dzīves saraksts</a:t>
            </a:r>
            <a:r>
              <a:rPr lang="en-US" altLang="en-US" dirty="0"/>
              <a:t>." </a:t>
            </a:r>
            <a:r>
              <a:rPr lang="lv-LV" altLang="en-US" dirty="0"/>
              <a:t>Zem virsraksta viņš uzrakstīja 127 mērķus</a:t>
            </a:r>
            <a:r>
              <a:rPr lang="en-US" altLang="en-US" dirty="0"/>
              <a:t>. </a:t>
            </a:r>
            <a:r>
              <a:rPr lang="lv-LV" altLang="en-US" dirty="0"/>
              <a:t>Tie nebija vienkārši vai viegli mērķi</a:t>
            </a:r>
            <a:r>
              <a:rPr lang="en-US" altLang="en-US" dirty="0"/>
              <a:t>. T</a:t>
            </a:r>
            <a:r>
              <a:rPr lang="lv-LV" altLang="en-US" dirty="0"/>
              <a:t>ie iekļāva kāpšanu augstākajos pasaules kalnos</a:t>
            </a:r>
            <a:r>
              <a:rPr lang="en-US" altLang="en-US" dirty="0"/>
              <a:t>, </a:t>
            </a:r>
            <a:r>
              <a:rPr lang="lv-LV" altLang="en-US" dirty="0"/>
              <a:t>izpētīt pasaules garākās upes no </a:t>
            </a:r>
          </a:p>
          <a:p>
            <a:pPr eaLnBrk="1" hangingPunct="1"/>
            <a:r>
              <a:rPr lang="lv-LV" altLang="en-US" dirty="0"/>
              <a:t>avotiem, kur tās sākas</a:t>
            </a:r>
            <a:r>
              <a:rPr lang="en-US" altLang="en-US" dirty="0"/>
              <a:t>, </a:t>
            </a:r>
            <a:r>
              <a:rPr lang="lv-LV" altLang="en-US" dirty="0"/>
              <a:t>vadīt pasaulē </a:t>
            </a:r>
          </a:p>
          <a:p>
            <a:pPr eaLnBrk="1" hangingPunct="1"/>
            <a:r>
              <a:rPr lang="lv-LV" altLang="en-US" dirty="0"/>
              <a:t>ātrāko lidmašīnu</a:t>
            </a:r>
            <a:r>
              <a:rPr lang="en-US" altLang="en-US" dirty="0"/>
              <a:t>, </a:t>
            </a:r>
            <a:r>
              <a:rPr lang="lv-LV" altLang="en-US" dirty="0"/>
              <a:t>noskriet jūdzi piecās </a:t>
            </a:r>
          </a:p>
          <a:p>
            <a:pPr eaLnBrk="1" hangingPunct="1"/>
            <a:r>
              <a:rPr lang="lv-LV" altLang="en-US" dirty="0"/>
              <a:t>minūtēs un izlasīt visu britu enciklopēdiju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lv-LV" altLang="en-US" dirty="0"/>
              <a:t>(</a:t>
            </a:r>
            <a:r>
              <a:rPr lang="en-US" altLang="en-US" dirty="0"/>
              <a:t>Encyclopedia Britannica</a:t>
            </a:r>
            <a:r>
              <a:rPr lang="lv-LV" altLang="en-US" dirty="0"/>
              <a:t>)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sz="4800" b="1" dirty="0">
                <a:hlinkClick r:id="rId4"/>
              </a:rPr>
              <a:t>John Goddard</a:t>
            </a:r>
            <a:endParaRPr lang="en-US" altLang="en-US" sz="4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 smtClean="0"/>
              <a:t>kļūstot</a:t>
            </a:r>
            <a:r>
              <a:rPr lang="en-US" dirty="0" smtClean="0"/>
              <a:t> </a:t>
            </a:r>
            <a:r>
              <a:rPr lang="lv-LV" altLang="en-US" dirty="0" smtClean="0"/>
              <a:t>par panākumiem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lv-LV" altLang="en-US" dirty="0" smtClean="0"/>
              <a:t>bagātu kristieti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905000"/>
            <a:ext cx="8915400" cy="4191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3</a:t>
            </a:r>
            <a:r>
              <a:rPr lang="lv-LV" altLang="en-US" dirty="0" smtClean="0"/>
              <a:t>.solis</a:t>
            </a:r>
            <a:r>
              <a:rPr lang="en-US" altLang="en-US" dirty="0" smtClean="0"/>
              <a:t>. </a:t>
            </a:r>
            <a:r>
              <a:rPr lang="lv-LV" altLang="en-US" dirty="0" smtClean="0"/>
              <a:t>Nospraud jaunus</a:t>
            </a:r>
            <a:r>
              <a:rPr lang="en-US" altLang="en-US" dirty="0" smtClean="0"/>
              <a:t> </a:t>
            </a:r>
            <a:r>
              <a:rPr lang="lv-LV" altLang="en-US" u="sng" dirty="0" smtClean="0">
                <a:solidFill>
                  <a:srgbClr val="4099FA"/>
                </a:solidFill>
              </a:rPr>
              <a:t>mērķu</a:t>
            </a:r>
            <a:r>
              <a:rPr lang="en-US" altLang="en-US" dirty="0" smtClean="0">
                <a:solidFill>
                  <a:srgbClr val="4099FA"/>
                </a:solidFill>
              </a:rPr>
              <a:t>s</a:t>
            </a:r>
            <a:r>
              <a:rPr lang="en-US" altLang="en-US" dirty="0"/>
              <a:t>.</a:t>
            </a:r>
          </a:p>
          <a:p>
            <a:pPr marL="971550" lvl="1" indent="-514350" eaLnBrk="1" hangingPunct="1">
              <a:buFont typeface="+mj-lt"/>
              <a:buAutoNum type="alphaLcPeriod"/>
              <a:defRPr/>
            </a:pPr>
            <a:r>
              <a:rPr lang="lv-LV" sz="2600" dirty="0"/>
              <a:t>Saproti ko Dievs grib, lai tu </a:t>
            </a:r>
            <a:r>
              <a:rPr lang="lv-LV" sz="2600" dirty="0" smtClean="0"/>
              <a:t>dari.</a:t>
            </a:r>
            <a:r>
              <a:rPr lang="en-US" altLang="en-US" sz="2600" dirty="0" smtClean="0"/>
              <a:t> </a:t>
            </a:r>
            <a:r>
              <a:rPr lang="lv-LV" altLang="en-US" sz="2600" dirty="0" smtClean="0"/>
              <a:t>Tu to vari izdarīt studējot Bībeli</a:t>
            </a:r>
            <a:r>
              <a:rPr lang="en-US" altLang="en-US" sz="2600" dirty="0" smtClean="0"/>
              <a:t>.</a:t>
            </a:r>
            <a:endParaRPr lang="en-US" altLang="en-US" sz="26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 smtClean="0"/>
              <a:t>E</a:t>
            </a:r>
            <a:r>
              <a:rPr lang="lv-LV" altLang="en-US" sz="2000" b="1" dirty="0" smtClean="0"/>
              <a:t>feziešiem</a:t>
            </a:r>
            <a:r>
              <a:rPr lang="en-US" altLang="en-US" sz="2000" b="1" dirty="0" smtClean="0"/>
              <a:t> 2:10</a:t>
            </a:r>
            <a:r>
              <a:rPr lang="lv-LV" altLang="en-US" sz="2000" b="1" dirty="0" smtClean="0"/>
              <a:t> </a:t>
            </a:r>
            <a:r>
              <a:rPr lang="lv-LV" altLang="en-US" sz="2000" dirty="0" smtClean="0"/>
              <a:t>(tulkojums no New Living Translation)</a:t>
            </a:r>
            <a:endParaRPr lang="en-US" altLang="en-US" sz="20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lv-LV" sz="2000" dirty="0"/>
              <a:t>Jo mēs esam Dieva meistardarbs. Viņš ir radījis mūs jaunus Kristū Jēzū, lai mēs varam darīt labas lietas, ko Viņš mums izplānoja sen atpakaļ.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 err="1" smtClean="0"/>
              <a:t>Jeremi</a:t>
            </a:r>
            <a:r>
              <a:rPr lang="lv-LV" altLang="en-US" sz="2000" b="1" dirty="0" smtClean="0"/>
              <a:t>j</a:t>
            </a:r>
            <a:r>
              <a:rPr lang="en-US" altLang="en-US" sz="2000" b="1" dirty="0" smtClean="0"/>
              <a:t>a</a:t>
            </a:r>
            <a:r>
              <a:rPr lang="lv-LV" altLang="en-US" sz="2000" b="1" dirty="0" smtClean="0"/>
              <a:t>s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29:11 </a:t>
            </a:r>
            <a:r>
              <a:rPr lang="lv-LV" altLang="en-US" sz="2000" dirty="0" smtClean="0"/>
              <a:t>(tulkojums no New International Version)</a:t>
            </a:r>
            <a:endParaRPr lang="lv-LV" altLang="en-US" sz="2000" b="1" dirty="0" smtClean="0"/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lv-LV" sz="2000" dirty="0"/>
              <a:t>“Jo Es zinu kādi man ir plāni priekš tevis,” atzīst Tas KUNGS, “plāni, lai tu uzplauksti un ne kaitēt tev, plāni dot tev cerību un nākotni.”</a:t>
            </a:r>
            <a:endParaRPr lang="en-US" altLang="en-US" sz="2000" dirty="0"/>
          </a:p>
        </p:txBody>
      </p:sp>
      <p:sp>
        <p:nvSpPr>
          <p:cNvPr id="21508" name="Footer Placeholder 1"/>
          <p:cNvSpPr>
            <a:spLocks noGrp="1"/>
          </p:cNvSpPr>
          <p:nvPr/>
        </p:nvSpPr>
        <p:spPr bwMode="auto">
          <a:xfrm>
            <a:off x="3886200" y="64008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iteenchallenge.org   2/2018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 smtClean="0"/>
              <a:t>kļūstot</a:t>
            </a:r>
            <a:r>
              <a:rPr lang="en-US" dirty="0" smtClean="0"/>
              <a:t> </a:t>
            </a:r>
            <a:r>
              <a:rPr lang="lv-LV" altLang="en-US" dirty="0" smtClean="0"/>
              <a:t>par </a:t>
            </a:r>
            <a:r>
              <a:rPr lang="lv-LV" altLang="en-US" dirty="0" smtClean="0"/>
              <a:t>panākumiem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lv-LV" altLang="en-US" dirty="0" smtClean="0"/>
              <a:t>bagātu </a:t>
            </a:r>
            <a:r>
              <a:rPr lang="lv-LV" altLang="en-US" dirty="0" smtClean="0"/>
              <a:t>kristieti</a:t>
            </a:r>
            <a:endParaRPr lang="en-US" altLang="en-US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10363200" cy="4191000"/>
          </a:xfrm>
          <a:extLst/>
        </p:spPr>
        <p:txBody>
          <a:bodyPr numCol="2"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800" dirty="0" smtClean="0"/>
              <a:t>3</a:t>
            </a:r>
            <a:r>
              <a:rPr lang="lv-LV" altLang="en-US" sz="2800" dirty="0" smtClean="0"/>
              <a:t>.solis</a:t>
            </a:r>
            <a:r>
              <a:rPr lang="en-US" altLang="en-US" sz="2800" dirty="0" smtClean="0"/>
              <a:t>. </a:t>
            </a:r>
            <a:r>
              <a:rPr lang="lv-LV" altLang="en-US" sz="2800" dirty="0" smtClean="0"/>
              <a:t>Nospraust jaunus</a:t>
            </a:r>
            <a:r>
              <a:rPr lang="en-US" altLang="en-US" sz="2800" dirty="0" smtClean="0"/>
              <a:t> </a:t>
            </a:r>
            <a:r>
              <a:rPr lang="lv-LV" altLang="en-US" sz="2800" u="sng" dirty="0" smtClean="0">
                <a:solidFill>
                  <a:srgbClr val="4099FA"/>
                </a:solidFill>
              </a:rPr>
              <a:t>mērķus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466725" indent="-409575" eaLnBrk="1" hangingPunct="1">
              <a:buFont typeface="+mj-lt"/>
              <a:buAutoNum type="alphaLcPeriod" startAt="2"/>
              <a:defRPr/>
            </a:pPr>
            <a:r>
              <a:rPr lang="en-US" altLang="en-US" sz="3000" dirty="0" smtClean="0"/>
              <a:t>D</a:t>
            </a:r>
            <a:r>
              <a:rPr lang="lv-LV" altLang="en-US" sz="3000" dirty="0" smtClean="0"/>
              <a:t>azāda veida mērķi</a:t>
            </a:r>
            <a:r>
              <a:rPr lang="en-US" altLang="en-US" sz="3000" dirty="0" smtClean="0"/>
              <a:t>.</a:t>
            </a:r>
            <a:endParaRPr lang="en-US" altLang="en-US" sz="3000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1</a:t>
            </a:r>
            <a:r>
              <a:rPr lang="en-US" altLang="en-US" dirty="0"/>
              <a:t>. </a:t>
            </a:r>
            <a:r>
              <a:rPr lang="lv-LV" altLang="en-US" dirty="0" smtClean="0"/>
              <a:t>Izglītības mērķi</a:t>
            </a:r>
            <a:endParaRPr lang="en-US" altLang="en-US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2. </a:t>
            </a:r>
            <a:r>
              <a:rPr lang="lv-LV" altLang="en-US" dirty="0" smtClean="0"/>
              <a:t>Darba mērķi</a:t>
            </a:r>
            <a:endParaRPr lang="en-US" altLang="en-US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3. </a:t>
            </a:r>
            <a:r>
              <a:rPr lang="lv-LV" altLang="en-US" dirty="0" smtClean="0"/>
              <a:t>Garīgie mērķi</a:t>
            </a:r>
            <a:endParaRPr lang="en-US" altLang="en-US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4. </a:t>
            </a:r>
            <a:r>
              <a:rPr lang="lv-LV" altLang="en-US" dirty="0" smtClean="0"/>
              <a:t>Bībeles lasīšanas un iegaumēšanas mērķi</a:t>
            </a:r>
            <a:endParaRPr lang="en-US" altLang="en-US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5</a:t>
            </a:r>
            <a:r>
              <a:rPr lang="en-US" altLang="en-US" dirty="0"/>
              <a:t>. </a:t>
            </a:r>
            <a:r>
              <a:rPr lang="lv-LV" altLang="en-US" dirty="0" smtClean="0"/>
              <a:t>Rakstura mērķi </a:t>
            </a:r>
            <a:r>
              <a:rPr lang="en-US" altLang="en-US" dirty="0" smtClean="0"/>
              <a:t>(</a:t>
            </a:r>
            <a:r>
              <a:rPr lang="lv-LV" altLang="en-US" dirty="0" smtClean="0"/>
              <a:t>personīgā izaugsme</a:t>
            </a:r>
            <a:r>
              <a:rPr lang="en-US" altLang="en-US" dirty="0" smtClean="0"/>
              <a:t>, </a:t>
            </a:r>
            <a:r>
              <a:rPr lang="lv-LV" altLang="en-US" dirty="0" smtClean="0"/>
              <a:t>iedrošinājums</a:t>
            </a:r>
            <a:r>
              <a:rPr lang="en-US" altLang="en-US" dirty="0" smtClean="0"/>
              <a:t>, </a:t>
            </a:r>
            <a:r>
              <a:rPr lang="lv-LV" altLang="en-US" dirty="0" smtClean="0"/>
              <a:t>pacietība</a:t>
            </a:r>
            <a:r>
              <a:rPr lang="en-US" altLang="en-US" dirty="0" smtClean="0"/>
              <a:t>, </a:t>
            </a:r>
            <a:r>
              <a:rPr lang="lv-LV" altLang="en-US" dirty="0" smtClean="0"/>
              <a:t>mīlestība</a:t>
            </a:r>
            <a:r>
              <a:rPr lang="en-US" altLang="en-US" dirty="0" smtClean="0"/>
              <a:t>,</a:t>
            </a:r>
            <a:r>
              <a:rPr lang="lv-LV" altLang="en-US" dirty="0" smtClean="0"/>
              <a:t> laipnība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6. </a:t>
            </a:r>
            <a:r>
              <a:rPr lang="lv-LV" altLang="en-US" dirty="0" smtClean="0"/>
              <a:t>Attieksmes mērķi</a:t>
            </a:r>
            <a:endParaRPr lang="en-US" altLang="en-US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7. </a:t>
            </a:r>
            <a:r>
              <a:rPr lang="lv-LV" altLang="en-US" dirty="0" smtClean="0"/>
              <a:t>Rakstu pielietošanas mērķi</a:t>
            </a:r>
            <a:endParaRPr lang="en-US" altLang="en-US" dirty="0"/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8. </a:t>
            </a:r>
            <a:r>
              <a:rPr lang="lv-LV" altLang="en-US" dirty="0" smtClean="0"/>
              <a:t>Attiecību mērķi</a:t>
            </a:r>
          </a:p>
          <a:p>
            <a:pPr marL="796925" lvl="1" indent="-339725"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9</a:t>
            </a:r>
            <a:r>
              <a:rPr lang="en-US" altLang="en-US" dirty="0"/>
              <a:t>. </a:t>
            </a:r>
            <a:r>
              <a:rPr lang="lv-LV" altLang="en-US" dirty="0" smtClean="0"/>
              <a:t>Robežu mērķi</a:t>
            </a:r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idx="1"/>
          </p:nvPr>
        </p:nvSpPr>
        <p:spPr>
          <a:xfrm>
            <a:off x="1066800" y="2057400"/>
            <a:ext cx="6400800" cy="3949700"/>
          </a:xfr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lang="lv-LV" altLang="en-US" sz="2000" smtClean="0">
                <a:solidFill>
                  <a:srgbClr val="000000"/>
                </a:solidFill>
              </a:rPr>
              <a:t>Šo prezentāciju Dave </a:t>
            </a:r>
            <a:r>
              <a:rPr lang="en-US" altLang="en-US" sz="2000" smtClean="0">
                <a:solidFill>
                  <a:srgbClr val="000000"/>
                </a:solidFill>
              </a:rPr>
              <a:t>Batty</a:t>
            </a:r>
            <a:r>
              <a:rPr lang="lv-LV" altLang="en-US" sz="2000" smtClean="0">
                <a:solidFill>
                  <a:srgbClr val="000000"/>
                </a:solidFill>
              </a:rPr>
              <a:t> ir izveidojis, lai tā tiktu lietota kopā ar </a:t>
            </a:r>
            <a:r>
              <a:rPr lang="en-US" altLang="en-US" sz="2000" smtClean="0">
                <a:solidFill>
                  <a:srgbClr val="000000"/>
                </a:solidFill>
              </a:rPr>
              <a:t>Grup</a:t>
            </a:r>
            <a:r>
              <a:rPr lang="lv-LV" altLang="en-US" sz="2000" smtClean="0">
                <a:solidFill>
                  <a:srgbClr val="000000"/>
                </a:solidFill>
              </a:rPr>
              <a:t>u studijas jaunai dzīvei</a:t>
            </a:r>
            <a:r>
              <a:rPr lang="en-US" altLang="en-US" sz="2000" smtClean="0">
                <a:solidFill>
                  <a:srgbClr val="000000"/>
                </a:solidFill>
              </a:rPr>
              <a:t> </a:t>
            </a:r>
            <a:r>
              <a:rPr lang="lv-LV" altLang="en-US" sz="2000" smtClean="0">
                <a:solidFill>
                  <a:srgbClr val="000000"/>
                </a:solidFill>
              </a:rPr>
              <a:t>kursu</a:t>
            </a:r>
            <a:r>
              <a:rPr lang="en-US" altLang="en-US" sz="2000" smtClean="0">
                <a:solidFill>
                  <a:srgbClr val="000000"/>
                </a:solidFill>
              </a:rPr>
              <a:t> </a:t>
            </a:r>
            <a:r>
              <a:rPr lang="lv-LV" altLang="en-US" sz="2000" i="1" smtClean="0">
                <a:solidFill>
                  <a:srgbClr val="000000"/>
                </a:solidFill>
              </a:rPr>
              <a:t>Panākumiem bagāta kristīgā dzīve.</a:t>
            </a:r>
            <a:endParaRPr lang="en-US" altLang="en-US" sz="200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lv-LV" altLang="en-US" sz="2000" b="1" smtClean="0">
                <a:solidFill>
                  <a:srgbClr val="000000"/>
                </a:solidFill>
              </a:rPr>
              <a:t>Citi pieejamie iekļautie materiāli:</a:t>
            </a:r>
            <a:endParaRPr lang="en-US" altLang="en-US" sz="2000" b="1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lv-LV" altLang="en-US" sz="2000" smtClean="0">
                <a:solidFill>
                  <a:srgbClr val="000000"/>
                </a:solidFill>
              </a:rPr>
              <a:t>Skolotāja rokasgrāmata</a:t>
            </a:r>
            <a:endParaRPr lang="en-US" altLang="en-US" sz="200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</a:rPr>
              <a:t>Student</a:t>
            </a:r>
            <a:r>
              <a:rPr lang="lv-LV" altLang="en-US" sz="2000" smtClean="0">
                <a:solidFill>
                  <a:srgbClr val="000000"/>
                </a:solidFill>
              </a:rPr>
              <a:t>a rokasgrāmata</a:t>
            </a:r>
            <a:endParaRPr lang="en-US" altLang="en-US" sz="200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</a:rPr>
              <a:t>Stud</a:t>
            </a:r>
            <a:r>
              <a:rPr lang="lv-LV" altLang="en-US" sz="2000" smtClean="0">
                <a:solidFill>
                  <a:srgbClr val="000000"/>
                </a:solidFill>
              </a:rPr>
              <a:t>iju ceļvedis</a:t>
            </a:r>
            <a:endParaRPr lang="en-US" altLang="en-US" sz="200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lv-LV" altLang="en-US" sz="2000" smtClean="0">
                <a:solidFill>
                  <a:srgbClr val="000000"/>
                </a:solidFill>
              </a:rPr>
              <a:t>Pārbaudes darbs</a:t>
            </a:r>
          </a:p>
          <a:p>
            <a:pPr marL="0" indent="0">
              <a:buSzTx/>
              <a:buFontTx/>
              <a:buNone/>
            </a:pPr>
            <a:r>
              <a:rPr lang="lv-LV" altLang="en-US" sz="2000" smtClean="0">
                <a:solidFill>
                  <a:srgbClr val="000000"/>
                </a:solidFill>
              </a:rPr>
              <a:t>Kursa sertifikāts</a:t>
            </a:r>
            <a:endParaRPr lang="en-US" altLang="en-US" smtClean="0"/>
          </a:p>
        </p:txBody>
      </p:sp>
      <p:sp>
        <p:nvSpPr>
          <p:cNvPr id="5123" name="Title 2" descr="Large confetti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9372600" cy="1630363"/>
          </a:xfrm>
        </p:spPr>
        <p:txBody>
          <a:bodyPr/>
          <a:lstStyle/>
          <a:p>
            <a:r>
              <a:rPr lang="lv-LV" altLang="en-US" sz="4000" smtClean="0">
                <a:solidFill>
                  <a:srgbClr val="696464"/>
                </a:solidFill>
              </a:rPr>
              <a:t>Panākumiem bagāta kristīgā dzīve</a:t>
            </a:r>
            <a:br>
              <a:rPr lang="lv-LV" altLang="en-US" sz="4000" smtClean="0">
                <a:solidFill>
                  <a:srgbClr val="696464"/>
                </a:solidFill>
              </a:rPr>
            </a:br>
            <a:r>
              <a:rPr lang="en-US" altLang="en-US" sz="2800" smtClean="0">
                <a:solidFill>
                  <a:srgbClr val="221304"/>
                </a:solidFill>
              </a:rPr>
              <a:t>5</a:t>
            </a:r>
            <a:r>
              <a:rPr lang="lv-LV" altLang="en-US" sz="2800" smtClean="0">
                <a:solidFill>
                  <a:srgbClr val="221304"/>
                </a:solidFill>
              </a:rPr>
              <a:t>.labojums</a:t>
            </a:r>
            <a:r>
              <a:rPr lang="en-US" altLang="en-US" sz="2800" smtClean="0">
                <a:solidFill>
                  <a:srgbClr val="221304"/>
                </a:solidFill>
              </a:rPr>
              <a:t/>
            </a:r>
            <a:br>
              <a:rPr lang="en-US" altLang="en-US" sz="2800" smtClean="0">
                <a:solidFill>
                  <a:srgbClr val="221304"/>
                </a:solidFill>
              </a:rPr>
            </a:br>
            <a:r>
              <a:rPr lang="en-US" altLang="en-US" sz="2800" smtClean="0">
                <a:solidFill>
                  <a:srgbClr val="221304"/>
                </a:solidFill>
              </a:rPr>
              <a:t>	 Dave Batty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3913" y="6408738"/>
            <a:ext cx="28590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 dirty="0"/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257800" y="4511675"/>
            <a:ext cx="502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Informāciju par šo materiālu iegūšanu atradīsiet</a:t>
            </a:r>
            <a:r>
              <a:rPr lang="en-US" altLang="en-US"/>
              <a:t> iteenchallenge.org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4406900"/>
            <a:ext cx="5029200" cy="1200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50" y="152400"/>
            <a:ext cx="2340662" cy="330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9971087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 smtClean="0"/>
              <a:t>kļūstot</a:t>
            </a:r>
            <a:r>
              <a:rPr lang="en-US" dirty="0" smtClean="0"/>
              <a:t> </a:t>
            </a:r>
            <a:r>
              <a:rPr lang="lv-LV" altLang="en-US" dirty="0" smtClean="0"/>
              <a:t>par </a:t>
            </a:r>
            <a:r>
              <a:rPr lang="lv-LV" altLang="en-US" dirty="0" smtClean="0"/>
              <a:t>panākumiem bagātu kristieti</a:t>
            </a: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3647" y="1905000"/>
            <a:ext cx="9511553" cy="419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lv-LV" altLang="en-US" sz="2800" dirty="0" smtClean="0"/>
              <a:t>3.solis</a:t>
            </a:r>
            <a:r>
              <a:rPr lang="en-US" altLang="en-US" sz="2800" dirty="0" smtClean="0"/>
              <a:t>. </a:t>
            </a:r>
            <a:r>
              <a:rPr lang="lv-LV" altLang="en-US" sz="2800" dirty="0" smtClean="0"/>
              <a:t>Nospraud jaunus mērķu</a:t>
            </a:r>
            <a:r>
              <a:rPr lang="en-US" altLang="en-US" sz="2800" dirty="0" smtClean="0"/>
              <a:t>s.</a:t>
            </a:r>
          </a:p>
          <a:p>
            <a:pPr marL="1093788" indent="-412750" eaLnBrk="1" hangingPunct="1">
              <a:buFontTx/>
              <a:buNone/>
            </a:pPr>
            <a:r>
              <a:rPr lang="en-US" altLang="en-US" sz="2800" dirty="0" smtClean="0"/>
              <a:t>c. 	</a:t>
            </a:r>
            <a:r>
              <a:rPr lang="lv-LV" altLang="en-US" sz="2800" dirty="0" smtClean="0"/>
              <a:t>Kā </a:t>
            </a:r>
            <a:r>
              <a:rPr lang="lv-LV" altLang="en-US" sz="2800" dirty="0" smtClean="0"/>
              <a:t>tu vari sākt nospraust mērķus</a:t>
            </a:r>
            <a:r>
              <a:rPr lang="en-US" altLang="en-US" sz="2800" dirty="0" smtClean="0"/>
              <a:t>?</a:t>
            </a:r>
          </a:p>
          <a:p>
            <a:pPr marL="1541463" indent="-412750" eaLnBrk="1" hangingPunct="1">
              <a:buFontTx/>
              <a:buNone/>
            </a:pPr>
            <a:r>
              <a:rPr lang="en-US" altLang="en-US" sz="2400" dirty="0" smtClean="0"/>
              <a:t>1</a:t>
            </a:r>
            <a:r>
              <a:rPr lang="en-US" altLang="en-US" sz="2400" dirty="0" smtClean="0"/>
              <a:t>. </a:t>
            </a:r>
            <a:r>
              <a:rPr lang="en-US" altLang="en-US" sz="2400" dirty="0" smtClean="0"/>
              <a:t>	</a:t>
            </a:r>
            <a:r>
              <a:rPr lang="lv-LV" altLang="en-US" sz="2400" dirty="0" smtClean="0"/>
              <a:t>Paskaties </a:t>
            </a:r>
            <a:r>
              <a:rPr lang="lv-LV" altLang="en-US" sz="2400" dirty="0" smtClean="0"/>
              <a:t>uz problēmām savā ikdienas dzīvē</a:t>
            </a:r>
            <a:r>
              <a:rPr lang="en-US" altLang="en-US" sz="2400" dirty="0" smtClean="0"/>
              <a:t>.</a:t>
            </a:r>
          </a:p>
          <a:p>
            <a:pPr marL="1541463" indent="-412750" eaLnBrk="1" hangingPunct="1">
              <a:buFontTx/>
              <a:buNone/>
            </a:pPr>
            <a:r>
              <a:rPr lang="en-US" altLang="en-US" sz="2400" dirty="0" smtClean="0"/>
              <a:t>2. </a:t>
            </a:r>
            <a:r>
              <a:rPr lang="en-US" altLang="en-US" sz="2400" dirty="0" smtClean="0"/>
              <a:t>	</a:t>
            </a:r>
            <a:r>
              <a:rPr lang="lv-LV" altLang="en-US" sz="2400" dirty="0" smtClean="0"/>
              <a:t>Pajautā </a:t>
            </a:r>
            <a:r>
              <a:rPr lang="lv-LV" altLang="en-US" sz="2400" dirty="0" smtClean="0"/>
              <a:t>sev:</a:t>
            </a:r>
            <a:r>
              <a:rPr lang="en-US" altLang="en-US" sz="2400" dirty="0" smtClean="0"/>
              <a:t> “</a:t>
            </a:r>
            <a:r>
              <a:rPr lang="lv-LV" altLang="en-US" sz="2400" dirty="0" smtClean="0"/>
              <a:t>Ko Dievs mēģina man iemācīt darīt šodien šajā manas dzīves sfērā</a:t>
            </a:r>
            <a:r>
              <a:rPr lang="en-US" altLang="en-US" sz="2400" dirty="0" smtClean="0"/>
              <a:t>?”</a:t>
            </a:r>
          </a:p>
          <a:p>
            <a:pPr marL="1541463" indent="-412750" eaLnBrk="1" hangingPunct="1">
              <a:buFontTx/>
              <a:buNone/>
            </a:pPr>
            <a:r>
              <a:rPr lang="en-US" altLang="en-US" sz="2400" dirty="0" smtClean="0"/>
              <a:t>3. </a:t>
            </a:r>
            <a:r>
              <a:rPr lang="en-US" altLang="en-US" sz="2400" dirty="0" smtClean="0"/>
              <a:t>	</a:t>
            </a:r>
            <a:r>
              <a:rPr lang="lv-LV" altLang="en-US" sz="2400" dirty="0" smtClean="0"/>
              <a:t>Atrodi </a:t>
            </a:r>
            <a:r>
              <a:rPr lang="lv-LV" altLang="en-US" sz="2400" dirty="0" smtClean="0"/>
              <a:t>vienu savas dzīves sfēru, kurā tu šodien vēlies pieaugt</a:t>
            </a:r>
            <a:r>
              <a:rPr lang="en-US" altLang="en-US" sz="2400" dirty="0" smtClean="0"/>
              <a:t>.</a:t>
            </a:r>
          </a:p>
          <a:p>
            <a:pPr marL="1541463" indent="-412750" eaLnBrk="1" hangingPunct="1">
              <a:buFontTx/>
              <a:buNone/>
            </a:pPr>
            <a:r>
              <a:rPr lang="en-US" altLang="en-US" sz="2400" dirty="0" smtClean="0"/>
              <a:t>4. </a:t>
            </a:r>
            <a:r>
              <a:rPr lang="en-US" altLang="en-US" sz="2400" dirty="0" smtClean="0"/>
              <a:t>	</a:t>
            </a:r>
            <a:r>
              <a:rPr lang="lv-LV" altLang="en-US" sz="2400" dirty="0" smtClean="0"/>
              <a:t>Attiecini </a:t>
            </a:r>
            <a:r>
              <a:rPr lang="lv-LV" altLang="en-US" sz="2400" dirty="0" smtClean="0"/>
              <a:t>savas Bībeles studijas uz šo sfēru, kurā gribi pieaugt</a:t>
            </a:r>
            <a:r>
              <a:rPr lang="en-US" altLang="en-US" sz="2400" dirty="0" smtClean="0"/>
              <a:t>.</a:t>
            </a:r>
          </a:p>
          <a:p>
            <a:pPr marL="1541463" indent="-412750" eaLnBrk="1" hangingPunct="1">
              <a:buFontTx/>
              <a:buNone/>
            </a:pPr>
            <a:r>
              <a:rPr lang="en-US" altLang="en-US" sz="2400" dirty="0" smtClean="0"/>
              <a:t>5. </a:t>
            </a:r>
            <a:r>
              <a:rPr lang="en-US" altLang="en-US" sz="2400" dirty="0" smtClean="0"/>
              <a:t>	</a:t>
            </a:r>
            <a:r>
              <a:rPr lang="lv-LV" altLang="en-US" sz="2400" dirty="0" smtClean="0"/>
              <a:t>Pieraksti </a:t>
            </a:r>
            <a:r>
              <a:rPr lang="lv-LV" altLang="en-US" sz="2400" dirty="0" smtClean="0"/>
              <a:t>lietas, ko tu vari pabeigt šodien</a:t>
            </a:r>
            <a:r>
              <a:rPr lang="en-US" altLang="en-US" sz="2400" dirty="0" smtClean="0"/>
              <a:t>.</a:t>
            </a:r>
          </a:p>
          <a:p>
            <a:pPr marL="1541463" indent="-412750" eaLnBrk="1" hangingPunct="1">
              <a:buFontTx/>
              <a:buNone/>
            </a:pPr>
            <a:r>
              <a:rPr lang="en-US" altLang="en-US" sz="2400" dirty="0" smtClean="0"/>
              <a:t>6. </a:t>
            </a:r>
            <a:r>
              <a:rPr lang="en-US" altLang="en-US" sz="2400" dirty="0" smtClean="0"/>
              <a:t>	</a:t>
            </a:r>
            <a:r>
              <a:rPr lang="lv-LV" altLang="en-US" sz="2400" dirty="0" smtClean="0"/>
              <a:t>Novērtē </a:t>
            </a:r>
            <a:r>
              <a:rPr lang="lv-LV" altLang="en-US" sz="2400" dirty="0" smtClean="0"/>
              <a:t>rezultātus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905000" y="2438400"/>
            <a:ext cx="9050338" cy="3657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noFill/>
              <a:latin typeface="Times New Roman" charset="0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9894887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 smtClean="0"/>
              <a:t>kļūstot</a:t>
            </a:r>
            <a:r>
              <a:rPr lang="en-US" dirty="0" smtClean="0"/>
              <a:t> </a:t>
            </a:r>
            <a:r>
              <a:rPr lang="lv-LV" altLang="en-US" dirty="0" smtClean="0"/>
              <a:t>par </a:t>
            </a:r>
            <a:r>
              <a:rPr lang="lv-LV" altLang="en-US" dirty="0" smtClean="0"/>
              <a:t>panākumiem bagātu kristieti</a:t>
            </a:r>
            <a:endParaRPr lang="en-US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05000"/>
            <a:ext cx="8153400" cy="4191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lv-LV" altLang="en-US" sz="2800" dirty="0" smtClean="0"/>
              <a:t>3.solis</a:t>
            </a:r>
            <a:r>
              <a:rPr lang="en-US" altLang="en-US" sz="2800" dirty="0" smtClean="0"/>
              <a:t>. </a:t>
            </a:r>
            <a:r>
              <a:rPr lang="lv-LV" altLang="en-US" sz="2800" dirty="0" smtClean="0"/>
              <a:t>Nospraud jaunus </a:t>
            </a:r>
            <a:r>
              <a:rPr lang="lv-LV" altLang="en-US" sz="2800" u="sng" dirty="0" smtClean="0">
                <a:solidFill>
                  <a:srgbClr val="4099FA"/>
                </a:solidFill>
              </a:rPr>
              <a:t>mērķu</a:t>
            </a:r>
            <a:r>
              <a:rPr lang="en-US" altLang="en-US" sz="2800" u="sng" dirty="0" smtClean="0">
                <a:solidFill>
                  <a:srgbClr val="4099FA"/>
                </a:solidFill>
              </a:rPr>
              <a:t>s</a:t>
            </a:r>
            <a:r>
              <a:rPr lang="en-US" altLang="en-US" sz="2800" dirty="0" smtClean="0"/>
              <a:t>.</a:t>
            </a:r>
          </a:p>
          <a:p>
            <a:pPr marL="468313" indent="-468313" eaLnBrk="1" hangingPunct="1">
              <a:buFontTx/>
              <a:buNone/>
            </a:pPr>
            <a:r>
              <a:rPr lang="lv-LV" altLang="en-US" sz="2800" b="1" dirty="0" smtClean="0"/>
              <a:t>d.	Kādas ir laba ikdienas mērķa pazīmes?</a:t>
            </a:r>
            <a:endParaRPr lang="en-US" altLang="en-US" sz="2800" b="1" dirty="0" smtClean="0"/>
          </a:p>
          <a:p>
            <a:pPr marL="468313" indent="0" eaLnBrk="1" hangingPunct="1">
              <a:buFontTx/>
              <a:buNone/>
            </a:pPr>
            <a:r>
              <a:rPr lang="en-US" altLang="en-US" sz="2800" dirty="0" smtClean="0"/>
              <a:t>1</a:t>
            </a:r>
            <a:r>
              <a:rPr lang="en-US" altLang="en-US" sz="2800" dirty="0" smtClean="0"/>
              <a:t>. </a:t>
            </a:r>
            <a:r>
              <a:rPr lang="lv-LV" altLang="en-US" sz="2800" dirty="0" smtClean="0"/>
              <a:t>Tas ir vienkāršs</a:t>
            </a:r>
            <a:r>
              <a:rPr lang="en-US" altLang="en-US" sz="2800" dirty="0" smtClean="0"/>
              <a:t>.</a:t>
            </a:r>
          </a:p>
          <a:p>
            <a:pPr marL="468313" indent="0" eaLnBrk="1" hangingPunct="1">
              <a:buFontTx/>
              <a:buNone/>
            </a:pPr>
            <a:r>
              <a:rPr lang="en-US" altLang="en-US" sz="2800" dirty="0" smtClean="0"/>
              <a:t>2. </a:t>
            </a:r>
            <a:r>
              <a:rPr lang="lv-LV" altLang="en-US" sz="2800" dirty="0" smtClean="0"/>
              <a:t>Tas ir konkrēts</a:t>
            </a:r>
            <a:r>
              <a:rPr lang="en-US" altLang="en-US" sz="2800" dirty="0" smtClean="0"/>
              <a:t>.</a:t>
            </a:r>
          </a:p>
          <a:p>
            <a:pPr marL="468313" indent="0" eaLnBrk="1" hangingPunct="1">
              <a:buFontTx/>
              <a:buNone/>
            </a:pPr>
            <a:r>
              <a:rPr lang="en-US" altLang="en-US" sz="2800" dirty="0" smtClean="0"/>
              <a:t>3. </a:t>
            </a:r>
            <a:r>
              <a:rPr lang="lv-LV" altLang="en-US" sz="2800" dirty="0" smtClean="0"/>
              <a:t>Tam ir jēga</a:t>
            </a:r>
            <a:r>
              <a:rPr lang="en-US" altLang="en-US" sz="2800" dirty="0" smtClean="0"/>
              <a:t>.</a:t>
            </a:r>
          </a:p>
          <a:p>
            <a:pPr marL="468313" indent="0" eaLnBrk="1" hangingPunct="1">
              <a:buFontTx/>
              <a:buNone/>
            </a:pPr>
            <a:r>
              <a:rPr lang="en-US" altLang="en-US" sz="2800" dirty="0" smtClean="0"/>
              <a:t>4. </a:t>
            </a:r>
            <a:r>
              <a:rPr lang="lv-LV" altLang="en-US" sz="2800" dirty="0" smtClean="0"/>
              <a:t>Tas ir praktisks</a:t>
            </a:r>
            <a:r>
              <a:rPr lang="en-US" altLang="en-US" sz="2800" dirty="0" smtClean="0"/>
              <a:t>.</a:t>
            </a:r>
          </a:p>
          <a:p>
            <a:pPr marL="468313" indent="0" eaLnBrk="1" hangingPunct="1">
              <a:buFontTx/>
              <a:buNone/>
            </a:pPr>
            <a:r>
              <a:rPr lang="en-US" altLang="en-US" sz="2800" dirty="0" smtClean="0"/>
              <a:t>5. </a:t>
            </a:r>
            <a:r>
              <a:rPr lang="lv-LV" altLang="en-US" sz="2800" dirty="0" smtClean="0"/>
              <a:t>To var novērtēt</a:t>
            </a:r>
            <a:r>
              <a:rPr lang="en-US" altLang="en-US" sz="2800" dirty="0" smtClean="0"/>
              <a:t>.</a:t>
            </a:r>
          </a:p>
          <a:p>
            <a:pPr marL="468313" indent="0" eaLnBrk="1" hangingPunct="1">
              <a:buFontTx/>
              <a:buNone/>
            </a:pPr>
            <a:r>
              <a:rPr lang="en-US" altLang="en-US" sz="2800" dirty="0" smtClean="0"/>
              <a:t>6. </a:t>
            </a:r>
            <a:r>
              <a:rPr lang="lv-LV" altLang="en-US" sz="2800" dirty="0" smtClean="0"/>
              <a:t>Tas man palīdz</a:t>
            </a:r>
            <a:r>
              <a:rPr lang="en-US" altLang="en-US" sz="2800" dirty="0" smtClean="0"/>
              <a:t>.</a:t>
            </a:r>
            <a:endParaRPr lang="en-US" altLang="en-US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209800" y="2438400"/>
            <a:ext cx="8001000" cy="35052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noFill/>
              <a:latin typeface="Times New Roman" charset="0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lv-LV" altLang="en-US" smtClean="0"/>
              <a:t>2.stunda </a:t>
            </a:r>
            <a:r>
              <a:rPr lang="en-US" altLang="en-US" smtClean="0"/>
              <a:t>– </a:t>
            </a:r>
            <a:r>
              <a:rPr lang="lv-LV" altLang="en-US" smtClean="0"/>
              <a:t>personīgais pielietojums</a:t>
            </a:r>
            <a:endParaRPr lang="en-US" altLang="en-US" smtClean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828800" y="2246055"/>
            <a:ext cx="8305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4000" b="1" dirty="0"/>
              <a:t>Nospraužot ilgtermiņa dzīves mērķus</a:t>
            </a:r>
            <a:endParaRPr lang="en-US" altLang="en-US" sz="4000" b="1" dirty="0"/>
          </a:p>
          <a:p>
            <a:pPr eaLnBrk="1" hangingPunct="1"/>
            <a:r>
              <a:rPr lang="lv-LV" altLang="en-US" sz="4000" dirty="0"/>
              <a:t>Izveido sarakstu ar dažiem ilgtermiņa mērķiem savai dzīvei.</a:t>
            </a:r>
            <a:r>
              <a:rPr lang="en-US" altLang="en-US" sz="4000" dirty="0"/>
              <a:t> </a:t>
            </a:r>
            <a:r>
              <a:rPr lang="lv-LV" altLang="en-US" sz="4000" dirty="0"/>
              <a:t>Nopietni lūdz par šiem ilgtermiņa mērķiem</a:t>
            </a:r>
            <a:r>
              <a:rPr lang="en-US" altLang="en-US" sz="4000" dirty="0"/>
              <a:t>.</a:t>
            </a:r>
            <a:endParaRPr lang="en-US" altLang="en-US" dirty="0">
              <a:solidFill>
                <a:srgbClr val="00264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3.stunda </a:t>
            </a:r>
            <a:r>
              <a:rPr lang="en-US" altLang="en-US" smtClean="0"/>
              <a:t>– </a:t>
            </a:r>
            <a:r>
              <a:rPr lang="lv-LV" altLang="en-US" smtClean="0"/>
              <a:t>pārvaldi savas emocijas</a:t>
            </a:r>
            <a:endParaRPr lang="en-US" altLang="en-US" smtClean="0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10668000" cy="4191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dirty="0" smtClean="0"/>
              <a:t>Galvenā Bībeles patiesība</a:t>
            </a:r>
            <a:endParaRPr lang="en-US" dirty="0" smtClean="0"/>
          </a:p>
          <a:p>
            <a:pPr marL="9144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Man </a:t>
            </a:r>
            <a:r>
              <a:rPr lang="en-US" sz="3200" dirty="0" err="1">
                <a:solidFill>
                  <a:srgbClr val="FF0000"/>
                </a:solidFill>
              </a:rPr>
              <a:t>ir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jāatklāj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tas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kā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Dievs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vēlas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lai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izpaužu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savas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emocijas</a:t>
            </a:r>
            <a:r>
              <a:rPr lang="en-US" sz="3200" dirty="0" smtClean="0">
                <a:solidFill>
                  <a:srgbClr val="FF0000"/>
                </a:solidFill>
                <a:ea typeface="+mn-ea"/>
                <a:cs typeface="+mn-cs"/>
              </a:rPr>
              <a:t>.</a:t>
            </a:r>
            <a:r>
              <a:rPr lang="en-US" sz="320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US" sz="3200" dirty="0">
              <a:solidFill>
                <a:srgbClr val="FF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dirty="0" smtClean="0"/>
              <a:t>Atslēgas pants</a:t>
            </a:r>
            <a:r>
              <a:rPr lang="en-US" dirty="0" smtClean="0"/>
              <a:t>: 1</a:t>
            </a:r>
            <a:r>
              <a:rPr lang="lv-LV" dirty="0" smtClean="0"/>
              <a:t>.k</a:t>
            </a:r>
            <a:r>
              <a:rPr lang="en-US" dirty="0" err="1" smtClean="0"/>
              <a:t>orinti</a:t>
            </a:r>
            <a:r>
              <a:rPr lang="lv-LV" dirty="0" smtClean="0"/>
              <a:t>ešiem</a:t>
            </a:r>
            <a:r>
              <a:rPr lang="en-US" dirty="0" smtClean="0"/>
              <a:t> </a:t>
            </a:r>
            <a:r>
              <a:rPr lang="en-US" dirty="0"/>
              <a:t>10:29 </a:t>
            </a:r>
            <a:r>
              <a:rPr lang="lv-LV" sz="2400" dirty="0" smtClean="0"/>
              <a:t>(tulkojums no New Life </a:t>
            </a:r>
            <a:r>
              <a:rPr lang="lv-LV" sz="2400" dirty="0" smtClean="0"/>
              <a:t>Bible</a:t>
            </a:r>
            <a:r>
              <a:rPr lang="en-US" sz="2400" dirty="0" smtClean="0"/>
              <a:t>)</a:t>
            </a:r>
            <a:endParaRPr lang="lv-LV" sz="2400" dirty="0" smtClean="0"/>
          </a:p>
          <a:p>
            <a:pPr marL="91440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svarīgi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cilvēks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jūtas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Mēs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neesam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brīvi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darīt</a:t>
            </a:r>
            <a:r>
              <a:rPr lang="en-US" dirty="0">
                <a:solidFill>
                  <a:srgbClr val="FF0000"/>
                </a:solidFill>
              </a:rPr>
              <a:t> to, </a:t>
            </a:r>
            <a:r>
              <a:rPr lang="en-US" dirty="0" err="1">
                <a:solidFill>
                  <a:srgbClr val="FF0000"/>
                </a:solidFill>
              </a:rPr>
              <a:t>kas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sāpinās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cilvēku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628" name="Footer Placeholder 1"/>
          <p:cNvSpPr>
            <a:spLocks noGrp="1"/>
          </p:cNvSpPr>
          <p:nvPr/>
        </p:nvSpPr>
        <p:spPr bwMode="auto">
          <a:xfrm>
            <a:off x="3733800" y="63881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iteenchallenge.org   2/2018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3.stunda </a:t>
            </a:r>
            <a:r>
              <a:rPr lang="en-US" altLang="en-US" smtClean="0"/>
              <a:t>- </a:t>
            </a:r>
            <a:r>
              <a:rPr lang="lv-LV" altLang="en-US" smtClean="0"/>
              <a:t>ievads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8382000" cy="419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       </a:t>
            </a:r>
            <a:endParaRPr lang="en-US" altLang="en-US" sz="2800" smtClean="0"/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676400"/>
            <a:ext cx="83439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3.stunda </a:t>
            </a:r>
            <a:r>
              <a:rPr lang="en-US" altLang="en-US" smtClean="0"/>
              <a:t>- </a:t>
            </a:r>
            <a:r>
              <a:rPr lang="lv-LV" altLang="en-US" smtClean="0"/>
              <a:t>ievads</a:t>
            </a:r>
            <a:endParaRPr lang="en-US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8382000" cy="419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       </a:t>
            </a:r>
            <a:endParaRPr lang="en-US" altLang="en-US" sz="2800" smtClean="0"/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1752600" y="1905000"/>
            <a:ext cx="4343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2000"/>
              <a:t>Mājas </a:t>
            </a:r>
            <a:r>
              <a:rPr lang="lv-LV" altLang="en-US" sz="2000" b="1"/>
              <a:t>pamats</a:t>
            </a:r>
            <a:r>
              <a:rPr lang="en-US" altLang="en-US" sz="2000"/>
              <a:t> </a:t>
            </a:r>
            <a:r>
              <a:rPr lang="lv-LV" altLang="en-US" sz="2000"/>
              <a:t>attēlo Bībeles faktus, kas mums pastāsta par to, kā kļūt par kristieti</a:t>
            </a:r>
            <a:r>
              <a:rPr lang="en-US" altLang="en-US" sz="2000"/>
              <a:t>.</a:t>
            </a:r>
            <a:r>
              <a:rPr lang="lv-LV" altLang="en-US" sz="2000"/>
              <a:t> </a:t>
            </a:r>
            <a:r>
              <a:rPr lang="lv-LV" altLang="en-US" sz="2000" b="1"/>
              <a:t>Sienas</a:t>
            </a:r>
            <a:r>
              <a:rPr lang="en-US" altLang="en-US" sz="2000" b="1"/>
              <a:t>, </a:t>
            </a:r>
            <a:r>
              <a:rPr lang="lv-LV" altLang="en-US" sz="2000" b="1"/>
              <a:t>jumts</a:t>
            </a:r>
            <a:r>
              <a:rPr lang="en-US" altLang="en-US" sz="2000" b="1"/>
              <a:t>, </a:t>
            </a:r>
            <a:r>
              <a:rPr lang="lv-LV" altLang="en-US" sz="2000" b="1"/>
              <a:t>logi</a:t>
            </a:r>
            <a:r>
              <a:rPr lang="en-US" altLang="en-US" sz="2000"/>
              <a:t>, </a:t>
            </a:r>
            <a:r>
              <a:rPr lang="lv-LV" altLang="en-US" sz="2000"/>
              <a:t>u.t.t.</a:t>
            </a:r>
            <a:r>
              <a:rPr lang="en-US" altLang="en-US" sz="2000"/>
              <a:t>, </a:t>
            </a:r>
            <a:r>
              <a:rPr lang="lv-LV" altLang="en-US" sz="2000"/>
              <a:t>attēlo ticību, ko Dievs mums iedod, lai mēs kļūtu par kristietiešiem</a:t>
            </a:r>
            <a:r>
              <a:rPr lang="en-US" altLang="en-US" sz="2000"/>
              <a:t>. </a:t>
            </a:r>
            <a:r>
              <a:rPr lang="lv-LV" altLang="en-US" sz="2000"/>
              <a:t>Viņš mums dod spēku patiešām izmainīt savas dzīves</a:t>
            </a:r>
            <a:r>
              <a:rPr lang="en-US" altLang="en-US" sz="2000"/>
              <a:t>.</a:t>
            </a:r>
          </a:p>
          <a:p>
            <a:pPr eaLnBrk="1" hangingPunct="1"/>
            <a:r>
              <a:rPr lang="lv-LV" altLang="en-US" sz="2000"/>
              <a:t>Mēs varam redzēt atšķirību</a:t>
            </a:r>
            <a:r>
              <a:rPr lang="en-US" altLang="en-US" sz="2000"/>
              <a:t>. </a:t>
            </a:r>
            <a:r>
              <a:rPr lang="lv-LV" altLang="en-US" sz="2000"/>
              <a:t>Mūsu jūtas var tikt pielīdzinātas </a:t>
            </a:r>
            <a:r>
              <a:rPr lang="lv-LV" altLang="en-US" sz="2000" b="1"/>
              <a:t>apkurei (siltumam) mājā</a:t>
            </a:r>
            <a:r>
              <a:rPr lang="en-US" altLang="en-US" sz="2000"/>
              <a:t>.</a:t>
            </a:r>
            <a:r>
              <a:rPr lang="lv-LV" altLang="en-US" sz="2000"/>
              <a:t> </a:t>
            </a:r>
          </a:p>
          <a:p>
            <a:pPr eaLnBrk="1" hangingPunct="1"/>
            <a:r>
              <a:rPr lang="lv-LV" altLang="en-US" sz="2000"/>
              <a:t>Mūsu jūtas palīdz mums izbaudīt katru dienu, tāpat kā apkure liek justies labi aukstā laikā, ziemas dienā</a:t>
            </a:r>
            <a:r>
              <a:rPr lang="en-US" altLang="en-US" sz="2000"/>
              <a:t>.</a:t>
            </a:r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9800"/>
            <a:ext cx="49609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Pamata fakti par mūsu emocijām</a:t>
            </a:r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eaLnBrk="1" hangingPunct="1">
              <a:buFontTx/>
              <a:buNone/>
            </a:pPr>
            <a:r>
              <a:rPr lang="en-US" altLang="en-US" sz="2400" dirty="0" smtClean="0"/>
              <a:t>A. </a:t>
            </a:r>
            <a:r>
              <a:rPr lang="lv-LV" altLang="en-US" sz="2400" dirty="0" smtClean="0"/>
              <a:t>Emocijas kristiešiem ir svarīgas</a:t>
            </a:r>
            <a:r>
              <a:rPr lang="en-US" altLang="en-US" sz="2400" dirty="0" smtClean="0"/>
              <a:t>.</a:t>
            </a:r>
          </a:p>
          <a:p>
            <a:pPr marL="341313" indent="-341313" eaLnBrk="1" hangingPunct="1">
              <a:buFontTx/>
              <a:buNone/>
            </a:pPr>
            <a:r>
              <a:rPr lang="en-US" altLang="en-US" sz="2400" dirty="0" smtClean="0"/>
              <a:t>B. </a:t>
            </a:r>
            <a:r>
              <a:rPr lang="en-US" altLang="en-US" sz="2400" dirty="0" err="1" smtClean="0"/>
              <a:t>Dievs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mūs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radīja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emocijām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Viņš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vēlas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mēs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iemācāmies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kā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izpaust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savas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emocijas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tādos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veidos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patīkami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Dievam</a:t>
            </a:r>
            <a:r>
              <a:rPr lang="en-US" altLang="en-US" sz="2400" dirty="0" smtClean="0"/>
              <a:t>.</a:t>
            </a:r>
          </a:p>
          <a:p>
            <a:pPr marL="341313" indent="-341313" eaLnBrk="1" hangingPunct="1">
              <a:buFontTx/>
              <a:buNone/>
            </a:pPr>
            <a:r>
              <a:rPr lang="en-US" altLang="en-US" sz="2400" dirty="0" smtClean="0"/>
              <a:t>C. </a:t>
            </a:r>
            <a:r>
              <a:rPr lang="en-US" altLang="en-US" sz="2400" dirty="0" err="1" smtClean="0"/>
              <a:t>Mūsu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emocijas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mainās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dažreiz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strauji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Tas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normāli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Vismaz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dažreiz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labi</a:t>
            </a:r>
            <a:r>
              <a:rPr lang="en-US" altLang="en-US" sz="2400" dirty="0" smtClean="0"/>
              <a:t>!</a:t>
            </a:r>
          </a:p>
          <a:p>
            <a:pPr marL="341313" indent="-341313" eaLnBrk="1" hangingPunct="1">
              <a:buFontTx/>
              <a:buNone/>
            </a:pPr>
            <a:r>
              <a:rPr lang="en-US" altLang="en-US" sz="2400" dirty="0" smtClean="0"/>
              <a:t>D. </a:t>
            </a:r>
            <a:r>
              <a:rPr lang="en-US" altLang="en-US" sz="2400" dirty="0" err="1" smtClean="0"/>
              <a:t>Mūsu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emocijām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nevajadzētu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būt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pamatam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mūsu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attiecībās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Dievu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Dažas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dienas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sajust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Dieva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klātbūtni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sev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tuvu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Citas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dienas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tev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likties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Dievs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tevi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atstājis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vienu</a:t>
            </a:r>
            <a:r>
              <a:rPr lang="en-US" altLang="en-US" sz="2400" dirty="0" smtClean="0"/>
              <a:t>.</a:t>
            </a:r>
          </a:p>
          <a:p>
            <a:pPr marL="341313" indent="-341313" eaLnBrk="1" hangingPunct="1">
              <a:buFontTx/>
              <a:buNone/>
            </a:pPr>
            <a:r>
              <a:rPr lang="en-US" altLang="en-US" sz="2400" dirty="0" smtClean="0"/>
              <a:t>E. </a:t>
            </a:r>
            <a:r>
              <a:rPr lang="en-US" altLang="en-US" sz="2400" dirty="0" err="1" smtClean="0"/>
              <a:t>Panākumiem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bagāti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kristieši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iemācās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būt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jūtīgi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pret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savām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emocijām</a:t>
            </a:r>
            <a:r>
              <a:rPr lang="en-US" altLang="en-US" sz="2400" dirty="0" smtClean="0"/>
              <a:t> un </a:t>
            </a:r>
            <a:r>
              <a:rPr lang="en-US" altLang="en-US" sz="2400" dirty="0" err="1" smtClean="0"/>
              <a:t>apzinās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tās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kā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arī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apzinās</a:t>
            </a:r>
            <a:r>
              <a:rPr lang="en-US" altLang="en-US" sz="2400" dirty="0" smtClean="0"/>
              <a:t> un </a:t>
            </a:r>
            <a:r>
              <a:rPr lang="en-US" altLang="en-US" sz="2400" dirty="0" err="1" smtClean="0"/>
              <a:t>ir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jūtīgi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pret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citu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cilvēku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jūtām</a:t>
            </a:r>
            <a:r>
              <a:rPr lang="en-US" altLang="en-US" sz="2400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 descr="Large confetti"/>
          <p:cNvSpPr>
            <a:spLocks noGrp="1"/>
          </p:cNvSpPr>
          <p:nvPr>
            <p:ph type="title"/>
          </p:nvPr>
        </p:nvSpPr>
        <p:spPr>
          <a:xfrm>
            <a:off x="2590800" y="304800"/>
            <a:ext cx="7772400" cy="1143000"/>
          </a:xfrm>
        </p:spPr>
        <p:txBody>
          <a:bodyPr/>
          <a:lstStyle/>
          <a:p>
            <a:r>
              <a:rPr lang="lv-LV" altLang="en-US" smtClean="0"/>
              <a:t>Mazās grupas aktivitāte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lv-LV" altLang="en-US" sz="3600" smtClean="0"/>
              <a:t>Kā Jēzus izpauda Savas emocijas</a:t>
            </a:r>
            <a:r>
              <a:rPr lang="en-US" altLang="en-US" sz="3600" smtClean="0"/>
              <a:t>?</a:t>
            </a:r>
            <a:endParaRPr lang="en-US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09800" y="1905000"/>
            <a:ext cx="8229600" cy="419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lv-LV" altLang="en-US" sz="2400" smtClean="0"/>
              <a:t>Sadalieties mazās grupās</a:t>
            </a:r>
            <a:r>
              <a:rPr lang="en-US" altLang="en-US" sz="2400" smtClean="0"/>
              <a:t>. </a:t>
            </a:r>
            <a:r>
              <a:rPr lang="lv-LV" altLang="en-US" sz="2400" smtClean="0"/>
              <a:t>Izvēlieties vienu no sekojošajām Rakstu vietām</a:t>
            </a:r>
            <a:r>
              <a:rPr lang="en-US" altLang="en-US" sz="2400" smtClean="0"/>
              <a:t>. </a:t>
            </a:r>
            <a:r>
              <a:rPr lang="lv-LV" altLang="en-US" sz="2400" smtClean="0"/>
              <a:t>Lasiet pantus un identificējiet emocijas, ko Jēzus izpauda attiecīgajā situācijā</a:t>
            </a:r>
            <a:r>
              <a:rPr lang="en-US" altLang="en-US" sz="2400" smtClean="0"/>
              <a:t>. </a:t>
            </a:r>
            <a:r>
              <a:rPr lang="lv-LV" altLang="en-US" sz="2400" smtClean="0"/>
              <a:t>Kādēļ Jēzus izpauda šo emociju</a:t>
            </a:r>
            <a:r>
              <a:rPr lang="en-US" altLang="en-US" sz="2400" smtClean="0"/>
              <a:t>?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05188"/>
            <a:ext cx="2057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5562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9818687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 smtClean="0"/>
              <a:t>kļūstot</a:t>
            </a:r>
            <a:r>
              <a:rPr lang="en-US" dirty="0" smtClean="0"/>
              <a:t> </a:t>
            </a:r>
            <a:r>
              <a:rPr lang="lv-LV" altLang="en-US" dirty="0" smtClean="0"/>
              <a:t>par </a:t>
            </a:r>
            <a:r>
              <a:rPr lang="lv-LV" altLang="en-US" dirty="0" smtClean="0"/>
              <a:t>panākumiem bagātu kristieti</a:t>
            </a:r>
            <a:endParaRPr lang="en-US" alt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lv-LV" altLang="en-US" sz="2800" dirty="0" smtClean="0"/>
              <a:t>4.solis</a:t>
            </a:r>
            <a:r>
              <a:rPr lang="en-US" altLang="en-US" sz="2800" dirty="0" smtClean="0"/>
              <a:t>. </a:t>
            </a:r>
            <a:r>
              <a:rPr lang="lv-LV" altLang="en-US" sz="2800" dirty="0" smtClean="0"/>
              <a:t>Iemācies pārvaldīt savas emocijas</a:t>
            </a:r>
            <a:r>
              <a:rPr lang="en-US" altLang="en-US" sz="2800" dirty="0" smtClean="0"/>
              <a:t>. </a:t>
            </a:r>
            <a:r>
              <a:rPr lang="lv-LV" altLang="en-US" sz="2800" dirty="0" smtClean="0"/>
              <a:t>Tev ir jāiemācās kā lietot emocijas tādā veidā, kas darītu tavu dzīvi baudāmu un Dievam patīkamu</a:t>
            </a:r>
            <a:r>
              <a:rPr lang="en-US" altLang="en-US" sz="2800" dirty="0" smtClean="0"/>
              <a:t>.</a:t>
            </a:r>
          </a:p>
          <a:p>
            <a:pPr marL="103505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Tu mācies pārvaldīt savas jūtas, attīstot attieksmes,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lv-LV" altLang="en-US" dirty="0" smtClean="0"/>
              <a:t>kas </a:t>
            </a:r>
            <a:r>
              <a:rPr lang="lv-LV" altLang="en-US" dirty="0" smtClean="0"/>
              <a:t>ir balstītas </a:t>
            </a:r>
            <a:r>
              <a:rPr lang="lv-LV" altLang="en-US" u="sng" dirty="0" smtClean="0">
                <a:solidFill>
                  <a:srgbClr val="4099FA"/>
                </a:solidFill>
              </a:rPr>
              <a:t>Rakstos</a:t>
            </a:r>
            <a:r>
              <a:rPr lang="en-US" altLang="en-US" dirty="0" smtClean="0"/>
              <a:t>.</a:t>
            </a:r>
          </a:p>
          <a:p>
            <a:pPr marL="103505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Kad tev ir “nepareizas jūtas,” </a:t>
            </a:r>
            <a:r>
              <a:rPr lang="lv-LV" altLang="en-US" u="sng" dirty="0" smtClean="0">
                <a:solidFill>
                  <a:srgbClr val="4099FA"/>
                </a:solidFill>
              </a:rPr>
              <a:t>atbrīvo</a:t>
            </a:r>
            <a:r>
              <a:rPr lang="lv-LV" altLang="en-US" dirty="0" smtClean="0"/>
              <a:t> tās caur lūgšanu Dievam</a:t>
            </a:r>
            <a:r>
              <a:rPr lang="en-US" altLang="en-US" dirty="0" smtClean="0"/>
              <a:t>.</a:t>
            </a:r>
          </a:p>
          <a:p>
            <a:pPr marL="103505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u="sng" dirty="0" smtClean="0">
                <a:solidFill>
                  <a:srgbClr val="4087FA"/>
                </a:solidFill>
              </a:rPr>
              <a:t>Mācies</a:t>
            </a:r>
            <a:r>
              <a:rPr lang="en-US" altLang="en-US" dirty="0" smtClean="0"/>
              <a:t> </a:t>
            </a:r>
            <a:r>
              <a:rPr lang="lv-LV" altLang="en-US" dirty="0" smtClean="0"/>
              <a:t>būt</a:t>
            </a:r>
            <a:r>
              <a:rPr lang="en-US" altLang="en-US" dirty="0" smtClean="0"/>
              <a:t> </a:t>
            </a:r>
            <a:r>
              <a:rPr lang="lv-LV" altLang="en-US" u="sng" dirty="0" smtClean="0">
                <a:solidFill>
                  <a:srgbClr val="4099FA"/>
                </a:solidFill>
              </a:rPr>
              <a:t>jūtīgs</a:t>
            </a:r>
            <a:r>
              <a:rPr lang="lv-LV" altLang="en-US" dirty="0" smtClean="0"/>
              <a:t> pret citu cilvēku jūtām</a:t>
            </a:r>
            <a:r>
              <a:rPr lang="en-US" altLang="en-US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207625" cy="1143000"/>
          </a:xfrm>
        </p:spPr>
        <p:txBody>
          <a:bodyPr/>
          <a:lstStyle/>
          <a:p>
            <a:pPr marL="681038" indent="-681038" eaLnBrk="1" hangingPunct="1"/>
            <a:r>
              <a:rPr lang="en-US" altLang="en-US" dirty="0" smtClean="0"/>
              <a:t>A. </a:t>
            </a:r>
            <a:r>
              <a:rPr lang="lv-LV" altLang="en-US" dirty="0" smtClean="0"/>
              <a:t>Pieci soļi, </a:t>
            </a:r>
            <a:r>
              <a:rPr lang="en-US" dirty="0" err="1" smtClean="0"/>
              <a:t>kļūstot</a:t>
            </a:r>
            <a:r>
              <a:rPr lang="en-US" dirty="0" smtClean="0"/>
              <a:t> </a:t>
            </a:r>
            <a:r>
              <a:rPr lang="lv-LV" altLang="en-US" dirty="0" smtClean="0"/>
              <a:t>par </a:t>
            </a:r>
            <a:r>
              <a:rPr lang="lv-LV" altLang="en-US" dirty="0" smtClean="0"/>
              <a:t>panākumiem bagātu kristieti</a:t>
            </a:r>
            <a:endParaRPr lang="en-US" alt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lv-LV" altLang="en-US" dirty="0" smtClean="0"/>
              <a:t>5.solis</a:t>
            </a:r>
            <a:r>
              <a:rPr lang="en-US" altLang="en-US" dirty="0" smtClean="0"/>
              <a:t>. </a:t>
            </a:r>
            <a:r>
              <a:rPr lang="lv-LV" altLang="en-US" dirty="0" smtClean="0"/>
              <a:t>Dalies ar citiem tajā, ko Kristus ir darījis tavā dzīvē</a:t>
            </a:r>
            <a:r>
              <a:rPr lang="en-US" altLang="en-US" dirty="0" smtClean="0"/>
              <a:t>.</a:t>
            </a:r>
          </a:p>
          <a:p>
            <a:pPr marL="103505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sz="3200" dirty="0" smtClean="0"/>
              <a:t>Vispirms dalies savā mīlestībā</a:t>
            </a:r>
            <a:r>
              <a:rPr lang="en-US" altLang="en-US" sz="3200" dirty="0" smtClean="0"/>
              <a:t>.</a:t>
            </a:r>
          </a:p>
          <a:p>
            <a:pPr marL="103505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sz="3200" dirty="0" smtClean="0"/>
              <a:t>Meklē tos, kuriem ir patiesas vajadzības.</a:t>
            </a:r>
            <a:endParaRPr lang="en-US" altLang="en-US" sz="3200" dirty="0" smtClean="0"/>
          </a:p>
          <a:p>
            <a:pPr marL="103505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sz="3200" dirty="0" smtClean="0"/>
              <a:t>Meklē tos, kuri grib palīdzību</a:t>
            </a:r>
            <a:r>
              <a:rPr lang="en-US" altLang="en-US" sz="3200" dirty="0" smtClean="0"/>
              <a:t>.</a:t>
            </a:r>
          </a:p>
          <a:p>
            <a:pPr marL="103505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sz="3200" dirty="0" smtClean="0"/>
              <a:t>Nesludini vai nestrīdies</a:t>
            </a:r>
            <a:r>
              <a:rPr lang="en-US" altLang="en-US" sz="3200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>
          <a:xfrm>
            <a:off x="2209800" y="1598613"/>
            <a:ext cx="8382000" cy="5410200"/>
          </a:xfr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lang="lv-LV" altLang="en-US" sz="2000" b="1" dirty="0" smtClean="0"/>
              <a:t>Ieskaites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:  </a:t>
            </a:r>
            <a:r>
              <a:rPr lang="lv-LV" altLang="en-US" sz="2000" b="1" dirty="0" smtClean="0">
                <a:solidFill>
                  <a:srgbClr val="000000"/>
                </a:solidFill>
              </a:rPr>
              <a:t>iegaumējamie panti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	      </a:t>
            </a:r>
            <a:r>
              <a:rPr lang="lv-LV" altLang="en-US" sz="2000" b="1" dirty="0" smtClean="0">
                <a:solidFill>
                  <a:srgbClr val="000000"/>
                </a:solidFill>
              </a:rPr>
              <a:t>                              Jāizpilda kopā ar:</a:t>
            </a:r>
            <a:endParaRPr lang="en-US" altLang="en-US" sz="2000" b="1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1. </a:t>
            </a:r>
            <a:r>
              <a:rPr lang="en-US" altLang="en-US" sz="2000" dirty="0" smtClean="0"/>
              <a:t>1</a:t>
            </a:r>
            <a:r>
              <a:rPr lang="lv-LV" altLang="en-US" sz="2000" dirty="0" smtClean="0"/>
              <a:t>.korintiešiem </a:t>
            </a:r>
            <a:r>
              <a:rPr lang="en-US" altLang="en-US" sz="2000" dirty="0" smtClean="0"/>
              <a:t>10:29 </a:t>
            </a:r>
            <a:r>
              <a:rPr lang="lv-LV" altLang="en-US" sz="2000" dirty="0" smtClean="0"/>
              <a:t>(tulkojums no </a:t>
            </a:r>
            <a:r>
              <a:rPr lang="en-US" altLang="en-US" sz="2000" dirty="0" smtClean="0"/>
              <a:t>New Life Version</a:t>
            </a:r>
            <a:r>
              <a:rPr lang="lv-LV" altLang="en-US" sz="2000" dirty="0" smtClean="0"/>
              <a:t>)</a:t>
            </a:r>
            <a:r>
              <a:rPr lang="en-US" altLang="en-US" sz="2000" dirty="0" smtClean="0">
                <a:solidFill>
                  <a:srgbClr val="000000"/>
                </a:solidFill>
              </a:rPr>
              <a:t>      	</a:t>
            </a:r>
            <a:r>
              <a:rPr lang="en-US" altLang="en-US" sz="2000" dirty="0" smtClean="0">
                <a:solidFill>
                  <a:srgbClr val="000000"/>
                </a:solidFill>
              </a:rPr>
              <a:t>3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r>
              <a:rPr lang="en-US" altLang="en-US" sz="2000" dirty="0" smtClean="0">
                <a:solidFill>
                  <a:srgbClr val="000000"/>
                </a:solidFill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</a:rPr>
            </a:br>
            <a:r>
              <a:rPr lang="en-US" altLang="en-US" sz="2000" dirty="0" smtClean="0">
                <a:solidFill>
                  <a:srgbClr val="000000"/>
                </a:solidFill>
              </a:rPr>
              <a:t>	(s</a:t>
            </a:r>
            <a:r>
              <a:rPr lang="lv-LV" altLang="en-US" sz="2000" dirty="0" smtClean="0">
                <a:solidFill>
                  <a:srgbClr val="000000"/>
                </a:solidFill>
              </a:rPr>
              <a:t>katies pantu šajā slaidā)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2. </a:t>
            </a:r>
            <a:r>
              <a:rPr lang="en-US" altLang="en-US" sz="2000" dirty="0" smtClean="0">
                <a:solidFill>
                  <a:srgbClr val="2D365D"/>
                </a:solidFill>
              </a:rPr>
              <a:t>J</a:t>
            </a:r>
            <a:r>
              <a:rPr lang="lv-LV" altLang="en-US" sz="2000" dirty="0" smtClean="0">
                <a:solidFill>
                  <a:srgbClr val="2D365D"/>
                </a:solidFill>
              </a:rPr>
              <a:t>āņa</a:t>
            </a:r>
            <a:r>
              <a:rPr lang="en-US" altLang="en-US" sz="2000" dirty="0" smtClean="0">
                <a:solidFill>
                  <a:srgbClr val="2D365D"/>
                </a:solidFill>
              </a:rPr>
              <a:t> 16:13</a:t>
            </a:r>
            <a:r>
              <a:rPr lang="en-US" altLang="en-US" sz="2000" dirty="0" smtClean="0">
                <a:solidFill>
                  <a:srgbClr val="000000"/>
                </a:solidFill>
              </a:rPr>
              <a:t>				</a:t>
            </a:r>
            <a:r>
              <a:rPr lang="lv-LV" altLang="en-US" sz="2000" dirty="0" smtClean="0">
                <a:solidFill>
                  <a:srgbClr val="000000"/>
                </a:solidFill>
              </a:rPr>
              <a:t>                             </a:t>
            </a:r>
            <a:r>
              <a:rPr lang="en-US" altLang="en-US" sz="2000" dirty="0" smtClean="0">
                <a:solidFill>
                  <a:srgbClr val="000000"/>
                </a:solidFill>
              </a:rPr>
              <a:t>4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SzTx/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Stud</a:t>
            </a:r>
            <a:r>
              <a:rPr lang="lv-LV" altLang="en-US" sz="2000" b="1" dirty="0" smtClean="0">
                <a:solidFill>
                  <a:srgbClr val="000000"/>
                </a:solidFill>
              </a:rPr>
              <a:t>iju ceļveža projekti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    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Proje</a:t>
            </a:r>
            <a:r>
              <a:rPr lang="lv-LV" altLang="en-US" sz="2000" dirty="0" smtClean="0">
                <a:solidFill>
                  <a:srgbClr val="000000"/>
                </a:solidFill>
              </a:rPr>
              <a:t>kts Nr.</a:t>
            </a:r>
            <a:r>
              <a:rPr lang="en-US" altLang="en-US" sz="2000" dirty="0" smtClean="0">
                <a:solidFill>
                  <a:srgbClr val="000000"/>
                </a:solidFill>
              </a:rPr>
              <a:t>    </a:t>
            </a:r>
            <a:r>
              <a:rPr lang="lv-LV" altLang="en-US" sz="2000" dirty="0" smtClean="0">
                <a:solidFill>
                  <a:srgbClr val="000000"/>
                </a:solidFill>
              </a:rPr>
              <a:t>Jāpabeidz pirms vai kopā ar</a:t>
            </a:r>
            <a:r>
              <a:rPr lang="en-US" altLang="en-US" sz="2000" dirty="0" smtClean="0">
                <a:solidFill>
                  <a:srgbClr val="000000"/>
                </a:solidFill>
              </a:rPr>
              <a:t>:	</a:t>
            </a: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	1		1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	2		2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	3		3</a:t>
            </a:r>
            <a:r>
              <a:rPr lang="lv-LV" altLang="en-US" sz="2000" dirty="0" smtClean="0">
                <a:solidFill>
                  <a:srgbClr val="000000"/>
                </a:solidFill>
              </a:rPr>
              <a:t>. vai</a:t>
            </a:r>
            <a:r>
              <a:rPr lang="en-US" altLang="en-US" sz="2000" dirty="0" smtClean="0">
                <a:solidFill>
                  <a:srgbClr val="000000"/>
                </a:solidFill>
              </a:rPr>
              <a:t> 4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	4		3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	5		4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	6		4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lv-LV" altLang="en-US" sz="2000" b="1" dirty="0" smtClean="0">
                <a:solidFill>
                  <a:srgbClr val="000000"/>
                </a:solidFill>
              </a:rPr>
              <a:t>Pārbaudes darbs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:</a:t>
            </a:r>
            <a:r>
              <a:rPr lang="en-US" altLang="en-US" sz="2000" dirty="0" smtClean="0">
                <a:solidFill>
                  <a:srgbClr val="000000"/>
                </a:solidFill>
              </a:rPr>
              <a:t> 	</a:t>
            </a:r>
            <a:r>
              <a:rPr lang="en-US" altLang="en-US" sz="2000" dirty="0" smtClean="0">
                <a:solidFill>
                  <a:srgbClr val="000000"/>
                </a:solidFill>
              </a:rPr>
              <a:t>5</a:t>
            </a:r>
            <a:r>
              <a:rPr lang="lv-LV" altLang="en-US" sz="2000" dirty="0" smtClean="0">
                <a:solidFill>
                  <a:srgbClr val="000000"/>
                </a:solidFill>
              </a:rPr>
              <a:t>.stundu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					</a:t>
            </a:r>
            <a:endParaRPr lang="en-US" altLang="en-US" sz="2000" dirty="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endParaRPr lang="en-US" altLang="en-US" dirty="0" smtClean="0"/>
          </a:p>
        </p:txBody>
      </p:sp>
      <p:sp>
        <p:nvSpPr>
          <p:cNvPr id="3" name="Title 2" descr="Large confetti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991600" cy="944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altLang="en-US" sz="5400" dirty="0" smtClean="0"/>
              <a:t>Panākumiem bagāta kristīgā dzīve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3913" y="6408738"/>
            <a:ext cx="28590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 dirty="0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8382000" y="3613150"/>
            <a:ext cx="3505200" cy="2308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  <a:r>
              <a:rPr lang="lv-LV" altLang="en-US"/>
              <a:t>.korintiešiem </a:t>
            </a:r>
            <a:r>
              <a:rPr lang="en-US" altLang="en-US"/>
              <a:t>10:29 (</a:t>
            </a:r>
            <a:r>
              <a:rPr lang="lv-LV" altLang="en-US"/>
              <a:t>tulkojums no </a:t>
            </a:r>
            <a:r>
              <a:rPr lang="en-US" altLang="en-US"/>
              <a:t>NLV)</a:t>
            </a:r>
          </a:p>
          <a:p>
            <a:pPr eaLnBrk="1" hangingPunct="1"/>
            <a:r>
              <a:rPr lang="en-US" altLang="en-US"/>
              <a:t>Ir svarīgi, kā cits cilvēks jūtas. Mēs neesam brīvi darīt to, kas sāpinās citu cilvēku</a:t>
            </a:r>
            <a:r>
              <a:rPr lang="lv-LV" altLang="en-US"/>
              <a:t>.</a:t>
            </a:r>
            <a:endParaRPr lang="en-US" altLang="en-US"/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2209800" y="957263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2800" b="1"/>
              <a:t>Uzdevumi</a:t>
            </a:r>
            <a:r>
              <a:rPr lang="en-US" altLang="en-US" sz="2800" b="1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4" y="3581400"/>
            <a:ext cx="1854881" cy="262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B. </a:t>
            </a:r>
            <a:r>
              <a:rPr lang="lv-LV" altLang="en-US" smtClean="0"/>
              <a:t>Kā sākt lietot piecus soļus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5867400" cy="4191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24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Izvēlies nozīmīgu Rakstu vietu</a:t>
            </a:r>
            <a:r>
              <a:rPr lang="en-US" alt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24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Velti laiku Rakstu iegaumēšanai</a:t>
            </a:r>
            <a:r>
              <a:rPr lang="en-US" altLang="en-US" dirty="0" smtClean="0"/>
              <a:t>. </a:t>
            </a:r>
            <a:r>
              <a:rPr lang="lv-LV" altLang="en-US" dirty="0" smtClean="0"/>
              <a:t>Mēģini Rakstu iegaumēšanai veltīt papildus laiku </a:t>
            </a:r>
            <a:r>
              <a:rPr lang="lv-LV" altLang="en-US" u="sng" dirty="0" smtClean="0">
                <a:solidFill>
                  <a:srgbClr val="4087FA"/>
                </a:solidFill>
              </a:rPr>
              <a:t>svētdienā</a:t>
            </a:r>
            <a:r>
              <a:rPr lang="en-US" altLang="en-US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24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Velti laiku </a:t>
            </a:r>
            <a:r>
              <a:rPr lang="lv-LV" altLang="en-US" dirty="0" smtClean="0"/>
              <a:t>pārdomājot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lv-LV" altLang="en-US" dirty="0" smtClean="0"/>
              <a:t>Dieva </a:t>
            </a:r>
            <a:r>
              <a:rPr lang="lv-LV" altLang="en-US" dirty="0" smtClean="0"/>
              <a:t>Vārdu.</a:t>
            </a:r>
            <a:r>
              <a:rPr lang="en-US" altLang="en-US" sz="2800" dirty="0" smtClean="0"/>
              <a:t>  </a:t>
            </a:r>
          </a:p>
        </p:txBody>
      </p:sp>
      <p:pic>
        <p:nvPicPr>
          <p:cNvPr id="33796" name="Picture 7" descr="http://192.41.13.240/artchive/r/rembrandt/meditat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2057400"/>
            <a:ext cx="3962400" cy="32893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B. </a:t>
            </a:r>
            <a:r>
              <a:rPr lang="lv-LV" altLang="en-US" smtClean="0"/>
              <a:t>Kā sākt lietot piecus soļus</a:t>
            </a:r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5334000" cy="4191000"/>
          </a:xfrm>
        </p:spPr>
        <p:txBody>
          <a:bodyPr/>
          <a:lstStyle/>
          <a:p>
            <a:pPr marL="533400" indent="-533400" eaLnBrk="1" hangingPunct="1">
              <a:buFont typeface="Times New Roman" panose="02020603050405020304" pitchFamily="18" charset="0"/>
              <a:buAutoNum type="arabicPeriod" startAt="4"/>
            </a:pPr>
            <a:r>
              <a:rPr lang="lv-LV" altLang="en-US" sz="3600" dirty="0" smtClean="0"/>
              <a:t>Domā par Dieva Vārdu, </a:t>
            </a:r>
            <a:r>
              <a:rPr lang="lv-LV" altLang="en-US" sz="3600" u="sng" dirty="0" smtClean="0">
                <a:solidFill>
                  <a:srgbClr val="4099FA"/>
                </a:solidFill>
              </a:rPr>
              <a:t>kad tu dari lietas, </a:t>
            </a:r>
            <a:r>
              <a:rPr lang="en-US" altLang="en-US" sz="3600" u="sng" dirty="0" smtClean="0">
                <a:solidFill>
                  <a:srgbClr val="4099FA"/>
                </a:solidFill>
              </a:rPr>
              <a:t/>
            </a:r>
            <a:br>
              <a:rPr lang="en-US" altLang="en-US" sz="3600" u="sng" dirty="0" smtClean="0">
                <a:solidFill>
                  <a:srgbClr val="4099FA"/>
                </a:solidFill>
              </a:rPr>
            </a:br>
            <a:r>
              <a:rPr lang="lv-LV" altLang="en-US" sz="3600" u="sng" dirty="0" smtClean="0">
                <a:solidFill>
                  <a:srgbClr val="4099FA"/>
                </a:solidFill>
              </a:rPr>
              <a:t>kas </a:t>
            </a:r>
            <a:r>
              <a:rPr lang="lv-LV" altLang="en-US" sz="3600" u="sng" dirty="0" smtClean="0">
                <a:solidFill>
                  <a:srgbClr val="4099FA"/>
                </a:solidFill>
              </a:rPr>
              <a:t>neprasa visu tavu uzmanību</a:t>
            </a:r>
            <a:r>
              <a:rPr lang="lv-LV" altLang="en-US" sz="3600" dirty="0" smtClean="0"/>
              <a:t>.</a:t>
            </a:r>
          </a:p>
          <a:p>
            <a:pPr marL="533400" indent="-533400" eaLnBrk="1" hangingPunct="1">
              <a:buFont typeface="Times New Roman" panose="02020603050405020304" pitchFamily="18" charset="0"/>
              <a:buAutoNum type="arabicPeriod" startAt="4"/>
            </a:pPr>
            <a:r>
              <a:rPr lang="lv-LV" altLang="en-US" sz="3600" dirty="0" smtClean="0"/>
              <a:t>Palūdz divu vai trīs draugu palīdzību</a:t>
            </a:r>
            <a:r>
              <a:rPr lang="en-US" altLang="en-US" sz="3600" dirty="0" smtClean="0"/>
              <a:t>.</a:t>
            </a:r>
          </a:p>
        </p:txBody>
      </p:sp>
      <p:pic>
        <p:nvPicPr>
          <p:cNvPr id="34820" name="Picture 7" descr="http://classic.archives.nd.edu/maritain/images/ce/Bible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905000"/>
            <a:ext cx="3657600" cy="4191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lv-LV" altLang="en-US" smtClean="0"/>
              <a:t>3.stunda </a:t>
            </a:r>
            <a:r>
              <a:rPr lang="en-US" altLang="en-US" smtClean="0"/>
              <a:t>– </a:t>
            </a:r>
            <a:r>
              <a:rPr lang="lv-LV" altLang="en-US" smtClean="0"/>
              <a:t>personīgais pielietojums</a:t>
            </a:r>
            <a:endParaRPr lang="en-US" altLang="en-US" smtClean="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286000" y="1828800"/>
            <a:ext cx="792480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264C"/>
                </a:solidFill>
              </a:rPr>
              <a:t>A. </a:t>
            </a:r>
            <a:r>
              <a:rPr lang="lv-LV" altLang="en-US" b="1" dirty="0">
                <a:solidFill>
                  <a:srgbClr val="00264C"/>
                </a:solidFill>
              </a:rPr>
              <a:t>Godīgi izpaud savas emocijas</a:t>
            </a:r>
            <a:endParaRPr lang="en-US" altLang="en-US" b="1" dirty="0">
              <a:solidFill>
                <a:srgbClr val="00264C"/>
              </a:solidFill>
            </a:endParaRPr>
          </a:p>
          <a:p>
            <a:pPr eaLnBrk="1" hangingPunct="1"/>
            <a:r>
              <a:rPr lang="lv-LV" altLang="en-US" dirty="0">
                <a:solidFill>
                  <a:srgbClr val="00264C"/>
                </a:solidFill>
              </a:rPr>
              <a:t>Mācies kā izteikt savas sajūtas ar vārdiem – runājot ar Dievu un citiem</a:t>
            </a:r>
            <a:r>
              <a:rPr lang="en-US" altLang="en-US" dirty="0">
                <a:solidFill>
                  <a:srgbClr val="00264C"/>
                </a:solidFill>
              </a:rPr>
              <a:t>. </a:t>
            </a:r>
            <a:r>
              <a:rPr lang="lv-LV" altLang="en-US" dirty="0">
                <a:solidFill>
                  <a:srgbClr val="00264C"/>
                </a:solidFill>
              </a:rPr>
              <a:t>Ir svarīgi būt godīgam par savām emocijām</a:t>
            </a:r>
            <a:r>
              <a:rPr lang="en-US" altLang="en-US" dirty="0">
                <a:solidFill>
                  <a:srgbClr val="00264C"/>
                </a:solidFill>
              </a:rPr>
              <a:t>. </a:t>
            </a:r>
            <a:r>
              <a:rPr lang="lv-LV" altLang="en-US" dirty="0">
                <a:solidFill>
                  <a:srgbClr val="00264C"/>
                </a:solidFill>
              </a:rPr>
              <a:t>Patiešām garīgi cilvēki nenoliedz savas sajūtas</a:t>
            </a:r>
            <a:r>
              <a:rPr lang="en-US" altLang="en-US" dirty="0">
                <a:solidFill>
                  <a:srgbClr val="00264C"/>
                </a:solidFill>
              </a:rPr>
              <a:t>. </a:t>
            </a:r>
            <a:r>
              <a:rPr lang="lv-LV" altLang="en-US" dirty="0">
                <a:solidFill>
                  <a:srgbClr val="00264C"/>
                </a:solidFill>
              </a:rPr>
              <a:t>Viņi par tām ir atklāti un godīgi un izpauž savas emocijas tādos veidos, kas patīk Dievam</a:t>
            </a:r>
            <a:r>
              <a:rPr lang="en-US" altLang="en-US" dirty="0">
                <a:solidFill>
                  <a:srgbClr val="00264C"/>
                </a:solidFill>
              </a:rPr>
              <a:t>. </a:t>
            </a:r>
          </a:p>
          <a:p>
            <a:pPr eaLnBrk="1" hangingPunct="1"/>
            <a:r>
              <a:rPr lang="en-US" altLang="en-US" sz="2000" b="1" dirty="0">
                <a:solidFill>
                  <a:srgbClr val="00264C"/>
                </a:solidFill>
              </a:rPr>
              <a:t/>
            </a:r>
            <a:br>
              <a:rPr lang="en-US" altLang="en-US" sz="2000" b="1" dirty="0">
                <a:solidFill>
                  <a:srgbClr val="00264C"/>
                </a:solidFill>
              </a:rPr>
            </a:br>
            <a:r>
              <a:rPr lang="en-US" altLang="en-US" b="1" dirty="0">
                <a:solidFill>
                  <a:srgbClr val="00264C"/>
                </a:solidFill>
              </a:rPr>
              <a:t>B. </a:t>
            </a:r>
            <a:r>
              <a:rPr lang="en-US" altLang="en-US" b="1" dirty="0" err="1"/>
              <a:t>Mācīties</a:t>
            </a:r>
            <a:r>
              <a:rPr lang="en-US" altLang="en-US" b="1" dirty="0"/>
              <a:t> </a:t>
            </a:r>
            <a:r>
              <a:rPr lang="en-US" altLang="en-US" b="1" dirty="0" err="1"/>
              <a:t>būt</a:t>
            </a:r>
            <a:r>
              <a:rPr lang="en-US" altLang="en-US" b="1" dirty="0"/>
              <a:t> </a:t>
            </a:r>
            <a:r>
              <a:rPr lang="en-US" altLang="en-US" b="1" dirty="0" err="1"/>
              <a:t>iejūtīgam</a:t>
            </a:r>
            <a:r>
              <a:rPr lang="en-US" altLang="en-US" b="1" dirty="0"/>
              <a:t> </a:t>
            </a:r>
            <a:r>
              <a:rPr lang="en-US" altLang="en-US" b="1" dirty="0" err="1"/>
              <a:t>pret</a:t>
            </a:r>
            <a:r>
              <a:rPr lang="en-US" altLang="en-US" b="1" dirty="0"/>
              <a:t> </a:t>
            </a:r>
            <a:r>
              <a:rPr lang="en-US" altLang="en-US" b="1" dirty="0" err="1"/>
              <a:t>citiem</a:t>
            </a:r>
            <a:endParaRPr lang="lv-LV" altLang="en-US" b="1" dirty="0"/>
          </a:p>
          <a:p>
            <a:pPr eaLnBrk="1" hangingPunct="1"/>
            <a:r>
              <a:rPr lang="lv-LV" altLang="en-US" dirty="0">
                <a:solidFill>
                  <a:srgbClr val="00264C"/>
                </a:solidFill>
              </a:rPr>
              <a:t>Mācies būt vēl jūtīgāks (iejūtīgāks) pret citu sajūtām. Izvēlies vienu personu, pret kuru tu gribi būt vairāk iejūtīgs</a:t>
            </a:r>
            <a:r>
              <a:rPr lang="en-US" altLang="en-US" dirty="0">
                <a:solidFill>
                  <a:srgbClr val="00264C"/>
                </a:solidFill>
              </a:rPr>
              <a:t>. </a:t>
            </a:r>
            <a:r>
              <a:rPr lang="lv-LV" altLang="en-US" dirty="0">
                <a:solidFill>
                  <a:srgbClr val="00264C"/>
                </a:solidFill>
              </a:rPr>
              <a:t>Pieraksti</a:t>
            </a:r>
            <a:r>
              <a:rPr lang="en-US" altLang="en-US" dirty="0">
                <a:solidFill>
                  <a:srgbClr val="00264C"/>
                </a:solidFill>
              </a:rPr>
              <a:t> 1 </a:t>
            </a:r>
            <a:r>
              <a:rPr lang="lv-LV" altLang="en-US" dirty="0">
                <a:solidFill>
                  <a:srgbClr val="00264C"/>
                </a:solidFill>
              </a:rPr>
              <a:t>vai</a:t>
            </a:r>
            <a:r>
              <a:rPr lang="en-US" altLang="en-US" dirty="0">
                <a:solidFill>
                  <a:srgbClr val="00264C"/>
                </a:solidFill>
              </a:rPr>
              <a:t> 2 </a:t>
            </a:r>
            <a:r>
              <a:rPr lang="lv-LV" altLang="en-US" dirty="0">
                <a:solidFill>
                  <a:srgbClr val="00264C"/>
                </a:solidFill>
              </a:rPr>
              <a:t>lietas, ko tu vari izdarīt tuvākajās dažās dienās, lai parādītu vairāk rūpes un iejūtību pret to personu</a:t>
            </a:r>
            <a:r>
              <a:rPr lang="en-US" altLang="en-US" dirty="0">
                <a:solidFill>
                  <a:srgbClr val="00264C"/>
                </a:solidFill>
              </a:rPr>
              <a:t>.</a:t>
            </a:r>
            <a:endParaRPr lang="en-US" altLang="en-US" sz="1400" dirty="0">
              <a:solidFill>
                <a:srgbClr val="00264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4.stunda </a:t>
            </a:r>
            <a:r>
              <a:rPr lang="en-US" altLang="en-US" smtClean="0"/>
              <a:t>– </a:t>
            </a:r>
            <a:r>
              <a:rPr lang="lv-LV" altLang="en-US" smtClean="0"/>
              <a:t>Svētais Gars</a:t>
            </a:r>
            <a:endParaRPr lang="en-US" altLang="en-US" smtClean="0"/>
          </a:p>
        </p:txBody>
      </p:sp>
      <p:pic>
        <p:nvPicPr>
          <p:cNvPr id="36867" name="Picture 7" descr="C:\My Documents\Holy%20Spirit%20L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5113" y="1905000"/>
            <a:ext cx="6581775" cy="4191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4.stunda </a:t>
            </a:r>
            <a:r>
              <a:rPr lang="en-US" altLang="en-US" smtClean="0"/>
              <a:t>– </a:t>
            </a:r>
            <a:r>
              <a:rPr lang="lv-LV" altLang="en-US" smtClean="0"/>
              <a:t>Svētais Gars</a:t>
            </a:r>
            <a:endParaRPr lang="en-US" altLang="en-US" smtClean="0"/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58913" y="1905000"/>
            <a:ext cx="9894887" cy="4191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dirty="0" smtClean="0"/>
              <a:t>Galvenā Bībeles patiesība</a:t>
            </a:r>
            <a:endParaRPr lang="en-US" dirty="0" smtClean="0"/>
          </a:p>
          <a:p>
            <a:pPr marL="573088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>
                <a:solidFill>
                  <a:srgbClr val="FF0000"/>
                </a:solidFill>
              </a:rPr>
              <a:t>Man </a:t>
            </a:r>
            <a:r>
              <a:rPr lang="en-US" sz="3200" dirty="0" err="1">
                <a:solidFill>
                  <a:srgbClr val="FF0000"/>
                </a:solidFill>
              </a:rPr>
              <a:t>jāļauj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Svētajām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Garam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būt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manam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skolotājam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err="1" smtClean="0">
                <a:solidFill>
                  <a:srgbClr val="FF0000"/>
                </a:solidFill>
              </a:rPr>
              <a:t>lai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varu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būt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panākumiem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bagāts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laimīgs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kristietis</a:t>
            </a:r>
            <a:r>
              <a:rPr lang="en-US" sz="3200" dirty="0" smtClean="0">
                <a:solidFill>
                  <a:srgbClr val="FF0000"/>
                </a:solidFill>
                <a:ea typeface="+mn-ea"/>
                <a:cs typeface="+mn-cs"/>
              </a:rPr>
              <a:t>.</a:t>
            </a:r>
            <a:r>
              <a:rPr lang="en-US" sz="320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320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US" sz="3200" dirty="0">
              <a:solidFill>
                <a:srgbClr val="FF0000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dirty="0" smtClean="0"/>
              <a:t>Atslēgas pants: Jāņa</a:t>
            </a:r>
            <a:r>
              <a:rPr lang="en-US" dirty="0" smtClean="0"/>
              <a:t>16:13</a:t>
            </a:r>
            <a:r>
              <a:rPr lang="lv-LV" sz="2400" dirty="0" smtClean="0"/>
              <a:t>(tulkojums no New Life Bible)</a:t>
            </a:r>
          </a:p>
          <a:p>
            <a:pPr marL="573088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>
                <a:solidFill>
                  <a:srgbClr val="FF0000"/>
                </a:solidFill>
              </a:rPr>
              <a:t>Svētais</a:t>
            </a:r>
            <a:r>
              <a:rPr lang="en-US" dirty="0">
                <a:solidFill>
                  <a:srgbClr val="FF0000"/>
                </a:solidFill>
              </a:rPr>
              <a:t> Gars </a:t>
            </a:r>
            <a:r>
              <a:rPr lang="en-US" dirty="0" err="1">
                <a:solidFill>
                  <a:srgbClr val="FF0000"/>
                </a:solidFill>
              </a:rPr>
              <a:t>nāk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Viņš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vadīs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jūs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vis</a:t>
            </a:r>
            <a:r>
              <a:rPr lang="lv-LV" dirty="0" smtClean="0">
                <a:solidFill>
                  <a:srgbClr val="FF0000"/>
                </a:solidFill>
              </a:rPr>
              <a:t>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patiesībā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Viņš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nerunās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Savus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paša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vārdus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Viņš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runās</a:t>
            </a:r>
            <a:r>
              <a:rPr lang="en-US" dirty="0">
                <a:solidFill>
                  <a:srgbClr val="FF0000"/>
                </a:solidFill>
              </a:rPr>
              <a:t> to,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Viņš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dzird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Viņš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stāstīs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jums</a:t>
            </a:r>
            <a:r>
              <a:rPr lang="en-US" dirty="0">
                <a:solidFill>
                  <a:srgbClr val="FF0000"/>
                </a:solidFill>
              </a:rPr>
              <a:t> par </a:t>
            </a:r>
            <a:r>
              <a:rPr lang="en-US" dirty="0" err="1">
                <a:solidFill>
                  <a:srgbClr val="FF0000"/>
                </a:solidFill>
              </a:rPr>
              <a:t>lietām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nāks</a:t>
            </a:r>
            <a:r>
              <a:rPr lang="lv-LV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 descr="Large confetti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en-US" smtClean="0"/>
              <a:t>4.stunda </a:t>
            </a:r>
            <a:r>
              <a:rPr lang="en-US" altLang="en-US" smtClean="0"/>
              <a:t>– </a:t>
            </a:r>
            <a:r>
              <a:rPr lang="lv-LV" altLang="en-US" smtClean="0"/>
              <a:t>ievads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lv-LV" altLang="en-US" sz="3200" smtClean="0"/>
              <a:t>Svētais Gars manā dzīvē</a:t>
            </a:r>
            <a:endParaRPr lang="en-US" altLang="en-US" sz="32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altLang="en-US" dirty="0" smtClean="0"/>
              <a:t>1.jautājums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Atceries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zināji</a:t>
            </a:r>
            <a:r>
              <a:rPr lang="en-US" altLang="en-US" dirty="0" smtClean="0"/>
              <a:t> par </a:t>
            </a:r>
            <a:r>
              <a:rPr lang="en-US" altLang="en-US" dirty="0" err="1" smtClean="0"/>
              <a:t>Dievu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sešus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mēnešus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atpakaļ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Kādas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tajā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laikā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tavas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idejas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ticēji</a:t>
            </a:r>
            <a:r>
              <a:rPr lang="en-US" altLang="en-US" dirty="0" smtClean="0"/>
              <a:t> par </a:t>
            </a:r>
            <a:r>
              <a:rPr lang="en-US" altLang="en-US" dirty="0" err="1" smtClean="0"/>
              <a:t>Svēto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Garu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2</a:t>
            </a:r>
            <a:r>
              <a:rPr lang="lv-LV" altLang="en-US" dirty="0" smtClean="0"/>
              <a:t>.jautājums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Paskaidro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kā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tavas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idejas</a:t>
            </a:r>
            <a:r>
              <a:rPr lang="en-US" altLang="en-US" dirty="0" smtClean="0"/>
              <a:t> un </a:t>
            </a:r>
            <a:r>
              <a:rPr lang="en-US" altLang="en-US" dirty="0" err="1" smtClean="0"/>
              <a:t>ticība</a:t>
            </a:r>
            <a:r>
              <a:rPr lang="en-US" altLang="en-US" dirty="0" smtClean="0"/>
              <a:t> par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Svēto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Garu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izmainījusies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pēdējo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sešu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mēnešu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laikā</a:t>
            </a:r>
            <a:r>
              <a:rPr lang="en-US" altLang="en-US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iteenchallenge.org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A. </a:t>
            </a:r>
            <a:r>
              <a:rPr lang="lv-LV" altLang="en-US" smtClean="0"/>
              <a:t>Kas ir Svētais Gars</a:t>
            </a:r>
            <a:r>
              <a:rPr lang="en-US" altLang="en-US" smtClean="0"/>
              <a:t>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5562600" cy="4191000"/>
          </a:xfrm>
        </p:spPr>
        <p:txBody>
          <a:bodyPr/>
          <a:lstStyle/>
          <a:p>
            <a:pPr marL="533400" indent="-533400" eaLnBrk="1" hangingPunct="1">
              <a:spcAft>
                <a:spcPts val="24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3600" dirty="0" smtClean="0"/>
              <a:t>Svētais Gars ir</a:t>
            </a:r>
            <a:r>
              <a:rPr lang="en-US" altLang="en-US" sz="3600" dirty="0" smtClean="0"/>
              <a:t> </a:t>
            </a:r>
            <a:r>
              <a:rPr lang="en-US" altLang="en-US" sz="3600" u="sng" dirty="0" smtClean="0">
                <a:solidFill>
                  <a:srgbClr val="4087FA"/>
                </a:solidFill>
              </a:rPr>
              <a:t>person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a</a:t>
            </a:r>
            <a:r>
              <a:rPr lang="en-US" altLang="en-US" sz="3600" dirty="0" smtClean="0"/>
              <a:t>.</a:t>
            </a:r>
          </a:p>
          <a:p>
            <a:pPr marL="533400" indent="-533400" eaLnBrk="1" hangingPunct="1">
              <a:spcAft>
                <a:spcPts val="24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3600" u="sng" dirty="0" smtClean="0">
                <a:solidFill>
                  <a:srgbClr val="4087FA"/>
                </a:solidFill>
              </a:rPr>
              <a:t>Svētais Gars</a:t>
            </a:r>
            <a:r>
              <a:rPr lang="lv-LV" altLang="en-US" sz="3600" dirty="0" smtClean="0"/>
              <a:t> </a:t>
            </a:r>
            <a:r>
              <a:rPr lang="en-US" altLang="en-US" sz="3600" dirty="0" err="1" smtClean="0"/>
              <a:t>i</a:t>
            </a:r>
            <a:r>
              <a:rPr lang="lv-LV" altLang="en-US" sz="3600" dirty="0" smtClean="0"/>
              <a:t>r</a:t>
            </a:r>
            <a:r>
              <a:rPr lang="en-US" altLang="en-US" sz="3600" dirty="0" smtClean="0"/>
              <a:t> 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Dievs</a:t>
            </a:r>
            <a:r>
              <a:rPr lang="en-US" altLang="en-US" sz="3600" dirty="0" smtClean="0"/>
              <a:t>.</a:t>
            </a:r>
          </a:p>
          <a:p>
            <a:pPr marL="533400" indent="-533400" eaLnBrk="1" hangingPunct="1">
              <a:spcAft>
                <a:spcPts val="24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3600" dirty="0" smtClean="0"/>
              <a:t>Svētais Gars ir vienlīdzīgs 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Dievam Tēvam</a:t>
            </a:r>
            <a:r>
              <a:rPr lang="lv-LV" altLang="en-US" sz="3600" dirty="0" smtClean="0"/>
              <a:t> un</a:t>
            </a:r>
            <a:r>
              <a:rPr lang="en-US" altLang="en-US" sz="3600" dirty="0" smtClean="0"/>
              <a:t> </a:t>
            </a:r>
            <a:r>
              <a:rPr lang="en-US" altLang="en-US" sz="3600" u="sng" dirty="0" smtClean="0">
                <a:solidFill>
                  <a:srgbClr val="4087FA"/>
                </a:solidFill>
              </a:rPr>
              <a:t>J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ēzum</a:t>
            </a:r>
            <a:r>
              <a:rPr lang="lv-LV" altLang="en-US" sz="3600" dirty="0" smtClean="0"/>
              <a:t>.</a:t>
            </a:r>
            <a:endParaRPr lang="en-US" altLang="en-US" sz="3600" dirty="0" smtClean="0"/>
          </a:p>
        </p:txBody>
      </p:sp>
      <p:pic>
        <p:nvPicPr>
          <p:cNvPr id="39940" name="Picture 11" descr="http://www.randburg.com/is/jpg/trinity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1893888"/>
            <a:ext cx="3606800" cy="4191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772400" cy="1468438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B. </a:t>
            </a:r>
            <a:r>
              <a:rPr lang="lv-LV" altLang="en-US" sz="3600" dirty="0" smtClean="0"/>
              <a:t>Ko Svētais Gars dara tavā dzīvē,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lv-LV" altLang="en-US" sz="3600" dirty="0" smtClean="0"/>
              <a:t>kad </a:t>
            </a:r>
            <a:r>
              <a:rPr lang="lv-LV" altLang="en-US" sz="3600" dirty="0" smtClean="0"/>
              <a:t>tu kļūsti par kristieti?</a:t>
            </a:r>
            <a:endParaRPr lang="en-US" altLang="en-US" sz="36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5080000" cy="4191000"/>
          </a:xfrm>
        </p:spPr>
        <p:txBody>
          <a:bodyPr/>
          <a:lstStyle/>
          <a:p>
            <a:pPr marL="533400" indent="-533400" eaLnBrk="1" hangingPunct="1">
              <a:spcAft>
                <a:spcPts val="18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3600" dirty="0" smtClean="0"/>
              <a:t>Viņš</a:t>
            </a:r>
            <a:r>
              <a:rPr lang="en-US" altLang="en-US" sz="3600" dirty="0" smtClean="0"/>
              <a:t> 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pārliecina</a:t>
            </a:r>
            <a:r>
              <a:rPr lang="en-US" altLang="en-US" sz="3600" dirty="0" smtClean="0"/>
              <a:t> </a:t>
            </a:r>
            <a:r>
              <a:rPr lang="lv-LV" altLang="en-US" sz="3600" dirty="0" smtClean="0"/>
              <a:t>tevi par</a:t>
            </a:r>
            <a:r>
              <a:rPr lang="en-US" altLang="en-US" sz="3600" dirty="0" smtClean="0"/>
              <a:t> 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grēku</a:t>
            </a:r>
            <a:r>
              <a:rPr lang="en-US" altLang="en-US" sz="3600" dirty="0" smtClean="0"/>
              <a:t>.</a:t>
            </a:r>
          </a:p>
          <a:p>
            <a:pPr marL="533400" indent="-533400" eaLnBrk="1" hangingPunct="1">
              <a:spcAft>
                <a:spcPts val="18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3600" dirty="0" smtClean="0"/>
              <a:t>Viņš </a:t>
            </a:r>
            <a:r>
              <a:rPr lang="lv-LV" altLang="en-US" sz="3600" u="sng" dirty="0" smtClean="0">
                <a:solidFill>
                  <a:srgbClr val="4099FA"/>
                </a:solidFill>
              </a:rPr>
              <a:t>ved</a:t>
            </a:r>
            <a:r>
              <a:rPr lang="en-US" altLang="en-US" sz="3600" dirty="0" smtClean="0"/>
              <a:t> </a:t>
            </a:r>
            <a:r>
              <a:rPr lang="lv-LV" altLang="en-US" sz="3600" dirty="0" smtClean="0"/>
              <a:t>tevi pie Kristus</a:t>
            </a:r>
            <a:r>
              <a:rPr lang="en-US" altLang="en-US" sz="3600" dirty="0" smtClean="0"/>
              <a:t>.</a:t>
            </a:r>
          </a:p>
          <a:p>
            <a:pPr marL="533400" indent="-533400" eaLnBrk="1" hangingPunct="1">
              <a:spcAft>
                <a:spcPts val="18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3600" dirty="0" smtClean="0"/>
              <a:t>Viņš nāk un</a:t>
            </a:r>
            <a:r>
              <a:rPr lang="en-US" altLang="en-US" sz="3600" dirty="0" smtClean="0"/>
              <a:t> 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dzīvo</a:t>
            </a:r>
            <a:r>
              <a:rPr lang="en-US" altLang="en-US" sz="3600" dirty="0" smtClean="0"/>
              <a:t> </a:t>
            </a:r>
            <a:r>
              <a:rPr lang="lv-LV" altLang="en-US" sz="3600" dirty="0" smtClean="0"/>
              <a:t>tavā </a:t>
            </a:r>
            <a:r>
              <a:rPr lang="lv-LV" altLang="en-US" sz="3600" u="sng" dirty="0" smtClean="0">
                <a:solidFill>
                  <a:srgbClr val="4087FA"/>
                </a:solidFill>
              </a:rPr>
              <a:t>garā</a:t>
            </a:r>
            <a:r>
              <a:rPr lang="en-US" altLang="en-US" sz="3600" dirty="0" smtClean="0"/>
              <a:t>.</a:t>
            </a:r>
          </a:p>
        </p:txBody>
      </p:sp>
      <p:sp>
        <p:nvSpPr>
          <p:cNvPr id="39940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smtClean="0"/>
          </a:p>
        </p:txBody>
      </p:sp>
      <p:pic>
        <p:nvPicPr>
          <p:cNvPr id="40965" name="ClipArt Placeholder 3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86000"/>
            <a:ext cx="5080000" cy="3386138"/>
          </a:xfrm>
        </p:spPr>
      </p:pic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6705600" y="2743200"/>
            <a:ext cx="3719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4000"/>
              <a:t>Nāc Svētais Gars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05800" cy="1143000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5649726" cy="4191000"/>
          </a:xfrm>
        </p:spPr>
        <p:txBody>
          <a:bodyPr/>
          <a:lstStyle/>
          <a:p>
            <a:pPr marL="533400" indent="-533400" eaLnBrk="1" hangingPunct="1">
              <a:spcAft>
                <a:spcPts val="12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2800" dirty="0" smtClean="0"/>
              <a:t>Svētais Gars</a:t>
            </a:r>
            <a:r>
              <a:rPr lang="en-US" altLang="en-US" sz="2800" dirty="0" smtClean="0"/>
              <a:t> </a:t>
            </a:r>
            <a:r>
              <a:rPr lang="lv-LV" altLang="en-US" sz="2800" u="sng" dirty="0" smtClean="0">
                <a:solidFill>
                  <a:srgbClr val="4087FA"/>
                </a:solidFill>
              </a:rPr>
              <a:t>palīdz</a:t>
            </a:r>
            <a:r>
              <a:rPr lang="en-US" altLang="en-US" sz="2800" dirty="0" smtClean="0"/>
              <a:t> </a:t>
            </a:r>
            <a:r>
              <a:rPr lang="lv-LV" altLang="en-US" sz="2800" dirty="0" smtClean="0"/>
              <a:t>tev kļūt par </a:t>
            </a:r>
            <a:r>
              <a:rPr lang="lv-LV" altLang="en-US" sz="2800" u="sng" dirty="0" smtClean="0">
                <a:solidFill>
                  <a:srgbClr val="4087FA"/>
                </a:solidFill>
              </a:rPr>
              <a:t>panākumiem bagātu kristieti</a:t>
            </a:r>
            <a:r>
              <a:rPr lang="en-US" altLang="en-US" sz="2800" dirty="0" smtClean="0"/>
              <a:t>.</a:t>
            </a:r>
            <a:endParaRPr lang="lv-LV" altLang="en-US" sz="2800" dirty="0" smtClean="0"/>
          </a:p>
          <a:p>
            <a:pPr marL="533400" indent="-533400" eaLnBrk="1" hangingPunct="1">
              <a:spcAft>
                <a:spcPts val="1200"/>
              </a:spcAft>
              <a:buClr>
                <a:srgbClr val="2D365D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800" u="sng" dirty="0" smtClean="0">
                <a:solidFill>
                  <a:srgbClr val="4099FA"/>
                </a:solidFill>
              </a:rPr>
              <a:t>S</a:t>
            </a:r>
            <a:r>
              <a:rPr lang="lv-LV" altLang="en-US" sz="2800" u="sng" dirty="0" smtClean="0">
                <a:solidFill>
                  <a:srgbClr val="4099FA"/>
                </a:solidFill>
              </a:rPr>
              <a:t>vētais Gars </a:t>
            </a:r>
            <a:r>
              <a:rPr lang="lv-LV" altLang="en-US" sz="2800" dirty="0" smtClean="0"/>
              <a:t>palīdzēs tev </a:t>
            </a:r>
            <a:r>
              <a:rPr lang="lv-LV" altLang="en-US" sz="2800" u="sng" dirty="0" smtClean="0">
                <a:solidFill>
                  <a:srgbClr val="4087FA"/>
                </a:solidFill>
              </a:rPr>
              <a:t>saprast</a:t>
            </a:r>
            <a:r>
              <a:rPr lang="en-US" altLang="en-US" sz="2800" u="sng" dirty="0" smtClean="0">
                <a:solidFill>
                  <a:srgbClr val="4087FA"/>
                </a:solidFill>
              </a:rPr>
              <a:t> </a:t>
            </a:r>
            <a:r>
              <a:rPr lang="lv-LV" altLang="en-US" sz="2800" dirty="0" smtClean="0"/>
              <a:t>Dieva patiesību</a:t>
            </a:r>
            <a:r>
              <a:rPr lang="en-US" altLang="en-US" sz="2800" dirty="0" smtClean="0"/>
              <a:t>.</a:t>
            </a:r>
          </a:p>
          <a:p>
            <a:pPr marL="533400" indent="-533400" eaLnBrk="1" hangingPunct="1">
              <a:spcAft>
                <a:spcPts val="1200"/>
              </a:spcAft>
              <a:buClr>
                <a:srgbClr val="2D365D"/>
              </a:buClr>
              <a:buFont typeface="Times New Roman" panose="02020603050405020304" pitchFamily="18" charset="0"/>
              <a:buAutoNum type="arabicPeriod"/>
            </a:pPr>
            <a:r>
              <a:rPr lang="lv-LV" altLang="en-US" sz="2800" u="sng" dirty="0" smtClean="0">
                <a:solidFill>
                  <a:srgbClr val="4087FA"/>
                </a:solidFill>
              </a:rPr>
              <a:t>Svētais Gars palīdzēs tev pretoties kārdinājumiem</a:t>
            </a:r>
            <a:r>
              <a:rPr lang="en-US" altLang="en-US" sz="2800" dirty="0" smtClean="0"/>
              <a:t>.</a:t>
            </a:r>
          </a:p>
          <a:p>
            <a:pPr marL="533400" indent="-533400" eaLnBrk="1" hangingPunct="1">
              <a:spcAft>
                <a:spcPts val="1200"/>
              </a:spcAft>
              <a:buFont typeface="Times New Roman" panose="02020603050405020304" pitchFamily="18" charset="0"/>
              <a:buAutoNum type="arabicPeriod"/>
            </a:pPr>
            <a:r>
              <a:rPr lang="lv-LV" altLang="en-US" sz="2800" dirty="0" smtClean="0"/>
              <a:t>Svētais Gars tavā dzīvē rada Savus augļus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40964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dirty="0" smtClean="0"/>
          </a:p>
        </p:txBody>
      </p:sp>
      <p:pic>
        <p:nvPicPr>
          <p:cNvPr id="41989" name="ClipArt Placeholder 5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4126" y="1905000"/>
            <a:ext cx="5080000" cy="40894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8839200" cy="1143000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05000"/>
            <a:ext cx="8153400" cy="4495800"/>
          </a:xfrm>
        </p:spPr>
        <p:txBody>
          <a:bodyPr/>
          <a:lstStyle/>
          <a:p>
            <a:pPr marL="577850" indent="-577850" eaLnBrk="1" hangingPunct="1">
              <a:buFont typeface="Times New Roman" panose="02020603050405020304" pitchFamily="18" charset="0"/>
              <a:buAutoNum type="arabicPeriod" startAt="5"/>
            </a:pPr>
            <a:r>
              <a:rPr lang="lv-LV" altLang="en-US" sz="2800" smtClean="0"/>
              <a:t>Tu vari piedzīvot </a:t>
            </a:r>
            <a:r>
              <a:rPr lang="lv-LV" altLang="en-US" sz="2800" u="sng" smtClean="0"/>
              <a:t>Svētā Gara kristību</a:t>
            </a:r>
            <a:r>
              <a:rPr lang="en-US" altLang="en-US" sz="2800" smtClean="0"/>
              <a:t>.</a:t>
            </a:r>
          </a:p>
          <a:p>
            <a:pPr marL="977900" lvl="1" indent="-57785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sz="2400" smtClean="0"/>
              <a:t>Kas ir Svētā Gara kristības</a:t>
            </a:r>
            <a:r>
              <a:rPr lang="en-US" altLang="en-US" sz="2400" smtClean="0"/>
              <a:t>?</a:t>
            </a:r>
          </a:p>
          <a:p>
            <a:pPr marL="1352550" lvl="2" indent="-4953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smtClean="0"/>
              <a:t>Kristība Svētajā Garā ir garīga dāvana, ko Dievs dod Saviem bērniem</a:t>
            </a:r>
            <a:r>
              <a:rPr lang="en-US" altLang="en-US" smtClean="0"/>
              <a:t>. </a:t>
            </a:r>
          </a:p>
          <a:p>
            <a:pPr marL="1352550" lvl="2" indent="-4953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smtClean="0"/>
              <a:t>Tā ir pieejama visiem Dieva bērniem</a:t>
            </a:r>
            <a:r>
              <a:rPr lang="en-US" altLang="en-US" smtClean="0"/>
              <a:t>.</a:t>
            </a:r>
          </a:p>
          <a:p>
            <a:pPr marL="1352550" lvl="2" indent="-4953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smtClean="0"/>
              <a:t>Dievs dod Saviem bērniem šo dāvanu, lai celtu viņu garīgo dzīvi</a:t>
            </a:r>
            <a:r>
              <a:rPr lang="en-US" altLang="en-US" smtClean="0"/>
              <a:t>.</a:t>
            </a:r>
          </a:p>
          <a:p>
            <a:pPr marL="1352550" lvl="2" indent="-4953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smtClean="0"/>
              <a:t>Apustuļu drabu grāmatā pirmais fiziskais pierādījums tam, ka persona saņēma Svētā Gara kristību, bija tas, ka viņi runāja valodā, kuru nekad nebija mācījušies.</a:t>
            </a:r>
            <a:endParaRPr lang="en-US" altLang="en-US" smtClean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050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1.stunda</a:t>
            </a:r>
            <a:r>
              <a:rPr lang="en-US" altLang="en-US" smtClean="0"/>
              <a:t>– </a:t>
            </a:r>
            <a:r>
              <a:rPr lang="lv-LV" altLang="en-US" smtClean="0"/>
              <a:t>Kas es esmu</a:t>
            </a:r>
            <a:r>
              <a:rPr lang="en-US" altLang="en-US" smtClean="0"/>
              <a:t>?</a:t>
            </a:r>
          </a:p>
        </p:txBody>
      </p:sp>
      <p:sp>
        <p:nvSpPr>
          <p:cNvPr id="7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altLang="en-US" dirty="0" smtClean="0"/>
              <a:t>Galvenā Bībeles patiesība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lv-LV" altLang="en-US" sz="3200" dirty="0">
                <a:solidFill>
                  <a:srgbClr val="FF0000"/>
                </a:solidFill>
              </a:rPr>
              <a:t>Man ir jāklausās uz Dievu, kad Viņš runā uz mani caur manu sirdsapziņu.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endParaRPr lang="en-US" altLang="en-US" sz="3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lv-LV" altLang="en-US" dirty="0" smtClean="0"/>
              <a:t>Atslēgas pants</a:t>
            </a:r>
            <a:r>
              <a:rPr lang="en-US" altLang="en-US" dirty="0" smtClean="0"/>
              <a:t>: </a:t>
            </a:r>
            <a:r>
              <a:rPr lang="lv-LV" altLang="en-US" dirty="0" smtClean="0"/>
              <a:t>Sal.pam.</a:t>
            </a:r>
            <a:r>
              <a:rPr lang="en-US" altLang="en-US" dirty="0" smtClean="0"/>
              <a:t> 20:27 </a:t>
            </a:r>
            <a:r>
              <a:rPr lang="lv-LV" altLang="en-US" sz="2800" dirty="0" smtClean="0"/>
              <a:t>(tulkojums no The Living Bible)</a:t>
            </a:r>
            <a:endParaRPr lang="lv-LV" altLang="en-US" dirty="0" smtClean="0"/>
          </a:p>
          <a:p>
            <a:pPr marL="735013" indent="0" eaLnBrk="1" hangingPunct="1">
              <a:lnSpc>
                <a:spcPct val="90000"/>
              </a:lnSpc>
              <a:buFontTx/>
              <a:buNone/>
              <a:defRPr/>
            </a:pPr>
            <a:r>
              <a:rPr lang="lv-LV" altLang="en-US" dirty="0">
                <a:solidFill>
                  <a:srgbClr val="FF0000"/>
                </a:solidFill>
              </a:rPr>
              <a:t>Cilvēka sirdsapziņa ir Tā Kunga gaismeklis, </a:t>
            </a:r>
            <a:r>
              <a:rPr lang="en-US" altLang="en-US" dirty="0" smtClean="0">
                <a:solidFill>
                  <a:srgbClr val="FF0000"/>
                </a:solidFill>
              </a:rPr>
              <a:t/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lv-LV" altLang="en-US" dirty="0" smtClean="0">
                <a:solidFill>
                  <a:srgbClr val="FF0000"/>
                </a:solidFill>
              </a:rPr>
              <a:t>kas </a:t>
            </a:r>
            <a:r>
              <a:rPr lang="lv-LV" altLang="en-US" dirty="0">
                <a:solidFill>
                  <a:srgbClr val="FF0000"/>
                </a:solidFill>
              </a:rPr>
              <a:t>atklāj viņa slēptos motīvus</a:t>
            </a:r>
            <a:r>
              <a:rPr lang="en-US" altLang="en-US" dirty="0" smtClean="0">
                <a:solidFill>
                  <a:srgbClr val="FF0000"/>
                </a:solidFill>
              </a:rPr>
              <a:t>.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 smtClean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"/>
            <a:ext cx="14478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9677400" cy="1143000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05000"/>
            <a:ext cx="7772400" cy="4191000"/>
          </a:xfrm>
        </p:spPr>
        <p:txBody>
          <a:bodyPr/>
          <a:lstStyle/>
          <a:p>
            <a:pPr marL="400050" lvl="1" indent="0" eaLnBrk="1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altLang="en-US" dirty="0" smtClean="0"/>
              <a:t>b</a:t>
            </a:r>
            <a:r>
              <a:rPr lang="en-US" altLang="en-US" dirty="0"/>
              <a:t>. </a:t>
            </a:r>
            <a:r>
              <a:rPr lang="lv-LV" altLang="en-US" dirty="0" smtClean="0"/>
              <a:t>Ko tu darīsi ar šo dāvanu, ja Dievs tev to iedos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marL="952500" lvl="1" indent="-4953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lv-LV" altLang="en-US" dirty="0" smtClean="0"/>
              <a:t>Tu saņemsi </a:t>
            </a:r>
            <a:r>
              <a:rPr lang="lv-LV" altLang="en-US" u="sng" dirty="0" smtClean="0">
                <a:solidFill>
                  <a:srgbClr val="4087FA"/>
                </a:solidFill>
              </a:rPr>
              <a:t>spēku liecināt</a:t>
            </a:r>
            <a:r>
              <a:rPr lang="en-US" altLang="en-US" dirty="0" smtClean="0"/>
              <a:t> </a:t>
            </a:r>
            <a:r>
              <a:rPr lang="lv-LV" altLang="en-US" dirty="0" smtClean="0"/>
              <a:t>nekristiešiem par Kristu un Viņa glābjošo spēku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952500" lvl="1" indent="-4953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lv-LV" altLang="en-US" dirty="0" smtClean="0"/>
              <a:t>Svētā Gara kristība palīdzēs tev attīstīt </a:t>
            </a:r>
            <a:r>
              <a:rPr lang="lv-LV" altLang="en-US" u="sng" dirty="0" smtClean="0">
                <a:solidFill>
                  <a:srgbClr val="4087FA"/>
                </a:solidFill>
              </a:rPr>
              <a:t>tuvākas attiecības ar Dievu</a:t>
            </a:r>
            <a:r>
              <a:rPr lang="lv-LV" altLang="en-US" dirty="0" smtClean="0"/>
              <a:t>.</a:t>
            </a:r>
            <a:endParaRPr lang="en-US" altLang="en-US" dirty="0"/>
          </a:p>
          <a:p>
            <a:pPr marL="952500" lvl="1" indent="-495300" eaLnBrk="1" hangingPunct="1">
              <a:spcAft>
                <a:spcPts val="1200"/>
              </a:spcAft>
              <a:buFont typeface="+mj-lt"/>
              <a:buAutoNum type="arabicPeriod"/>
              <a:defRPr/>
            </a:pPr>
            <a:r>
              <a:rPr lang="lv-LV" altLang="en-US" dirty="0" smtClean="0"/>
              <a:t>Šī dāvana palīdzēs tev attīstīt vēl vairāk apmācāmu attieksmi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9296400" cy="1143000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05000"/>
            <a:ext cx="8745538" cy="4191000"/>
          </a:xfrm>
        </p:spPr>
        <p:txBody>
          <a:bodyPr/>
          <a:lstStyle/>
          <a:p>
            <a:pPr marL="400050" lvl="1" indent="0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dirty="0" smtClean="0"/>
              <a:t>c. </a:t>
            </a:r>
            <a:r>
              <a:rPr lang="en-US" altLang="en-US" dirty="0" smtClean="0"/>
              <a:t>	</a:t>
            </a:r>
            <a:r>
              <a:rPr lang="lv-LV" altLang="en-US" dirty="0" smtClean="0"/>
              <a:t>Kā </a:t>
            </a:r>
            <a:r>
              <a:rPr lang="lv-LV" altLang="en-US" dirty="0" smtClean="0"/>
              <a:t>tu vari saņemt Svētā Gara kristību</a:t>
            </a:r>
            <a:r>
              <a:rPr lang="en-US" altLang="en-US" dirty="0" smtClean="0"/>
              <a:t>? </a:t>
            </a:r>
          </a:p>
          <a:p>
            <a:pPr marL="1381125" lvl="1" indent="-466725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dirty="0" smtClean="0"/>
              <a:t>1</a:t>
            </a:r>
            <a:r>
              <a:rPr lang="en-US" altLang="en-US" dirty="0" smtClean="0"/>
              <a:t>. </a:t>
            </a:r>
            <a:r>
              <a:rPr lang="en-US" altLang="en-US" dirty="0" smtClean="0"/>
              <a:t>	</a:t>
            </a:r>
            <a:r>
              <a:rPr lang="lv-LV" altLang="en-US" dirty="0" smtClean="0"/>
              <a:t>Tuvojies </a:t>
            </a:r>
            <a:r>
              <a:rPr lang="lv-LV" altLang="en-US" dirty="0" smtClean="0"/>
              <a:t>Dievam, saki Viņam</a:t>
            </a:r>
            <a:r>
              <a:rPr lang="en-US" altLang="en-US" dirty="0" smtClean="0"/>
              <a:t>. </a:t>
            </a:r>
            <a:r>
              <a:rPr lang="lv-LV" altLang="en-US" dirty="0" smtClean="0"/>
              <a:t>Viņš klausīsies</a:t>
            </a:r>
            <a:r>
              <a:rPr lang="en-US" altLang="en-US" dirty="0" smtClean="0"/>
              <a:t>. </a:t>
            </a:r>
          </a:p>
          <a:p>
            <a:pPr marL="1381125" lvl="1" indent="-466725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dirty="0" smtClean="0"/>
              <a:t>2</a:t>
            </a:r>
            <a:r>
              <a:rPr lang="en-US" altLang="en-US" dirty="0" smtClean="0"/>
              <a:t>. </a:t>
            </a:r>
            <a:r>
              <a:rPr lang="en-US" altLang="en-US" dirty="0" smtClean="0"/>
              <a:t>	</a:t>
            </a:r>
            <a:r>
              <a:rPr lang="lv-LV" altLang="en-US" dirty="0" smtClean="0"/>
              <a:t>Ja </a:t>
            </a:r>
            <a:r>
              <a:rPr lang="lv-LV" altLang="en-US" dirty="0" smtClean="0"/>
              <a:t>tu gribi būt vēl efektīvāks liecinot nekristiešiem, saki to Dievam</a:t>
            </a:r>
            <a:r>
              <a:rPr lang="en-US" altLang="en-US" dirty="0" smtClean="0"/>
              <a:t>. </a:t>
            </a:r>
          </a:p>
          <a:p>
            <a:pPr marL="1381125" lvl="1" indent="-466725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dirty="0" smtClean="0"/>
              <a:t>3</a:t>
            </a:r>
            <a:r>
              <a:rPr lang="en-US" altLang="en-US" dirty="0" smtClean="0"/>
              <a:t>. </a:t>
            </a:r>
            <a:r>
              <a:rPr lang="en-US" altLang="en-US" dirty="0" smtClean="0"/>
              <a:t>	</a:t>
            </a:r>
            <a:r>
              <a:rPr lang="lv-LV" altLang="en-US" dirty="0" smtClean="0"/>
              <a:t>Ja </a:t>
            </a:r>
            <a:r>
              <a:rPr lang="lv-LV" altLang="en-US" dirty="0" smtClean="0"/>
              <a:t>tu gribi vēl vairāk garīgā spēka savā dzīvē, lūdz Dievam palīdzību</a:t>
            </a:r>
            <a:r>
              <a:rPr lang="en-US" altLang="en-US" dirty="0" smtClean="0"/>
              <a:t>. </a:t>
            </a:r>
            <a:r>
              <a:rPr lang="lv-LV" altLang="en-US" dirty="0" smtClean="0"/>
              <a:t>Tuvojies vēl vairāk Dievam</a:t>
            </a:r>
            <a:r>
              <a:rPr lang="en-US" altLang="en-US" dirty="0" smtClean="0"/>
              <a:t>. </a:t>
            </a:r>
            <a:r>
              <a:rPr lang="lv-LV" altLang="en-US" dirty="0" smtClean="0"/>
              <a:t>Viņam patīk izliet Savas dāvanas pār tiem, kuri saglabā savas prioritātes</a:t>
            </a:r>
            <a:r>
              <a:rPr lang="en-US" altLang="en-US" dirty="0" smtClean="0"/>
              <a:t>.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400800"/>
            <a:ext cx="3860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991600" cy="1143000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5791200" cy="4191000"/>
          </a:xfrm>
        </p:spPr>
        <p:txBody>
          <a:bodyPr/>
          <a:lstStyle/>
          <a:p>
            <a:pPr marL="577850" indent="-577850" eaLnBrk="1" hangingPunct="1">
              <a:buFont typeface="Times New Roman" panose="02020603050405020304" pitchFamily="18" charset="0"/>
              <a:buAutoNum type="arabicPeriod" startAt="6"/>
            </a:pPr>
            <a:r>
              <a:rPr lang="lv-LV" altLang="en-US" sz="2800" dirty="0" smtClean="0"/>
              <a:t>Viņš dod Svētā Gara dāvanas</a:t>
            </a:r>
            <a:r>
              <a:rPr lang="en-US" altLang="en-US" sz="2800" dirty="0" smtClean="0"/>
              <a:t>.</a:t>
            </a:r>
          </a:p>
          <a:p>
            <a:pPr marL="1093788" lvl="1" indent="-49530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Dieva ideja par kalpošanu nav vienkārši būt sludinātājam vai misionāram</a:t>
            </a:r>
            <a:r>
              <a:rPr lang="en-US" altLang="en-US" dirty="0" smtClean="0"/>
              <a:t>.</a:t>
            </a:r>
          </a:p>
          <a:p>
            <a:pPr marL="1093788" lvl="1" indent="-495300" eaLnBrk="1" hangingPunct="1">
              <a:buFont typeface="Times New Roman" panose="02020603050405020304" pitchFamily="18" charset="0"/>
              <a:buAutoNum type="alphaLcPeriod"/>
            </a:pPr>
            <a:r>
              <a:rPr lang="lv-LV" altLang="en-US" dirty="0" smtClean="0"/>
              <a:t>Dievs grib, lai ikviens Viņa bērns strādā priekš Viņa tieši tur, kur Viņa bērni ir</a:t>
            </a:r>
            <a:r>
              <a:rPr lang="en-US" altLang="en-US" dirty="0" smtClean="0"/>
              <a:t>.</a:t>
            </a:r>
          </a:p>
        </p:txBody>
      </p:sp>
      <p:pic>
        <p:nvPicPr>
          <p:cNvPr id="46084" name="Picture 7" descr="http://www.netgate.com.uy/~ggopar/firmament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828800"/>
            <a:ext cx="2635250" cy="4191000"/>
          </a:xfrm>
        </p:spPr>
      </p:pic>
      <p:sp>
        <p:nvSpPr>
          <p:cNvPr id="45061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8915400" cy="1143000"/>
          </a:xfrm>
        </p:spPr>
        <p:txBody>
          <a:bodyPr/>
          <a:lstStyle/>
          <a:p>
            <a:pPr marL="573088" indent="-573088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36700" y="2362200"/>
            <a:ext cx="5257800" cy="4191000"/>
          </a:xfrm>
        </p:spPr>
        <p:txBody>
          <a:bodyPr/>
          <a:lstStyle/>
          <a:p>
            <a:pPr marL="971550" lvl="1" indent="-514350" eaLnBrk="1" hangingPunct="1">
              <a:lnSpc>
                <a:spcPct val="90000"/>
              </a:lnSpc>
              <a:buFont typeface="Times New Roman" panose="02020603050405020304" pitchFamily="18" charset="0"/>
              <a:buAutoNum type="alphaLcPeriod" startAt="3"/>
            </a:pPr>
            <a:r>
              <a:rPr lang="lv-LV" altLang="en-US" sz="3600" dirty="0" smtClean="0"/>
              <a:t>Dažas no Svētā Gara dāvanām ir lietojamas publiskā kalpošanā un citas ir lietojamas mūsu ikdienas dzīvē un darbā</a:t>
            </a:r>
            <a:r>
              <a:rPr lang="en-US" altLang="en-US" sz="3600" dirty="0" smtClean="0"/>
              <a:t>.</a:t>
            </a:r>
          </a:p>
        </p:txBody>
      </p:sp>
      <p:pic>
        <p:nvPicPr>
          <p:cNvPr id="47108" name="Picture 5" descr="http://calvarychapel.com/library/newbelievers/ynl/03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1550" y="1905000"/>
            <a:ext cx="2584450" cy="4191000"/>
          </a:xfrm>
        </p:spPr>
      </p:pic>
      <p:sp>
        <p:nvSpPr>
          <p:cNvPr id="46085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915400" cy="1143000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905000"/>
            <a:ext cx="9431338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E</a:t>
            </a:r>
            <a:r>
              <a:rPr lang="lv-LV" altLang="en-US" dirty="0" smtClean="0"/>
              <a:t>feziešiem</a:t>
            </a:r>
            <a:r>
              <a:rPr lang="en-US" altLang="en-US" dirty="0" smtClean="0"/>
              <a:t> 4:11-13 </a:t>
            </a:r>
            <a:r>
              <a:rPr lang="lv-LV" altLang="en-US" sz="2800" dirty="0" smtClean="0"/>
              <a:t>(tulkojums no New Living Translation)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lv-LV" altLang="en-US" sz="2800" baseline="30000" dirty="0" smtClean="0"/>
              <a:t>11</a:t>
            </a:r>
            <a:r>
              <a:rPr lang="lv-LV" altLang="en-US" sz="2800" dirty="0" smtClean="0"/>
              <a:t>Viņš ir tas, kurš deva šīs dāvanas draudzei: apustuļus, praviešus, evaņģēlistus, mācītājus un skolotājus.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lv-LV" altLang="en-US" sz="2800" baseline="30000" dirty="0" smtClean="0"/>
              <a:t>12</a:t>
            </a:r>
            <a:r>
              <a:rPr lang="lv-LV" altLang="en-US" sz="2800" dirty="0" smtClean="0"/>
              <a:t>Viņu atbildība ir aprīkot Dieva ļaudis darīt savu darbu un celt draudzi, Kristus miesu,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lv-LV" altLang="en-US" sz="2800" baseline="30000" dirty="0" smtClean="0"/>
              <a:t>13</a:t>
            </a:r>
            <a:r>
              <a:rPr lang="lv-LV" altLang="en-US" sz="2800" dirty="0" smtClean="0"/>
              <a:t>līdz mēs nonākam tādā vienotībā savā ticībā un zināšanās par Dieva Dēlu, ka būsim nobrieduši, pilnībā pieauguši Tai Kungā, līdz pat Kristus augumam.</a:t>
            </a:r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16063" y="228600"/>
            <a:ext cx="8847137" cy="1143000"/>
          </a:xfrm>
        </p:spPr>
        <p:txBody>
          <a:bodyPr/>
          <a:lstStyle/>
          <a:p>
            <a:pPr marL="520700" indent="-520700" eaLnBrk="1" hangingPunct="1"/>
            <a:r>
              <a:rPr lang="en-US" altLang="en-US" sz="3600" dirty="0" smtClean="0"/>
              <a:t>C. </a:t>
            </a:r>
            <a:r>
              <a:rPr lang="lv-LV" altLang="en-US" sz="3600" dirty="0" smtClean="0"/>
              <a:t>Ko Svētais Gars dara tavā dzīvē pēc tam, kad esi kļuvis par kristieti?</a:t>
            </a:r>
            <a:endParaRPr lang="en-US" altLang="en-US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71550" lvl="1" indent="-514350" eaLnBrk="1" hangingPunct="1">
              <a:buFont typeface="Times New Roman" panose="02020603050405020304" pitchFamily="18" charset="0"/>
              <a:buAutoNum type="alphaLcPeriod" startAt="4"/>
            </a:pPr>
            <a:r>
              <a:rPr lang="lv-LV" altLang="en-US" sz="3600" dirty="0" smtClean="0"/>
              <a:t>Dievs grib, lai tu lieto dāvanu, lai nestu godu Dievam, nevis sev</a:t>
            </a:r>
            <a:r>
              <a:rPr lang="en-US" altLang="en-US" sz="3600" dirty="0" smtClean="0"/>
              <a:t>.</a:t>
            </a:r>
          </a:p>
        </p:txBody>
      </p:sp>
      <p:grpSp>
        <p:nvGrpSpPr>
          <p:cNvPr id="49156" name="Group 8"/>
          <p:cNvGrpSpPr>
            <a:grpSpLocks/>
          </p:cNvGrpSpPr>
          <p:nvPr/>
        </p:nvGrpSpPr>
        <p:grpSpPr bwMode="auto">
          <a:xfrm>
            <a:off x="1524000" y="-4991100"/>
            <a:ext cx="9144000" cy="3184525"/>
            <a:chOff x="0" y="10609"/>
            <a:chExt cx="5760" cy="2006"/>
          </a:xfrm>
        </p:grpSpPr>
        <p:sp>
          <p:nvSpPr>
            <p:cNvPr id="49159" name="Rectangle 5"/>
            <p:cNvSpPr>
              <a:spLocks noChangeArrowheads="1"/>
            </p:cNvSpPr>
            <p:nvPr/>
          </p:nvSpPr>
          <p:spPr bwMode="auto">
            <a:xfrm>
              <a:off x="0" y="10609"/>
              <a:ext cx="30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0" name="Rectangle 6"/>
            <p:cNvSpPr>
              <a:spLocks noChangeArrowheads="1"/>
            </p:cNvSpPr>
            <p:nvPr/>
          </p:nvSpPr>
          <p:spPr bwMode="auto">
            <a:xfrm>
              <a:off x="0" y="10609"/>
              <a:ext cx="576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  </a:t>
              </a:r>
              <a:r>
                <a:rPr lang="en-US" altLang="en-US" sz="17900"/>
                <a:t> </a:t>
              </a:r>
              <a:r>
                <a:rPr lang="en-US" altLang="en-US"/>
                <a:t>                                            </a:t>
              </a:r>
            </a:p>
            <a:p>
              <a:pPr algn="ctr"/>
              <a:endParaRPr lang="en-US" altLang="en-US"/>
            </a:p>
          </p:txBody>
        </p:sp>
      </p:grpSp>
      <p:pic>
        <p:nvPicPr>
          <p:cNvPr id="49157" name="Picture 19" descr="C:\WINDOWS\Application Data\Microsoft\Media Catalog\Downloaded Clips\cl0\SY01739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6338" y="1905000"/>
            <a:ext cx="3641725" cy="4191000"/>
          </a:xfrm>
        </p:spPr>
      </p:pic>
      <p:sp>
        <p:nvSpPr>
          <p:cNvPr id="48134" name="Footer Placeholder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iteenchallenge.org   </a:t>
            </a:r>
            <a:endParaRPr lang="en-US" sz="14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lv-LV" altLang="en-US" smtClean="0"/>
              <a:t>4.stunda </a:t>
            </a:r>
            <a:r>
              <a:rPr lang="en-US" altLang="en-US" smtClean="0"/>
              <a:t>– </a:t>
            </a:r>
            <a:r>
              <a:rPr lang="lv-LV" altLang="en-US" smtClean="0"/>
              <a:t>personīgais pielietojums</a:t>
            </a:r>
            <a:endParaRPr lang="en-US" altLang="en-US" smtClean="0"/>
          </a:p>
        </p:txBody>
      </p:sp>
      <p:sp>
        <p:nvSpPr>
          <p:cNvPr id="50179" name="TextBox 4"/>
          <p:cNvSpPr txBox="1">
            <a:spLocks noChangeArrowheads="1"/>
          </p:cNvSpPr>
          <p:nvPr/>
        </p:nvSpPr>
        <p:spPr bwMode="auto">
          <a:xfrm>
            <a:off x="2249488" y="2667000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 sz="3600" dirty="0"/>
              <a:t>Vai šodien tavā dzīvē ir situācija vai problēma, kur tev vajag, lai Svētais Gars tev palīdz atrast patiesību</a:t>
            </a:r>
            <a:r>
              <a:rPr lang="en-US" altLang="en-US" sz="3600" dirty="0"/>
              <a:t>? </a:t>
            </a:r>
            <a:r>
              <a:rPr lang="lv-LV" altLang="en-US" sz="3600" dirty="0"/>
              <a:t>Īsi apraksti to</a:t>
            </a:r>
            <a:r>
              <a:rPr lang="en-US" altLang="en-US" sz="3600" dirty="0"/>
              <a:t>.</a:t>
            </a:r>
            <a:endParaRPr lang="en-US" altLang="en-US" sz="1800" dirty="0">
              <a:solidFill>
                <a:srgbClr val="00264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5231" y="6248400"/>
            <a:ext cx="38608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iteenchallenge.org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1981200" y="2057400"/>
            <a:ext cx="5486400" cy="3949700"/>
          </a:xfrm>
        </p:spPr>
        <p:txBody>
          <a:bodyPr/>
          <a:lstStyle/>
          <a:p>
            <a:pPr marL="0" indent="0">
              <a:buSzTx/>
              <a:buFontTx/>
              <a:buNone/>
            </a:pPr>
            <a:r>
              <a:rPr lang="lv-LV" altLang="en-US" sz="2000" smtClean="0">
                <a:solidFill>
                  <a:srgbClr val="000000"/>
                </a:solidFill>
              </a:rPr>
              <a:t>Šo prezentāciju Dave </a:t>
            </a:r>
            <a:r>
              <a:rPr lang="en-US" altLang="en-US" sz="2000" smtClean="0">
                <a:solidFill>
                  <a:srgbClr val="000000"/>
                </a:solidFill>
              </a:rPr>
              <a:t>Batty</a:t>
            </a:r>
            <a:r>
              <a:rPr lang="lv-LV" altLang="en-US" sz="2000" smtClean="0">
                <a:solidFill>
                  <a:srgbClr val="000000"/>
                </a:solidFill>
              </a:rPr>
              <a:t> ir izveidojis, lai tā tiktu lietota kopā ar </a:t>
            </a:r>
            <a:r>
              <a:rPr lang="en-US" altLang="en-US" sz="2000" smtClean="0">
                <a:solidFill>
                  <a:srgbClr val="000000"/>
                </a:solidFill>
              </a:rPr>
              <a:t>Grup</a:t>
            </a:r>
            <a:r>
              <a:rPr lang="lv-LV" altLang="en-US" sz="2000" smtClean="0">
                <a:solidFill>
                  <a:srgbClr val="000000"/>
                </a:solidFill>
              </a:rPr>
              <a:t>u studijas jaunai dzīvei</a:t>
            </a:r>
            <a:r>
              <a:rPr lang="en-US" altLang="en-US" sz="2000" smtClean="0">
                <a:solidFill>
                  <a:srgbClr val="000000"/>
                </a:solidFill>
              </a:rPr>
              <a:t> </a:t>
            </a:r>
            <a:r>
              <a:rPr lang="lv-LV" altLang="en-US" sz="2000" smtClean="0">
                <a:solidFill>
                  <a:srgbClr val="000000"/>
                </a:solidFill>
              </a:rPr>
              <a:t>kursu</a:t>
            </a:r>
            <a:r>
              <a:rPr lang="en-US" altLang="en-US" sz="2000" smtClean="0">
                <a:solidFill>
                  <a:srgbClr val="000000"/>
                </a:solidFill>
              </a:rPr>
              <a:t> </a:t>
            </a:r>
            <a:r>
              <a:rPr lang="lv-LV" altLang="en-US" sz="2000" i="1" smtClean="0">
                <a:solidFill>
                  <a:srgbClr val="000000"/>
                </a:solidFill>
              </a:rPr>
              <a:t>Panākumiem bagāta kristīgā dzīve.</a:t>
            </a:r>
            <a:endParaRPr lang="en-US" altLang="en-US" sz="200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r>
              <a:rPr lang="lv-LV" altLang="en-US" sz="1600" smtClean="0">
                <a:solidFill>
                  <a:srgbClr val="000000"/>
                </a:solidFill>
              </a:rPr>
              <a:t>Šo prezentāciju izstrādāja</a:t>
            </a:r>
            <a:r>
              <a:rPr lang="en-US" altLang="en-US" sz="160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SzTx/>
              <a:buFontTx/>
              <a:buNone/>
            </a:pPr>
            <a:r>
              <a:rPr lang="en-US" altLang="en-US" sz="1600" smtClean="0">
                <a:solidFill>
                  <a:srgbClr val="000000"/>
                </a:solidFill>
              </a:rPr>
              <a:t>The Teen Challenge Farm, London, Ontario</a:t>
            </a:r>
          </a:p>
          <a:p>
            <a:pPr marL="0" indent="0">
              <a:buSzTx/>
              <a:buFontTx/>
              <a:buNone/>
            </a:pPr>
            <a:r>
              <a:rPr lang="lv-LV" altLang="en-US" sz="2000" smtClean="0">
                <a:solidFill>
                  <a:srgbClr val="000000"/>
                </a:solidFill>
              </a:rPr>
              <a:t>Rediģēja</a:t>
            </a:r>
            <a:r>
              <a:rPr lang="en-US" altLang="en-US" sz="2000" smtClean="0">
                <a:solidFill>
                  <a:srgbClr val="000000"/>
                </a:solidFill>
              </a:rPr>
              <a:t>  Global Teen Challenge, 2018</a:t>
            </a:r>
          </a:p>
          <a:p>
            <a:pPr marL="0" indent="0">
              <a:buSzTx/>
              <a:buFontTx/>
              <a:buNone/>
            </a:pPr>
            <a:endParaRPr lang="en-US" altLang="en-US" sz="2000" smtClean="0">
              <a:solidFill>
                <a:srgbClr val="000000"/>
              </a:solidFill>
            </a:endParaRPr>
          </a:p>
          <a:p>
            <a:pPr marL="0" indent="0">
              <a:buSzTx/>
              <a:buFontTx/>
              <a:buNone/>
            </a:pPr>
            <a:endParaRPr lang="en-US" altLang="en-US" sz="2000" smtClean="0">
              <a:solidFill>
                <a:srgbClr val="000000"/>
              </a:solidFill>
            </a:endParaRPr>
          </a:p>
        </p:txBody>
      </p:sp>
      <p:sp>
        <p:nvSpPr>
          <p:cNvPr id="51203" name="Title 2" descr="Large confetti"/>
          <p:cNvSpPr>
            <a:spLocks noGrp="1"/>
          </p:cNvSpPr>
          <p:nvPr>
            <p:ph type="title"/>
          </p:nvPr>
        </p:nvSpPr>
        <p:spPr>
          <a:xfrm>
            <a:off x="1371600" y="-17463"/>
            <a:ext cx="8229600" cy="1630363"/>
          </a:xfrm>
        </p:spPr>
        <p:txBody>
          <a:bodyPr/>
          <a:lstStyle/>
          <a:p>
            <a:r>
              <a:rPr lang="lv-LV" altLang="en-US" smtClean="0">
                <a:solidFill>
                  <a:srgbClr val="696464"/>
                </a:solidFill>
              </a:rPr>
              <a:t>Panākumiem bagāta kristīgā </a:t>
            </a:r>
            <a:br>
              <a:rPr lang="lv-LV" altLang="en-US" smtClean="0">
                <a:solidFill>
                  <a:srgbClr val="696464"/>
                </a:solidFill>
              </a:rPr>
            </a:br>
            <a:r>
              <a:rPr lang="lv-LV" altLang="en-US" smtClean="0">
                <a:solidFill>
                  <a:srgbClr val="696464"/>
                </a:solidFill>
              </a:rPr>
              <a:t>dzīve</a:t>
            </a:r>
            <a:r>
              <a:rPr lang="en-US" altLang="en-US" smtClean="0">
                <a:solidFill>
                  <a:srgbClr val="696464"/>
                </a:solidFill>
              </a:rPr>
              <a:t> </a:t>
            </a:r>
            <a:r>
              <a:rPr lang="en-US" altLang="en-US" sz="2000" smtClean="0">
                <a:solidFill>
                  <a:srgbClr val="221304"/>
                </a:solidFill>
              </a:rPr>
              <a:t>5</a:t>
            </a:r>
            <a:r>
              <a:rPr lang="lv-LV" altLang="en-US" sz="2000" smtClean="0">
                <a:solidFill>
                  <a:srgbClr val="221304"/>
                </a:solidFill>
              </a:rPr>
              <a:t>.labojums </a:t>
            </a:r>
            <a:r>
              <a:rPr lang="lv-LV" altLang="en-US" sz="2800" smtClean="0">
                <a:solidFill>
                  <a:srgbClr val="221304"/>
                </a:solidFill>
              </a:rPr>
              <a:t>Autors</a:t>
            </a:r>
            <a:r>
              <a:rPr lang="en-US" altLang="en-US" sz="2800" smtClean="0">
                <a:solidFill>
                  <a:srgbClr val="221304"/>
                </a:solidFill>
              </a:rPr>
              <a:t> Dave Batty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03913" y="6408738"/>
            <a:ext cx="2859087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 dirty="0"/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5257800" y="5092700"/>
            <a:ext cx="502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v-LV" altLang="en-US"/>
              <a:t>Informāciju par šo materiālu iegūšanu atradīsiet</a:t>
            </a:r>
            <a:r>
              <a:rPr lang="en-US" altLang="en-US"/>
              <a:t> iteenchallenge.org</a:t>
            </a:r>
          </a:p>
          <a:p>
            <a:pPr eaLnBrk="1" hangingPunct="1"/>
            <a:r>
              <a:rPr lang="en-US" altLang="en-US"/>
              <a:t>Globaltc.org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3988" y="4941888"/>
            <a:ext cx="5029200" cy="1501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42" y="314325"/>
            <a:ext cx="2802058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668838"/>
            <a:ext cx="41529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en-US" smtClean="0"/>
              <a:t>1.stunda</a:t>
            </a:r>
            <a:r>
              <a:rPr lang="en-US" altLang="en-US" smtClean="0"/>
              <a:t> - </a:t>
            </a:r>
            <a:r>
              <a:rPr lang="lv-LV" altLang="en-US" smtClean="0"/>
              <a:t>ievads</a:t>
            </a:r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54163"/>
            <a:ext cx="8382000" cy="493077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 smtClean="0"/>
              <a:t>       </a:t>
            </a:r>
            <a:r>
              <a:rPr lang="lv-LV" altLang="en-US" b="1" dirty="0" smtClean="0"/>
              <a:t>Kāds ir tavs uzskats par panākumiem</a:t>
            </a:r>
            <a:r>
              <a:rPr lang="en-US" altLang="en-US" b="1" dirty="0" smtClean="0"/>
              <a:t>?</a:t>
            </a:r>
          </a:p>
          <a:p>
            <a:pPr marL="0" indent="0">
              <a:buFontTx/>
              <a:buNone/>
            </a:pPr>
            <a:r>
              <a:rPr lang="lv-LV" altLang="en-US" sz="2800" dirty="0" smtClean="0"/>
              <a:t>Dažas minūtes diskutējiet par šiem jautājumiem</a:t>
            </a:r>
            <a:r>
              <a:rPr lang="en-US" altLang="en-US" sz="2800" dirty="0" smtClean="0"/>
              <a:t>:</a:t>
            </a:r>
          </a:p>
          <a:p>
            <a:pPr marL="466725" indent="-466725">
              <a:buFontTx/>
              <a:buNone/>
            </a:pPr>
            <a:r>
              <a:rPr lang="en-US" altLang="en-US" sz="2800" dirty="0" smtClean="0"/>
              <a:t>1. </a:t>
            </a:r>
            <a:r>
              <a:rPr lang="en-US" altLang="en-US" sz="2800" dirty="0" smtClean="0"/>
              <a:t>	</a:t>
            </a:r>
            <a:r>
              <a:rPr lang="lv-LV" altLang="en-US" sz="2800" dirty="0" smtClean="0"/>
              <a:t>Kā </a:t>
            </a:r>
            <a:r>
              <a:rPr lang="lv-LV" altLang="en-US" sz="2800" dirty="0" smtClean="0"/>
              <a:t>pasaule mēra panākumus</a:t>
            </a:r>
            <a:r>
              <a:rPr lang="en-US" altLang="en-US" sz="2800" dirty="0" smtClean="0"/>
              <a:t>?</a:t>
            </a:r>
          </a:p>
          <a:p>
            <a:pPr marL="466725" indent="-466725">
              <a:buFontTx/>
              <a:buNone/>
            </a:pPr>
            <a:r>
              <a:rPr lang="en-US" altLang="en-US" sz="2800" dirty="0" smtClean="0"/>
              <a:t>2. </a:t>
            </a:r>
            <a:r>
              <a:rPr lang="en-US" altLang="en-US" sz="2800" dirty="0" smtClean="0"/>
              <a:t>	</a:t>
            </a:r>
            <a:r>
              <a:rPr lang="lv-LV" altLang="en-US" sz="2800" dirty="0" smtClean="0"/>
              <a:t>Kādās </a:t>
            </a:r>
            <a:r>
              <a:rPr lang="lv-LV" altLang="en-US" sz="2800" dirty="0" smtClean="0"/>
              <a:t>tavas dzīves jomās pasaule uzskata, ka tev ir panākumi</a:t>
            </a:r>
            <a:r>
              <a:rPr lang="en-US" altLang="en-US" sz="2800" dirty="0" smtClean="0"/>
              <a:t>?</a:t>
            </a:r>
          </a:p>
          <a:p>
            <a:pPr marL="466725" indent="-466725">
              <a:buFontTx/>
              <a:buNone/>
            </a:pPr>
            <a:r>
              <a:rPr lang="en-US" altLang="en-US" sz="2800" dirty="0" smtClean="0"/>
              <a:t>3. </a:t>
            </a:r>
            <a:r>
              <a:rPr lang="en-US" altLang="en-US" sz="2800" dirty="0" smtClean="0"/>
              <a:t>	</a:t>
            </a:r>
            <a:r>
              <a:rPr lang="lv-LV" altLang="en-US" sz="2800" dirty="0" smtClean="0"/>
              <a:t>Kā tavi uzskati par panākumiem saskan vai atšķiras no uzskatiem, kas ir nekristiešiem, kuri dzīvo tev tuvumā</a:t>
            </a:r>
            <a:r>
              <a:rPr lang="en-US" altLang="en-US" sz="2800" dirty="0" smtClean="0"/>
              <a:t>?</a:t>
            </a:r>
            <a:endParaRPr lang="en-US" altLang="en-US" sz="2800" dirty="0" smtClean="0"/>
          </a:p>
          <a:p>
            <a:pPr marL="466725" indent="-466725">
              <a:buFontTx/>
              <a:buNone/>
            </a:pPr>
            <a:r>
              <a:rPr lang="en-US" altLang="en-US" sz="2800" dirty="0" smtClean="0"/>
              <a:t>4. </a:t>
            </a:r>
            <a:r>
              <a:rPr lang="en-US" altLang="en-US" sz="2800" dirty="0" smtClean="0"/>
              <a:t>	</a:t>
            </a:r>
            <a:r>
              <a:rPr lang="lv-LV" altLang="en-US" sz="2800" dirty="0" smtClean="0"/>
              <a:t>Kā tavi uzskati par patiesiem panākumiem ir mainījušies pēdējo piecu gadu laikā</a:t>
            </a:r>
            <a:r>
              <a:rPr lang="en-US" altLang="en-US" sz="2800" dirty="0" smtClean="0"/>
              <a:t>?</a:t>
            </a:r>
            <a:endParaRPr lang="en-US" altLang="en-US" sz="2800" dirty="0" smtClean="0"/>
          </a:p>
        </p:txBody>
      </p:sp>
      <p:pic>
        <p:nvPicPr>
          <p:cNvPr id="8196" name="Picture 4" descr="C:\My Documents\My Pictures\Religious Animation and Images\a0000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6200"/>
            <a:ext cx="16065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A: </a:t>
            </a:r>
            <a:r>
              <a:rPr lang="lv-LV" altLang="en-US" smtClean="0"/>
              <a:t>Ko Dievs saka par mani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7924800" cy="4191000"/>
          </a:xfrm>
        </p:spPr>
        <p:txBody>
          <a:bodyPr/>
          <a:lstStyle/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Es esmu </a:t>
            </a:r>
            <a:r>
              <a:rPr lang="lv-LV" altLang="en-US" u="sng" dirty="0" smtClean="0">
                <a:solidFill>
                  <a:srgbClr val="4099FA"/>
                </a:solidFill>
              </a:rPr>
              <a:t>Dieva bērns</a:t>
            </a:r>
            <a:r>
              <a:rPr lang="en-US" altLang="en-US" dirty="0" smtClean="0"/>
              <a:t>. 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Es esmu mīlēts </a:t>
            </a:r>
            <a:r>
              <a:rPr lang="en-US" altLang="en-US" dirty="0" smtClean="0"/>
              <a:t>– </a:t>
            </a:r>
            <a:r>
              <a:rPr lang="lv-LV" altLang="en-US" u="sng" dirty="0" smtClean="0">
                <a:solidFill>
                  <a:srgbClr val="4099FA"/>
                </a:solidFill>
              </a:rPr>
              <a:t>Dievs mani mīl!</a:t>
            </a:r>
            <a:endParaRPr lang="en-US" altLang="en-US" u="sng" dirty="0" smtClean="0">
              <a:solidFill>
                <a:srgbClr val="4099FA"/>
              </a:solidFill>
            </a:endParaRPr>
          </a:p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u="sng" dirty="0" smtClean="0">
                <a:solidFill>
                  <a:srgbClr val="4099FA"/>
                </a:solidFill>
              </a:rPr>
              <a:t>Es esmu vērtīgs</a:t>
            </a:r>
            <a:r>
              <a:rPr lang="en-US" altLang="en-US" dirty="0" smtClean="0"/>
              <a:t>.  </a:t>
            </a:r>
            <a:r>
              <a:rPr lang="lv-LV" altLang="en-US" dirty="0" smtClean="0"/>
              <a:t>Es Dievam esmu  vērtīgāks par visiem pasaules dārgumiem</a:t>
            </a:r>
            <a:r>
              <a:rPr lang="en-US" altLang="en-US" dirty="0" smtClean="0"/>
              <a:t>.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/>
            </a:pPr>
            <a:r>
              <a:rPr lang="lv-LV" altLang="en-US" dirty="0" smtClean="0"/>
              <a:t>Es esmu atpirkts cilvēks</a:t>
            </a:r>
            <a:r>
              <a:rPr lang="en-US" altLang="en-US" dirty="0" smtClean="0"/>
              <a:t>.  </a:t>
            </a:r>
            <a:br>
              <a:rPr lang="en-US" altLang="en-US" dirty="0" smtClean="0"/>
            </a:br>
            <a:r>
              <a:rPr lang="lv-LV" altLang="en-US" dirty="0" smtClean="0"/>
              <a:t>Jēzus</a:t>
            </a:r>
            <a:r>
              <a:rPr lang="en-US" altLang="en-US" dirty="0" smtClean="0"/>
              <a:t> </a:t>
            </a:r>
            <a:r>
              <a:rPr lang="lv-LV" altLang="en-US" dirty="0" smtClean="0">
                <a:solidFill>
                  <a:srgbClr val="4099FA"/>
                </a:solidFill>
                <a:hlinkClick r:id="rId2" action="ppaction://hlinksldjump"/>
              </a:rPr>
              <a:t>atpirka</a:t>
            </a:r>
            <a:r>
              <a:rPr lang="lv-LV" altLang="en-US" dirty="0" smtClean="0"/>
              <a:t> manu brīvību</a:t>
            </a:r>
            <a:r>
              <a:rPr lang="en-US" altLang="en-US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A: </a:t>
            </a:r>
            <a:r>
              <a:rPr lang="lv-LV" altLang="en-US" smtClean="0"/>
              <a:t>Ko Dievs saka par mnai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Times New Roman" panose="02020603050405020304" pitchFamily="18" charset="0"/>
              <a:buAutoNum type="arabicPeriod" startAt="5"/>
            </a:pPr>
            <a:r>
              <a:rPr lang="lv-LV" altLang="en-US" smtClean="0"/>
              <a:t>Es esmu Jēzus Kristus kalps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4099FA"/>
                </a:solidFill>
                <a:hlinkClick r:id="rId2" action="ppaction://hlinksldjump"/>
              </a:rPr>
              <a:t>(</a:t>
            </a:r>
            <a:r>
              <a:rPr lang="lv-LV" altLang="en-US" smtClean="0">
                <a:solidFill>
                  <a:srgbClr val="4099FA"/>
                </a:solidFill>
                <a:hlinkClick r:id="rId2" action="ppaction://hlinksldjump"/>
              </a:rPr>
              <a:t>sekotājs</a:t>
            </a:r>
            <a:r>
              <a:rPr lang="lv-LV" altLang="en-US" smtClean="0">
                <a:solidFill>
                  <a:srgbClr val="4099FA"/>
                </a:solidFill>
              </a:rPr>
              <a:t>)</a:t>
            </a:r>
            <a:r>
              <a:rPr lang="en-US" altLang="en-US" smtClean="0"/>
              <a:t>. 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 startAt="5"/>
            </a:pPr>
            <a:r>
              <a:rPr lang="lv-LV" altLang="en-US" smtClean="0"/>
              <a:t>Es esmu </a:t>
            </a:r>
            <a:r>
              <a:rPr lang="lv-LV" altLang="en-US" u="sng" smtClean="0">
                <a:solidFill>
                  <a:srgbClr val="4099FA"/>
                </a:solidFill>
              </a:rPr>
              <a:t>Dieva draugs</a:t>
            </a:r>
            <a:r>
              <a:rPr lang="en-US" altLang="en-US" smtClean="0"/>
              <a:t>. </a:t>
            </a:r>
          </a:p>
          <a:p>
            <a:pPr marL="609600" indent="-609600" eaLnBrk="1" hangingPunct="1">
              <a:buFont typeface="Times New Roman" panose="02020603050405020304" pitchFamily="18" charset="0"/>
              <a:buAutoNum type="arabicPeriod" startAt="5"/>
            </a:pPr>
            <a:r>
              <a:rPr lang="lv-LV" altLang="en-US" smtClean="0"/>
              <a:t>Es joprojām</a:t>
            </a:r>
            <a:r>
              <a:rPr lang="en-US" altLang="en-US" smtClean="0"/>
              <a:t> </a:t>
            </a:r>
            <a:r>
              <a:rPr lang="lv-LV" altLang="en-US" u="sng" smtClean="0">
                <a:solidFill>
                  <a:srgbClr val="4099FA"/>
                </a:solidFill>
              </a:rPr>
              <a:t>augu</a:t>
            </a:r>
            <a:r>
              <a:rPr lang="lv-LV" altLang="en-US" smtClean="0"/>
              <a:t> </a:t>
            </a:r>
            <a:r>
              <a:rPr lang="en-US" altLang="en-US" smtClean="0"/>
              <a:t>(</a:t>
            </a:r>
            <a:r>
              <a:rPr lang="lv-LV" altLang="en-US" smtClean="0"/>
              <a:t>tādēļ, lūdzu, esiet pacietīgi ar mani</a:t>
            </a:r>
            <a:r>
              <a:rPr lang="en-US" altLang="en-US" smtClean="0"/>
              <a:t>).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86200"/>
            <a:ext cx="254635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1021-EC53-408E-8A14-125DA88E7AF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B: </a:t>
            </a:r>
            <a:r>
              <a:rPr lang="lv-LV" altLang="en-US" smtClean="0"/>
              <a:t>Man ir fizisks ķermenis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700" y="2286000"/>
            <a:ext cx="5080000" cy="2743200"/>
          </a:xfrm>
        </p:spPr>
        <p:txBody>
          <a:bodyPr/>
          <a:lstStyle/>
          <a:p>
            <a:pPr marL="533400" indent="-533400" eaLnBrk="1" hangingPunct="1">
              <a:buFontTx/>
              <a:buAutoNum type="alphaLcParenR"/>
            </a:pPr>
            <a:r>
              <a:rPr lang="lv-LV" altLang="en-US" dirty="0" smtClean="0"/>
              <a:t>Mūsu fiziskais ķermenis ir</a:t>
            </a:r>
            <a:r>
              <a:rPr lang="en-US" altLang="en-US" dirty="0" smtClean="0"/>
              <a:t> </a:t>
            </a:r>
            <a:r>
              <a:rPr lang="lv-LV" altLang="en-US" u="sng" dirty="0" smtClean="0">
                <a:solidFill>
                  <a:srgbClr val="4099FA"/>
                </a:solidFill>
              </a:rPr>
              <a:t>brīnums</a:t>
            </a:r>
            <a:r>
              <a:rPr lang="en-US" altLang="en-US" dirty="0" smtClean="0"/>
              <a:t>.</a:t>
            </a:r>
          </a:p>
          <a:p>
            <a:pPr marL="533400" indent="-533400" eaLnBrk="1" hangingPunct="1">
              <a:buFontTx/>
              <a:buAutoNum type="alphaLcParenR"/>
            </a:pPr>
            <a:r>
              <a:rPr lang="lv-LV" altLang="en-US" dirty="0" smtClean="0"/>
              <a:t>Grēks ietekmē mūsu fizisko ķermeni</a:t>
            </a:r>
            <a:r>
              <a:rPr lang="en-US" altLang="en-US" dirty="0" smtClean="0"/>
              <a:t>.</a:t>
            </a:r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8" b="39114"/>
          <a:stretch>
            <a:fillRect/>
          </a:stretch>
        </p:blipFill>
        <p:spPr>
          <a:xfrm>
            <a:off x="7772400" y="1865313"/>
            <a:ext cx="2290763" cy="4078287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458913" y="284163"/>
            <a:ext cx="10363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C: </a:t>
            </a:r>
            <a:r>
              <a:rPr lang="lv-LV" altLang="en-US" smtClean="0"/>
              <a:t>Man ir personība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133600"/>
            <a:ext cx="50800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    </a:t>
            </a:r>
            <a:r>
              <a:rPr lang="lv-LV" altLang="en-US" smtClean="0"/>
              <a:t>Četrām svarīgām lietām ir liela ietekme uz tavu personību</a:t>
            </a:r>
            <a:r>
              <a:rPr lang="en-US" altLang="en-US" smtClean="0"/>
              <a:t>.</a:t>
            </a:r>
            <a:endParaRPr lang="en-US" altLang="en-US" sz="2800" smtClean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4113" y="2514600"/>
            <a:ext cx="4371975" cy="259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A79E-1D7A-495F-BD45-CD571AF810C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f4585712a30c7724d40f4ad84cbd096dd4f941"/>
</p:tagLst>
</file>

<file path=ppt/theme/theme1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Designs\Ricepaper.pot</Template>
  <TotalTime>3150</TotalTime>
  <Words>2000</Words>
  <Application>Microsoft Office PowerPoint</Application>
  <PresentationFormat>Widescreen</PresentationFormat>
  <Paragraphs>382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Times New Roman</vt:lpstr>
      <vt:lpstr>Arial</vt:lpstr>
      <vt:lpstr>Wingdings</vt:lpstr>
      <vt:lpstr>Calibri</vt:lpstr>
      <vt:lpstr>Ricepaper</vt:lpstr>
      <vt:lpstr>Custom Design</vt:lpstr>
      <vt:lpstr>Panākumiem bagāta kristīgā dzīve</vt:lpstr>
      <vt:lpstr>Panākumiem bagāta kristīgā dzīve 5.labojums   Dave Batty</vt:lpstr>
      <vt:lpstr>Panākumiem bagāta kristīgā dzīve</vt:lpstr>
      <vt:lpstr>1.stunda– Kas es esmu?</vt:lpstr>
      <vt:lpstr>1.stunda - ievads</vt:lpstr>
      <vt:lpstr>A: Ko Dievs saka par mani</vt:lpstr>
      <vt:lpstr>A: Ko Dievs saka par mnai</vt:lpstr>
      <vt:lpstr>B: Man ir fizisks ķermenis</vt:lpstr>
      <vt:lpstr>C: Man ir personība</vt:lpstr>
      <vt:lpstr>C: Man ir personība</vt:lpstr>
      <vt:lpstr>D: Man ir gars</vt:lpstr>
      <vt:lpstr>Pieci soļi, lai kļūtu par panākumiem bagātu kristieti</vt:lpstr>
      <vt:lpstr>A. Pieci soļi, kļūstot par panākumiem  bagātu kristieti</vt:lpstr>
      <vt:lpstr>A. Pieci soļi, kļūstot par panākumiem  bagātu kristieti</vt:lpstr>
      <vt:lpstr> 1.stunda - personīgais pielietojums</vt:lpstr>
      <vt:lpstr>2.stunda – Nospraud jaunus mērķus</vt:lpstr>
      <vt:lpstr>2.Stunda - ievads</vt:lpstr>
      <vt:lpstr>A. Pieci soļi, kļūstot par panākumiem  bagātu kristieti</vt:lpstr>
      <vt:lpstr>A. Pieci soļi, kļūstot par panākumiem  bagātu kristieti</vt:lpstr>
      <vt:lpstr>A. Pieci soļi, kļūstot par panākumiem bagātu kristieti</vt:lpstr>
      <vt:lpstr>A. Pieci soļi, kļūstot par panākumiem bagātu kristieti</vt:lpstr>
      <vt:lpstr> 2.stunda – personīgais pielietojums</vt:lpstr>
      <vt:lpstr>3.stunda – pārvaldi savas emocijas</vt:lpstr>
      <vt:lpstr>3.stunda - ievads</vt:lpstr>
      <vt:lpstr>3.stunda - ievads</vt:lpstr>
      <vt:lpstr>Pamata fakti par mūsu emocijām</vt:lpstr>
      <vt:lpstr>Mazās grupas aktivitāte Kā Jēzus izpauda Savas emocijas?</vt:lpstr>
      <vt:lpstr>A. Pieci soļi, kļūstot par panākumiem bagātu kristieti</vt:lpstr>
      <vt:lpstr>A. Pieci soļi, kļūstot par panākumiem bagātu kristieti</vt:lpstr>
      <vt:lpstr>B. Kā sākt lietot piecus soļus</vt:lpstr>
      <vt:lpstr>B. Kā sākt lietot piecus soļus</vt:lpstr>
      <vt:lpstr> 3.stunda – personīgais pielietojums</vt:lpstr>
      <vt:lpstr>4.stunda – Svētais Gars</vt:lpstr>
      <vt:lpstr>4.stunda – Svētais Gars</vt:lpstr>
      <vt:lpstr>4.stunda – ievads Svētais Gars manā dzīvē</vt:lpstr>
      <vt:lpstr>A. Kas ir Svētais Gars?</vt:lpstr>
      <vt:lpstr>B. Ko Svētais Gars dara tavā dzīvē,  kad tu kļūsti par kristieti?</vt:lpstr>
      <vt:lpstr>C. Ko Svētais Gars dara tavā dzīvē pēc tam, kad esi kļuvis par kristieti?</vt:lpstr>
      <vt:lpstr>C. Ko Svētais Gars dara tavā dzīvē pēc tam, kad esi kļuvis par kristieti?</vt:lpstr>
      <vt:lpstr>C. Ko Svētais Gars dara tavā dzīvē pēc tam, kad esi kļuvis par kristieti?</vt:lpstr>
      <vt:lpstr>C. Ko Svētais Gars dara tavā dzīvē pēc tam, kad esi kļuvis par kristieti?</vt:lpstr>
      <vt:lpstr>C. Ko Svētais Gars dara tavā dzīvē pēc tam, kad esi kļuvis par kristieti?</vt:lpstr>
      <vt:lpstr>C. Ko Svētais Gars dara tavā dzīvē pēc tam, kad esi kļuvis par kristieti?</vt:lpstr>
      <vt:lpstr>C. Ko Svētais Gars dara tavā dzīvē pēc tam, kad esi kļuvis par kristieti?</vt:lpstr>
      <vt:lpstr>C. Ko Svētais Gars dara tavā dzīvē pēc tam, kad esi kļuvis par kristieti?</vt:lpstr>
      <vt:lpstr> 4.stunda – personīgais pielietojums</vt:lpstr>
      <vt:lpstr>Panākumiem bagāta kristīgā  dzīve 5.labojums Autors Dave Batty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Christian Living</dc:title>
  <dc:creator>Gregg Fischer</dc:creator>
  <cp:lastModifiedBy>Dave Batty</cp:lastModifiedBy>
  <cp:revision>138</cp:revision>
  <dcterms:created xsi:type="dcterms:W3CDTF">2002-04-22T18:05:15Z</dcterms:created>
  <dcterms:modified xsi:type="dcterms:W3CDTF">2019-10-04T11:16:14Z</dcterms:modified>
</cp:coreProperties>
</file>