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sldIdLst>
    <p:sldId id="525" r:id="rId2"/>
    <p:sldId id="288" r:id="rId3"/>
    <p:sldId id="499" r:id="rId4"/>
    <p:sldId id="500" r:id="rId5"/>
    <p:sldId id="501" r:id="rId6"/>
    <p:sldId id="502" r:id="rId7"/>
    <p:sldId id="503" r:id="rId8"/>
    <p:sldId id="504" r:id="rId9"/>
    <p:sldId id="505" r:id="rId10"/>
    <p:sldId id="506" r:id="rId11"/>
    <p:sldId id="507" r:id="rId12"/>
    <p:sldId id="527" r:id="rId13"/>
    <p:sldId id="528" r:id="rId14"/>
    <p:sldId id="529" r:id="rId15"/>
    <p:sldId id="511" r:id="rId16"/>
    <p:sldId id="512" r:id="rId17"/>
    <p:sldId id="513" r:id="rId18"/>
    <p:sldId id="531" r:id="rId19"/>
    <p:sldId id="514" r:id="rId20"/>
    <p:sldId id="523" r:id="rId21"/>
    <p:sldId id="533" r:id="rId22"/>
    <p:sldId id="515" r:id="rId23"/>
    <p:sldId id="535" r:id="rId24"/>
    <p:sldId id="516" r:id="rId25"/>
    <p:sldId id="536" r:id="rId26"/>
    <p:sldId id="537" r:id="rId27"/>
    <p:sldId id="518" r:id="rId28"/>
    <p:sldId id="519" r:id="rId29"/>
    <p:sldId id="521" r:id="rId30"/>
    <p:sldId id="522" r:id="rId31"/>
    <p:sldId id="524" r:id="rId32"/>
    <p:sldId id="530" r:id="rId33"/>
    <p:sldId id="526" r:id="rId34"/>
  </p:sldIdLst>
  <p:sldSz cx="12192000" cy="6858000"/>
  <p:notesSz cx="6858000" cy="9144000"/>
  <p:custDataLst>
    <p:tags r:id="rId36"/>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FFFFFF"/>
    <a:srgbClr val="640000"/>
    <a:srgbClr val="A4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2562" autoAdjust="0"/>
  </p:normalViewPr>
  <p:slideViewPr>
    <p:cSldViewPr>
      <p:cViewPr varScale="1">
        <p:scale>
          <a:sx n="64" d="100"/>
          <a:sy n="64" d="100"/>
        </p:scale>
        <p:origin x="282" y="60"/>
      </p:cViewPr>
      <p:guideLst>
        <p:guide orient="horz" pos="2160"/>
        <p:guide pos="3840"/>
      </p:guideLst>
    </p:cSldViewPr>
  </p:slideViewPr>
  <p:outlineViewPr>
    <p:cViewPr>
      <p:scale>
        <a:sx n="33" d="100"/>
        <a:sy n="33" d="100"/>
      </p:scale>
      <p:origin x="48" y="182280"/>
    </p:cViewPr>
  </p:outlineViewPr>
  <p:notesTextViewPr>
    <p:cViewPr>
      <p:scale>
        <a:sx n="3" d="2"/>
        <a:sy n="3" d="2"/>
      </p:scale>
      <p:origin x="0" y="0"/>
    </p:cViewPr>
  </p:notesTextViewPr>
  <p:sorterViewPr>
    <p:cViewPr>
      <p:scale>
        <a:sx n="66" d="100"/>
        <a:sy n="66" d="100"/>
      </p:scale>
      <p:origin x="0" y="864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587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2902AFE-A73F-4EA0-B89F-D30239D56244}" type="slidenum">
              <a:rPr lang="en-US"/>
              <a:pPr>
                <a:defRPr/>
              </a:pPr>
              <a:t>‹#›</a:t>
            </a:fld>
            <a:endParaRPr lang="en-US"/>
          </a:p>
        </p:txBody>
      </p:sp>
    </p:spTree>
    <p:extLst>
      <p:ext uri="{BB962C8B-B14F-4D97-AF65-F5344CB8AC3E}">
        <p14:creationId xmlns:p14="http://schemas.microsoft.com/office/powerpoint/2010/main" val="1296734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5940" name="Slide Number Placeholder 3"/>
          <p:cNvSpPr>
            <a:spLocks noGrp="1"/>
          </p:cNvSpPr>
          <p:nvPr>
            <p:ph type="sldNum" sz="quarter" idx="5"/>
          </p:nvPr>
        </p:nvSpPr>
        <p:spPr>
          <a:noFill/>
        </p:spPr>
        <p:txBody>
          <a:bodyPr/>
          <a:lstStyle/>
          <a:p>
            <a:fld id="{8B41A718-86B5-468A-98ED-AAC18F7A598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6964" name="Slide Number Placeholder 3"/>
          <p:cNvSpPr>
            <a:spLocks noGrp="1"/>
          </p:cNvSpPr>
          <p:nvPr>
            <p:ph type="sldNum" sz="quarter" idx="5"/>
          </p:nvPr>
        </p:nvSpPr>
        <p:spPr>
          <a:noFill/>
        </p:spPr>
        <p:txBody>
          <a:bodyPr/>
          <a:lstStyle/>
          <a:p>
            <a:fld id="{78CBBE2F-D00C-4D57-9F58-862B660D85A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6964" name="Slide Number Placeholder 3"/>
          <p:cNvSpPr>
            <a:spLocks noGrp="1"/>
          </p:cNvSpPr>
          <p:nvPr>
            <p:ph type="sldNum" sz="quarter" idx="5"/>
          </p:nvPr>
        </p:nvSpPr>
        <p:spPr>
          <a:noFill/>
        </p:spPr>
        <p:txBody>
          <a:bodyPr/>
          <a:lstStyle/>
          <a:p>
            <a:fld id="{78CBBE2F-D00C-4D57-9F58-862B660D85A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6964" name="Slide Number Placeholder 3"/>
          <p:cNvSpPr>
            <a:spLocks noGrp="1"/>
          </p:cNvSpPr>
          <p:nvPr>
            <p:ph type="sldNum" sz="quarter" idx="5"/>
          </p:nvPr>
        </p:nvSpPr>
        <p:spPr>
          <a:noFill/>
        </p:spPr>
        <p:txBody>
          <a:bodyPr/>
          <a:lstStyle/>
          <a:p>
            <a:fld id="{78CBBE2F-D00C-4D57-9F58-862B660D85A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6964" name="Slide Number Placeholder 3"/>
          <p:cNvSpPr>
            <a:spLocks noGrp="1"/>
          </p:cNvSpPr>
          <p:nvPr>
            <p:ph type="sldNum" sz="quarter" idx="5"/>
          </p:nvPr>
        </p:nvSpPr>
        <p:spPr>
          <a:noFill/>
        </p:spPr>
        <p:txBody>
          <a:bodyPr/>
          <a:lstStyle/>
          <a:p>
            <a:fld id="{78CBBE2F-D00C-4D57-9F58-862B660D85A0}"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1060" name="Slide Number Placeholder 3"/>
          <p:cNvSpPr>
            <a:spLocks noGrp="1"/>
          </p:cNvSpPr>
          <p:nvPr>
            <p:ph type="sldNum" sz="quarter" idx="5"/>
          </p:nvPr>
        </p:nvSpPr>
        <p:spPr>
          <a:noFill/>
        </p:spPr>
        <p:txBody>
          <a:bodyPr/>
          <a:lstStyle/>
          <a:p>
            <a:fld id="{2465C893-B805-46BC-99DC-EA8B66870CF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2084" name="Slide Number Placeholder 3"/>
          <p:cNvSpPr>
            <a:spLocks noGrp="1"/>
          </p:cNvSpPr>
          <p:nvPr>
            <p:ph type="sldNum" sz="quarter" idx="5"/>
          </p:nvPr>
        </p:nvSpPr>
        <p:spPr>
          <a:noFill/>
        </p:spPr>
        <p:txBody>
          <a:bodyPr/>
          <a:lstStyle/>
          <a:p>
            <a:fld id="{54305D90-6125-42B5-B1A1-F9FC383F4B94}"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3108" name="Slide Number Placeholder 3"/>
          <p:cNvSpPr>
            <a:spLocks noGrp="1"/>
          </p:cNvSpPr>
          <p:nvPr>
            <p:ph type="sldNum" sz="quarter" idx="5"/>
          </p:nvPr>
        </p:nvSpPr>
        <p:spPr>
          <a:noFill/>
        </p:spPr>
        <p:txBody>
          <a:bodyPr/>
          <a:lstStyle/>
          <a:p>
            <a:fld id="{E6F85E00-3584-43FD-96D1-429CE2507710}"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3108" name="Slide Number Placeholder 3"/>
          <p:cNvSpPr>
            <a:spLocks noGrp="1"/>
          </p:cNvSpPr>
          <p:nvPr>
            <p:ph type="sldNum" sz="quarter" idx="5"/>
          </p:nvPr>
        </p:nvSpPr>
        <p:spPr>
          <a:noFill/>
        </p:spPr>
        <p:txBody>
          <a:bodyPr/>
          <a:lstStyle/>
          <a:p>
            <a:fld id="{E6F85E00-3584-43FD-96D1-429CE2507710}"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4132" name="Slide Number Placeholder 3"/>
          <p:cNvSpPr>
            <a:spLocks noGrp="1"/>
          </p:cNvSpPr>
          <p:nvPr>
            <p:ph type="sldNum" sz="quarter" idx="5"/>
          </p:nvPr>
        </p:nvSpPr>
        <p:spPr>
          <a:noFill/>
        </p:spPr>
        <p:txBody>
          <a:bodyPr/>
          <a:lstStyle/>
          <a:p>
            <a:fld id="{FF1C2F15-514D-43C1-9B8A-4978BDEDD31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87748" name="Slide Number Placeholder 3"/>
          <p:cNvSpPr>
            <a:spLocks noGrp="1"/>
          </p:cNvSpPr>
          <p:nvPr>
            <p:ph type="sldNum" sz="quarter" idx="5"/>
          </p:nvPr>
        </p:nvSpPr>
        <p:spPr>
          <a:noFill/>
        </p:spPr>
        <p:txBody>
          <a:bodyPr/>
          <a:lstStyle/>
          <a:p>
            <a:fld id="{6590F63D-F82E-4EAD-A0AB-B38B6DA9BC3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5156" name="Slide Number Placeholder 3"/>
          <p:cNvSpPr>
            <a:spLocks noGrp="1"/>
          </p:cNvSpPr>
          <p:nvPr>
            <p:ph type="sldNum" sz="quarter" idx="5"/>
          </p:nvPr>
        </p:nvSpPr>
        <p:spPr>
          <a:noFill/>
        </p:spPr>
        <p:txBody>
          <a:bodyPr/>
          <a:lstStyle/>
          <a:p>
            <a:fld id="{E006239E-90B9-4A98-8F29-03D637EC31CF}"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5156" name="Slide Number Placeholder 3"/>
          <p:cNvSpPr>
            <a:spLocks noGrp="1"/>
          </p:cNvSpPr>
          <p:nvPr>
            <p:ph type="sldNum" sz="quarter" idx="5"/>
          </p:nvPr>
        </p:nvSpPr>
        <p:spPr>
          <a:noFill/>
        </p:spPr>
        <p:txBody>
          <a:bodyPr/>
          <a:lstStyle/>
          <a:p>
            <a:fld id="{E006239E-90B9-4A98-8F29-03D637EC31CF}"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6180" name="Slide Number Placeholder 3"/>
          <p:cNvSpPr>
            <a:spLocks noGrp="1"/>
          </p:cNvSpPr>
          <p:nvPr>
            <p:ph type="sldNum" sz="quarter" idx="5"/>
          </p:nvPr>
        </p:nvSpPr>
        <p:spPr>
          <a:noFill/>
        </p:spPr>
        <p:txBody>
          <a:bodyPr/>
          <a:lstStyle/>
          <a:p>
            <a:fld id="{90EB543E-10D5-45FD-9214-96026056F3A9}"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6180" name="Slide Number Placeholder 3"/>
          <p:cNvSpPr>
            <a:spLocks noGrp="1"/>
          </p:cNvSpPr>
          <p:nvPr>
            <p:ph type="sldNum" sz="quarter" idx="5"/>
          </p:nvPr>
        </p:nvSpPr>
        <p:spPr>
          <a:noFill/>
        </p:spPr>
        <p:txBody>
          <a:bodyPr/>
          <a:lstStyle/>
          <a:p>
            <a:fld id="{90EB543E-10D5-45FD-9214-96026056F3A9}"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7204" name="Slide Number Placeholder 3"/>
          <p:cNvSpPr>
            <a:spLocks noGrp="1"/>
          </p:cNvSpPr>
          <p:nvPr>
            <p:ph type="sldNum" sz="quarter" idx="5"/>
          </p:nvPr>
        </p:nvSpPr>
        <p:spPr>
          <a:noFill/>
        </p:spPr>
        <p:txBody>
          <a:bodyPr/>
          <a:lstStyle/>
          <a:p>
            <a:fld id="{6AA97843-0742-47BF-A475-8515FB85518C}"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7204" name="Slide Number Placeholder 3"/>
          <p:cNvSpPr>
            <a:spLocks noGrp="1"/>
          </p:cNvSpPr>
          <p:nvPr>
            <p:ph type="sldNum" sz="quarter" idx="5"/>
          </p:nvPr>
        </p:nvSpPr>
        <p:spPr>
          <a:noFill/>
        </p:spPr>
        <p:txBody>
          <a:bodyPr/>
          <a:lstStyle/>
          <a:p>
            <a:fld id="{6AA97843-0742-47BF-A475-8515FB85518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8228" name="Slide Number Placeholder 3"/>
          <p:cNvSpPr>
            <a:spLocks noGrp="1"/>
          </p:cNvSpPr>
          <p:nvPr>
            <p:ph type="sldNum" sz="quarter" idx="5"/>
          </p:nvPr>
        </p:nvSpPr>
        <p:spPr>
          <a:noFill/>
        </p:spPr>
        <p:txBody>
          <a:bodyPr/>
          <a:lstStyle/>
          <a:p>
            <a:fld id="{D22C7CF7-8EE7-435C-84DD-A8AA9F00035C}"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09252" name="Slide Number Placeholder 3"/>
          <p:cNvSpPr>
            <a:spLocks noGrp="1"/>
          </p:cNvSpPr>
          <p:nvPr>
            <p:ph type="sldNum" sz="quarter" idx="5"/>
          </p:nvPr>
        </p:nvSpPr>
        <p:spPr>
          <a:noFill/>
        </p:spPr>
        <p:txBody>
          <a:bodyPr/>
          <a:lstStyle/>
          <a:p>
            <a:fld id="{763DD38F-0960-48E9-BE75-7E8B2CA3B1C8}"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10276" name="Slide Number Placeholder 3"/>
          <p:cNvSpPr>
            <a:spLocks noGrp="1"/>
          </p:cNvSpPr>
          <p:nvPr>
            <p:ph type="sldNum" sz="quarter" idx="5"/>
          </p:nvPr>
        </p:nvSpPr>
        <p:spPr>
          <a:noFill/>
        </p:spPr>
        <p:txBody>
          <a:bodyPr/>
          <a:lstStyle/>
          <a:p>
            <a:fld id="{6D7381D0-E39A-449E-BE7E-A383CF47764A}"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11300" name="Slide Number Placeholder 3"/>
          <p:cNvSpPr>
            <a:spLocks noGrp="1"/>
          </p:cNvSpPr>
          <p:nvPr>
            <p:ph type="sldNum" sz="quarter" idx="5"/>
          </p:nvPr>
        </p:nvSpPr>
        <p:spPr>
          <a:noFill/>
        </p:spPr>
        <p:txBody>
          <a:bodyPr/>
          <a:lstStyle/>
          <a:p>
            <a:fld id="{39A9C327-E552-4EFB-B99E-93046DF6AB6E}"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88772" name="Slide Number Placeholder 3"/>
          <p:cNvSpPr>
            <a:spLocks noGrp="1"/>
          </p:cNvSpPr>
          <p:nvPr>
            <p:ph type="sldNum" sz="quarter" idx="5"/>
          </p:nvPr>
        </p:nvSpPr>
        <p:spPr>
          <a:noFill/>
        </p:spPr>
        <p:txBody>
          <a:bodyPr/>
          <a:lstStyle/>
          <a:p>
            <a:fld id="{12CA927D-868E-43B1-929C-16342C5D1838}"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12324" name="Slide Number Placeholder 3"/>
          <p:cNvSpPr>
            <a:spLocks noGrp="1"/>
          </p:cNvSpPr>
          <p:nvPr>
            <p:ph type="sldNum" sz="quarter" idx="5"/>
          </p:nvPr>
        </p:nvSpPr>
        <p:spPr>
          <a:noFill/>
        </p:spPr>
        <p:txBody>
          <a:bodyPr/>
          <a:lstStyle/>
          <a:p>
            <a:fld id="{DF0D7A35-EF1A-438D-B2F4-FBF101B1E017}"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313348" name="Slide Number Placeholder 3"/>
          <p:cNvSpPr>
            <a:spLocks noGrp="1"/>
          </p:cNvSpPr>
          <p:nvPr>
            <p:ph type="sldNum" sz="quarter" idx="5"/>
          </p:nvPr>
        </p:nvSpPr>
        <p:spPr>
          <a:noFill/>
        </p:spPr>
        <p:txBody>
          <a:bodyPr/>
          <a:lstStyle/>
          <a:p>
            <a:fld id="{BCFC2BBB-CF45-4540-B1A4-AE6A45E17A2B}"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87748" name="Slide Number Placeholder 3"/>
          <p:cNvSpPr>
            <a:spLocks noGrp="1"/>
          </p:cNvSpPr>
          <p:nvPr>
            <p:ph type="sldNum" sz="quarter" idx="5"/>
          </p:nvPr>
        </p:nvSpPr>
        <p:spPr>
          <a:noFill/>
        </p:spPr>
        <p:txBody>
          <a:bodyPr/>
          <a:lstStyle/>
          <a:p>
            <a:fld id="{6590F63D-F82E-4EAD-A0AB-B38B6DA9BC3B}" type="slidenum">
              <a:rPr lang="en-US" smtClean="0"/>
              <a:pPr/>
              <a:t>32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89796" name="Slide Number Placeholder 3"/>
          <p:cNvSpPr>
            <a:spLocks noGrp="1"/>
          </p:cNvSpPr>
          <p:nvPr>
            <p:ph type="sldNum" sz="quarter" idx="5"/>
          </p:nvPr>
        </p:nvSpPr>
        <p:spPr>
          <a:noFill/>
        </p:spPr>
        <p:txBody>
          <a:bodyPr/>
          <a:lstStyle/>
          <a:p>
            <a:fld id="{4809F7FF-F775-48BE-951E-031A2D9B882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0820" name="Slide Number Placeholder 3"/>
          <p:cNvSpPr>
            <a:spLocks noGrp="1"/>
          </p:cNvSpPr>
          <p:nvPr>
            <p:ph type="sldNum" sz="quarter" idx="5"/>
          </p:nvPr>
        </p:nvSpPr>
        <p:spPr>
          <a:noFill/>
        </p:spPr>
        <p:txBody>
          <a:bodyPr/>
          <a:lstStyle/>
          <a:p>
            <a:fld id="{F28266A8-78EB-4273-9E6D-973A871F0293}"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1844" name="Slide Number Placeholder 3"/>
          <p:cNvSpPr>
            <a:spLocks noGrp="1"/>
          </p:cNvSpPr>
          <p:nvPr>
            <p:ph type="sldNum" sz="quarter" idx="5"/>
          </p:nvPr>
        </p:nvSpPr>
        <p:spPr>
          <a:noFill/>
        </p:spPr>
        <p:txBody>
          <a:bodyPr/>
          <a:lstStyle/>
          <a:p>
            <a:fld id="{27399F93-DCE7-47D7-A42A-46F4190758A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2868" name="Slide Number Placeholder 3"/>
          <p:cNvSpPr>
            <a:spLocks noGrp="1"/>
          </p:cNvSpPr>
          <p:nvPr>
            <p:ph type="sldNum" sz="quarter" idx="5"/>
          </p:nvPr>
        </p:nvSpPr>
        <p:spPr>
          <a:noFill/>
        </p:spPr>
        <p:txBody>
          <a:bodyPr/>
          <a:lstStyle/>
          <a:p>
            <a:fld id="{76F23CA9-EEC4-45F4-AB9A-9A5AB18EE7B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3892" name="Slide Number Placeholder 3"/>
          <p:cNvSpPr>
            <a:spLocks noGrp="1"/>
          </p:cNvSpPr>
          <p:nvPr>
            <p:ph type="sldNum" sz="quarter" idx="5"/>
          </p:nvPr>
        </p:nvSpPr>
        <p:spPr>
          <a:noFill/>
        </p:spPr>
        <p:txBody>
          <a:bodyPr/>
          <a:lstStyle/>
          <a:p>
            <a:fld id="{1704A929-7582-4A77-B1C9-F37564B1D2A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a:xfrm>
            <a:off x="381000" y="685800"/>
            <a:ext cx="6096000" cy="3429000"/>
          </a:xfrm>
          <a:ln/>
        </p:spPr>
      </p:sp>
      <p:sp>
        <p:nvSpPr>
          <p:cNvPr id="3" name="Notes Placeholder 2"/>
          <p:cNvSpPr>
            <a:spLocks noGrp="1"/>
          </p:cNvSpPr>
          <p:nvPr>
            <p:ph type="body" idx="1"/>
          </p:nvPr>
        </p:nvSpPr>
        <p:spPr/>
        <p:txBody>
          <a:bodyPr>
            <a:normAutofit/>
          </a:bodyPr>
          <a:lstStyle/>
          <a:p>
            <a:pPr>
              <a:defRPr/>
            </a:pPr>
            <a:endParaRPr lang="en-US" dirty="0"/>
          </a:p>
        </p:txBody>
      </p:sp>
      <p:sp>
        <p:nvSpPr>
          <p:cNvPr id="294916" name="Slide Number Placeholder 3"/>
          <p:cNvSpPr>
            <a:spLocks noGrp="1"/>
          </p:cNvSpPr>
          <p:nvPr>
            <p:ph type="sldNum" sz="quarter" idx="5"/>
          </p:nvPr>
        </p:nvSpPr>
        <p:spPr>
          <a:noFill/>
        </p:spPr>
        <p:txBody>
          <a:bodyPr/>
          <a:lstStyle/>
          <a:p>
            <a:fld id="{F527412A-E4FE-45A3-A83C-F84754C9671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6140A6-FE1E-4321-A0D7-DB409F295F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3C1475-59BE-4F8A-A78B-DAC9C76B8E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F26100-1E16-4EBC-8397-013398785C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FEAB1D-85D4-4E79-8860-9E295691D9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A05F41-4A3C-4865-B78B-3B2C07EC0A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B203B0-88AF-4057-8EB9-EC745FFB09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E413B3-BE81-4393-8A60-B9458BE148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2EE75E-2745-4DF7-9487-C0C88CA2B8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86F162-7F02-4161-BC39-D14083C94C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F025F6-E45E-4780-8317-5F827C3D86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12-2019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Lesson: T109.01           iteenchallenge.org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93CE40-9B0A-4E90-9353-6A8D458357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r>
              <a:rPr lang="en-US" smtClean="0"/>
              <a:t>12-2019</a:t>
            </a: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r>
              <a:rPr lang="en-US" smtClean="0"/>
              <a:t>Lesson: T109.01           iteenchallenge.org </a:t>
            </a: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8C886791-BAB5-44DA-977D-9FCE1BE0ED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2273376" y="457200"/>
            <a:ext cx="7645249" cy="3886200"/>
          </a:xfrm>
        </p:spPr>
        <p:txBody>
          <a:bodyPr/>
          <a:lstStyle/>
          <a:p>
            <a:pPr>
              <a:spcAft>
                <a:spcPts val="3000"/>
              </a:spcAft>
            </a:pPr>
            <a:r>
              <a:rPr lang="ja-JP" altLang="en-US" dirty="0" smtClean="0">
                <a:solidFill>
                  <a:srgbClr val="FFFFCC"/>
                </a:solidFill>
              </a:rPr>
              <a:t>戦略的プランニング</a:t>
            </a:r>
            <a:r>
              <a:rPr lang="ja-JP" altLang="en-US" sz="2400" dirty="0">
                <a:solidFill>
                  <a:srgbClr val="FFFFCC"/>
                </a:solidFill>
              </a:rPr>
              <a:t> </a:t>
            </a:r>
            <a:r>
              <a:rPr lang="en-US" altLang="ja-JP" sz="2400" dirty="0" smtClean="0">
                <a:solidFill>
                  <a:srgbClr val="FFFFCC"/>
                </a:solidFill>
              </a:rPr>
              <a:t/>
            </a:r>
            <a:br>
              <a:rPr lang="en-US" altLang="ja-JP" sz="2400" dirty="0" smtClean="0">
                <a:solidFill>
                  <a:srgbClr val="FFFFCC"/>
                </a:solidFill>
              </a:rPr>
            </a:br>
            <a:r>
              <a:rPr lang="en-US" sz="2400" dirty="0" smtClean="0">
                <a:solidFill>
                  <a:srgbClr val="FFFFCC"/>
                </a:solidFill>
              </a:rPr>
              <a:t>Strategic Planning</a:t>
            </a:r>
            <a:br>
              <a:rPr lang="en-US" sz="2400" dirty="0" smtClean="0">
                <a:solidFill>
                  <a:srgbClr val="FFFFCC"/>
                </a:solidFill>
              </a:rPr>
            </a:br>
            <a:r>
              <a:rPr lang="en-US" sz="1600" dirty="0" smtClean="0">
                <a:solidFill>
                  <a:srgbClr val="FFFFCC"/>
                </a:solidFill>
              </a:rPr>
              <a:t/>
            </a:r>
            <a:br>
              <a:rPr lang="en-US" sz="1600" dirty="0" smtClean="0">
                <a:solidFill>
                  <a:srgbClr val="FFFFCC"/>
                </a:solidFill>
              </a:rPr>
            </a:br>
            <a:r>
              <a:rPr lang="ja-JP" altLang="en-US" sz="2800" dirty="0" smtClean="0">
                <a:solidFill>
                  <a:srgbClr val="FFFFCC"/>
                </a:solidFill>
              </a:rPr>
              <a:t>計</a:t>
            </a:r>
            <a:r>
              <a:rPr lang="ja-JP" altLang="en-US" sz="2800" dirty="0">
                <a:solidFill>
                  <a:srgbClr val="FFFFCC"/>
                </a:solidFill>
              </a:rPr>
              <a:t>画することに失敗するのは</a:t>
            </a:r>
            <a:r>
              <a:rPr lang="en-US" altLang="ja-JP" sz="2800" dirty="0">
                <a:solidFill>
                  <a:srgbClr val="FFFFCC"/>
                </a:solidFill>
              </a:rPr>
              <a:t/>
            </a:r>
            <a:br>
              <a:rPr lang="en-US" altLang="ja-JP" sz="2800" dirty="0">
                <a:solidFill>
                  <a:srgbClr val="FFFFCC"/>
                </a:solidFill>
              </a:rPr>
            </a:br>
            <a:r>
              <a:rPr lang="ja-JP" altLang="en-US" sz="2800" dirty="0">
                <a:solidFill>
                  <a:srgbClr val="FFFFCC"/>
                </a:solidFill>
              </a:rPr>
              <a:t>計画的に失敗していることになる</a:t>
            </a:r>
            <a:r>
              <a:rPr lang="en-US" altLang="ja-JP" sz="2800" dirty="0">
                <a:solidFill>
                  <a:srgbClr val="FFFFCC"/>
                </a:solidFill>
              </a:rPr>
              <a:t/>
            </a:r>
            <a:br>
              <a:rPr lang="en-US" altLang="ja-JP" sz="2800" dirty="0">
                <a:solidFill>
                  <a:srgbClr val="FFFFCC"/>
                </a:solidFill>
              </a:rPr>
            </a:br>
            <a:r>
              <a:rPr lang="en-US" altLang="ja-JP" sz="2000" dirty="0">
                <a:solidFill>
                  <a:srgbClr val="FFFFCC"/>
                </a:solidFill>
              </a:rPr>
              <a:t>F</a:t>
            </a:r>
            <a:r>
              <a:rPr lang="en-US" sz="2000" dirty="0">
                <a:solidFill>
                  <a:srgbClr val="FFFFCC"/>
                </a:solidFill>
              </a:rPr>
              <a:t>ailing to Plan Is a Plan to Fail</a:t>
            </a:r>
            <a:br>
              <a:rPr lang="en-US" sz="2000" dirty="0">
                <a:solidFill>
                  <a:srgbClr val="FFFFCC"/>
                </a:solidFill>
              </a:rPr>
            </a:br>
            <a:r>
              <a:rPr lang="en-US" sz="2000" dirty="0">
                <a:solidFill>
                  <a:srgbClr val="FFFFCC"/>
                </a:solidFill>
              </a:rPr>
              <a:t/>
            </a:r>
            <a:br>
              <a:rPr lang="en-US" sz="2000" dirty="0">
                <a:solidFill>
                  <a:srgbClr val="FFFFCC"/>
                </a:solidFill>
              </a:rPr>
            </a:br>
            <a:r>
              <a:rPr lang="ja-JP" altLang="en-US" sz="2000" b="1" dirty="0">
                <a:solidFill>
                  <a:srgbClr val="FFFFCC"/>
                </a:solidFill>
              </a:rPr>
              <a:t>イクイップ・ミニストリーズ　ジョン・マックスウェル</a:t>
            </a:r>
            <a:r>
              <a:rPr lang="en-US" sz="2000" b="1" dirty="0">
                <a:solidFill>
                  <a:srgbClr val="FFFFCC"/>
                </a:solidFill>
              </a:rPr>
              <a:t/>
            </a:r>
            <a:br>
              <a:rPr lang="en-US" sz="2000" b="1" dirty="0">
                <a:solidFill>
                  <a:srgbClr val="FFFFCC"/>
                </a:solidFill>
              </a:rPr>
            </a:br>
            <a:r>
              <a:rPr lang="en-US" sz="2000" dirty="0">
                <a:solidFill>
                  <a:srgbClr val="FFFFCC"/>
                </a:solidFill>
              </a:rPr>
              <a:t>by EQUIP Ministries founded by John Maxwell</a:t>
            </a: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5967" y="5139365"/>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48981" y="5257799"/>
            <a:ext cx="2533205" cy="1125869"/>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58003" y="4785103"/>
            <a:ext cx="3657298" cy="1691897"/>
          </a:xfrm>
          <a:prstGeom prst="rect">
            <a:avLst/>
          </a:prstGeom>
        </p:spPr>
      </p:pic>
      <p:sp>
        <p:nvSpPr>
          <p:cNvPr id="8" name="Slide Number Placeholder 4"/>
          <p:cNvSpPr txBox="1">
            <a:spLocks/>
          </p:cNvSpPr>
          <p:nvPr/>
        </p:nvSpPr>
        <p:spPr bwMode="auto">
          <a:xfrm>
            <a:off x="8229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eaLnBrk="1" fontAlgn="auto" hangingPunct="1">
              <a:spcBef>
                <a:spcPts val="0"/>
              </a:spcBef>
              <a:spcAft>
                <a:spcPts val="0"/>
              </a:spcAft>
              <a:defRPr/>
            </a:pPr>
            <a:fld id="{F45EC6E8-98E1-4849-A5C4-247ED1CA1DED}" type="slidenum">
              <a:rPr lang="en-US" sz="1400">
                <a:solidFill>
                  <a:srgbClr val="000000"/>
                </a:solidFill>
                <a:ea typeface="+mn-ea"/>
              </a:rPr>
              <a:pPr algn="r" eaLnBrk="1" fontAlgn="auto" hangingPunct="1">
                <a:spcBef>
                  <a:spcPts val="0"/>
                </a:spcBef>
                <a:spcAft>
                  <a:spcPts val="0"/>
                </a:spcAft>
                <a:defRPr/>
              </a:pPr>
              <a:t>1</a:t>
            </a:fld>
            <a:endParaRPr lang="en-US" sz="1400" dirty="0">
              <a:solidFill>
                <a:srgbClr val="000000"/>
              </a:solidFill>
              <a:ea typeface="+mn-ea"/>
            </a:endParaRPr>
          </a:p>
        </p:txBody>
      </p:sp>
      <p:sp>
        <p:nvSpPr>
          <p:cNvPr id="10" name="Footer Placeholder 1"/>
          <p:cNvSpPr>
            <a:spLocks noGrp="1"/>
          </p:cNvSpPr>
          <p:nvPr>
            <p:ph type="ftr" sz="quarter" idx="11"/>
          </p:nvPr>
        </p:nvSpPr>
        <p:spPr>
          <a:xfrm>
            <a:off x="3505200" y="6255489"/>
            <a:ext cx="5181600" cy="304800"/>
          </a:xfrm>
        </p:spPr>
        <p:txBody>
          <a:bodyPr/>
          <a:lstStyle/>
          <a:p>
            <a:pPr>
              <a:defRPr/>
            </a:pPr>
            <a:r>
              <a:rPr lang="en-US" dirty="0" smtClean="0">
                <a:solidFill>
                  <a:schemeClr val="bg1"/>
                </a:solidFill>
              </a:rPr>
              <a:t>Lesson: </a:t>
            </a:r>
            <a:r>
              <a:rPr lang="en-US" dirty="0" err="1" smtClean="0">
                <a:solidFill>
                  <a:schemeClr val="bg1"/>
                </a:solidFill>
              </a:rPr>
              <a:t>T109.01</a:t>
            </a:r>
            <a:r>
              <a:rPr lang="en-US" dirty="0" smtClean="0">
                <a:solidFill>
                  <a:schemeClr val="bg1"/>
                </a:solidFill>
              </a:rPr>
              <a:t>           iteenchallenge.org </a:t>
            </a:r>
            <a:endParaRPr lang="en-US" dirty="0">
              <a:solidFill>
                <a:schemeClr val="bg1"/>
              </a:solidFill>
            </a:endParaRPr>
          </a:p>
        </p:txBody>
      </p:sp>
      <p:sp>
        <p:nvSpPr>
          <p:cNvPr id="2" name="Date Placeholder 1"/>
          <p:cNvSpPr>
            <a:spLocks noGrp="1"/>
          </p:cNvSpPr>
          <p:nvPr>
            <p:ph type="dt" sz="half" idx="10"/>
          </p:nvPr>
        </p:nvSpPr>
        <p:spPr/>
        <p:txBody>
          <a:bodyPr/>
          <a:lstStyle/>
          <a:p>
            <a:pPr>
              <a:defRPr/>
            </a:pPr>
            <a:r>
              <a:rPr lang="en-US" dirty="0" smtClean="0">
                <a:solidFill>
                  <a:schemeClr val="bg1"/>
                </a:solidFill>
              </a:rPr>
              <a:t>12-2019</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Content Placeholder 8"/>
          <p:cNvSpPr>
            <a:spLocks noGrp="1"/>
          </p:cNvSpPr>
          <p:nvPr>
            <p:ph idx="1"/>
          </p:nvPr>
        </p:nvSpPr>
        <p:spPr>
          <a:xfrm>
            <a:off x="2209800" y="381000"/>
            <a:ext cx="7772400" cy="6096000"/>
          </a:xfrm>
        </p:spPr>
        <p:txBody>
          <a:bodyPr/>
          <a:lstStyle/>
          <a:p>
            <a:pPr marL="0" indent="0">
              <a:spcBef>
                <a:spcPts val="0"/>
              </a:spcBef>
              <a:buNone/>
              <a:defRPr/>
            </a:pPr>
            <a:r>
              <a:rPr lang="ja-JP" altLang="en-US" sz="2800" dirty="0">
                <a:solidFill>
                  <a:schemeClr val="bg1"/>
                </a:solidFill>
              </a:rPr>
              <a:t>イエス様はたとえを話された</a:t>
            </a:r>
            <a:r>
              <a:rPr lang="en-US" altLang="ja-JP" sz="2800" dirty="0">
                <a:solidFill>
                  <a:schemeClr val="bg1"/>
                </a:solidFill>
              </a:rPr>
              <a:t>…</a:t>
            </a:r>
          </a:p>
          <a:p>
            <a:pPr marL="0" indent="0">
              <a:spcBef>
                <a:spcPts val="0"/>
              </a:spcBef>
              <a:buNone/>
              <a:defRPr/>
            </a:pPr>
            <a:r>
              <a:rPr lang="en-US" sz="2000" dirty="0">
                <a:solidFill>
                  <a:schemeClr val="bg1"/>
                </a:solidFill>
              </a:rPr>
              <a:t>Jesus Told Parables about It…</a:t>
            </a:r>
          </a:p>
          <a:p>
            <a:pPr marL="0" indent="0">
              <a:spcBef>
                <a:spcPts val="0"/>
              </a:spcBef>
              <a:buNone/>
              <a:defRPr/>
            </a:pPr>
            <a:endParaRPr lang="en-US" sz="1050" dirty="0">
              <a:solidFill>
                <a:schemeClr val="bg1"/>
              </a:solidFill>
            </a:endParaRPr>
          </a:p>
          <a:p>
            <a:pPr marL="0" indent="0" algn="just">
              <a:spcBef>
                <a:spcPts val="0"/>
              </a:spcBef>
              <a:buNone/>
              <a:defRPr/>
            </a:pPr>
            <a:r>
              <a:rPr lang="ja-JP" altLang="en-US" sz="2400" b="1" dirty="0">
                <a:solidFill>
                  <a:schemeClr val="bg1"/>
                </a:solidFill>
              </a:rPr>
              <a:t>イエス様が戦略やプランニングの必要性について話されたことを私たちは忘れがちです。二つのたとえ話でイエス様は無計画の愚かさを説明されています。</a:t>
            </a:r>
            <a:endParaRPr lang="en-US" sz="2400" b="1" dirty="0">
              <a:solidFill>
                <a:schemeClr val="bg1"/>
              </a:solidFill>
            </a:endParaRPr>
          </a:p>
          <a:p>
            <a:pPr marL="0" indent="0">
              <a:spcBef>
                <a:spcPts val="0"/>
              </a:spcBef>
              <a:buNone/>
              <a:defRPr/>
            </a:pPr>
            <a:r>
              <a:rPr lang="en-US" sz="2000" dirty="0">
                <a:solidFill>
                  <a:schemeClr val="bg1"/>
                </a:solidFill>
              </a:rPr>
              <a:t>We often fail to notice that Jesus spoke about the necessity of planning and strategy frequently. In two of His parables, He explained how foolish it is to neglect planning:</a:t>
            </a:r>
          </a:p>
          <a:p>
            <a:pPr marL="0" indent="0" algn="just">
              <a:spcBef>
                <a:spcPts val="0"/>
              </a:spcBef>
              <a:buNone/>
              <a:defRPr/>
            </a:pPr>
            <a:endParaRPr lang="en-US" sz="1050" dirty="0">
              <a:solidFill>
                <a:schemeClr val="bg1"/>
              </a:solidFill>
            </a:endParaRPr>
          </a:p>
          <a:p>
            <a:pPr marL="0" indent="0" algn="just">
              <a:spcBef>
                <a:spcPts val="0"/>
              </a:spcBef>
              <a:buNone/>
              <a:defRPr/>
            </a:pPr>
            <a:r>
              <a:rPr lang="en-US" altLang="ja-JP" sz="2000" b="1" dirty="0" smtClean="0">
                <a:solidFill>
                  <a:schemeClr val="bg1"/>
                </a:solidFill>
              </a:rPr>
              <a:t>	</a:t>
            </a:r>
            <a:r>
              <a:rPr lang="ja-JP" altLang="en-US" sz="2000" b="1" dirty="0" smtClean="0">
                <a:solidFill>
                  <a:schemeClr val="bg1"/>
                </a:solidFill>
              </a:rPr>
              <a:t>賢</a:t>
            </a:r>
            <a:r>
              <a:rPr lang="ja-JP" altLang="en-US" sz="2000" b="1" dirty="0">
                <a:solidFill>
                  <a:schemeClr val="bg1"/>
                </a:solidFill>
              </a:rPr>
              <a:t>い建築家と愚かな建築家：マタイの福音書</a:t>
            </a:r>
            <a:r>
              <a:rPr lang="en-US" altLang="ja-JP" sz="2000" b="1" dirty="0">
                <a:solidFill>
                  <a:schemeClr val="bg1"/>
                </a:solidFill>
              </a:rPr>
              <a:t>7</a:t>
            </a:r>
            <a:r>
              <a:rPr lang="ja-JP" altLang="en-US" sz="2000" b="1" dirty="0">
                <a:solidFill>
                  <a:schemeClr val="bg1"/>
                </a:solidFill>
              </a:rPr>
              <a:t>章</a:t>
            </a:r>
            <a:r>
              <a:rPr lang="en-US" altLang="ja-JP" sz="2000" b="1" dirty="0">
                <a:solidFill>
                  <a:schemeClr val="bg1"/>
                </a:solidFill>
              </a:rPr>
              <a:t>24-27</a:t>
            </a:r>
            <a:r>
              <a:rPr lang="ja-JP" altLang="en-US" sz="2000" b="1" dirty="0">
                <a:solidFill>
                  <a:schemeClr val="bg1"/>
                </a:solidFill>
              </a:rPr>
              <a:t>節</a:t>
            </a:r>
            <a:endParaRPr lang="en-US" sz="2000" b="1" dirty="0">
              <a:solidFill>
                <a:schemeClr val="bg1"/>
              </a:solidFill>
            </a:endParaRPr>
          </a:p>
          <a:p>
            <a:pPr marL="0" lvl="1" indent="0" algn="just">
              <a:spcBef>
                <a:spcPts val="0"/>
              </a:spcBef>
              <a:buNone/>
              <a:defRPr/>
            </a:pPr>
            <a:r>
              <a:rPr lang="en-US" sz="1800" dirty="0" smtClean="0">
                <a:solidFill>
                  <a:schemeClr val="bg1"/>
                </a:solidFill>
                <a:cs typeface="+mn-cs"/>
              </a:rPr>
              <a:t>	The </a:t>
            </a:r>
            <a:r>
              <a:rPr lang="en-US" sz="1800" dirty="0">
                <a:solidFill>
                  <a:schemeClr val="bg1"/>
                </a:solidFill>
                <a:cs typeface="+mn-cs"/>
              </a:rPr>
              <a:t>Wise and Foolish Builder: Matthew 7:24-27</a:t>
            </a:r>
          </a:p>
          <a:p>
            <a:pPr marL="0" lvl="1" indent="0" algn="just">
              <a:spcBef>
                <a:spcPts val="0"/>
              </a:spcBef>
              <a:buNone/>
              <a:defRPr/>
            </a:pPr>
            <a:endParaRPr lang="en-US" sz="1050" dirty="0">
              <a:solidFill>
                <a:schemeClr val="bg1"/>
              </a:solidFill>
              <a:cs typeface="+mn-cs"/>
            </a:endParaRPr>
          </a:p>
          <a:p>
            <a:pPr marL="0" lvl="1" indent="0" algn="just">
              <a:spcBef>
                <a:spcPts val="0"/>
              </a:spcBef>
              <a:buNone/>
              <a:defRPr/>
            </a:pPr>
            <a:r>
              <a:rPr lang="en-US" altLang="ja-JP" sz="2000" b="1" dirty="0" smtClean="0">
                <a:solidFill>
                  <a:schemeClr val="bg1"/>
                </a:solidFill>
                <a:cs typeface="+mn-cs"/>
              </a:rPr>
              <a:t>	</a:t>
            </a:r>
            <a:r>
              <a:rPr lang="ja-JP" altLang="en-US" sz="2000" b="1" dirty="0" smtClean="0">
                <a:solidFill>
                  <a:schemeClr val="bg1"/>
                </a:solidFill>
                <a:cs typeface="+mn-cs"/>
              </a:rPr>
              <a:t>費</a:t>
            </a:r>
            <a:r>
              <a:rPr lang="ja-JP" altLang="en-US" sz="2000" b="1" dirty="0">
                <a:solidFill>
                  <a:schemeClr val="bg1"/>
                </a:solidFill>
                <a:cs typeface="+mn-cs"/>
              </a:rPr>
              <a:t>用を計算した塔の建築家：ルカの福音書</a:t>
            </a:r>
            <a:r>
              <a:rPr lang="en-US" altLang="ja-JP" sz="2000" b="1" dirty="0">
                <a:solidFill>
                  <a:schemeClr val="bg1"/>
                </a:solidFill>
                <a:cs typeface="+mn-cs"/>
              </a:rPr>
              <a:t>14</a:t>
            </a:r>
            <a:r>
              <a:rPr lang="ja-JP" altLang="en-US" sz="2000" b="1" dirty="0">
                <a:solidFill>
                  <a:schemeClr val="bg1"/>
                </a:solidFill>
                <a:cs typeface="+mn-cs"/>
              </a:rPr>
              <a:t>章</a:t>
            </a:r>
            <a:r>
              <a:rPr lang="en-US" altLang="ja-JP" sz="2000" b="1" dirty="0">
                <a:solidFill>
                  <a:schemeClr val="bg1"/>
                </a:solidFill>
                <a:cs typeface="+mn-cs"/>
              </a:rPr>
              <a:t>28-30</a:t>
            </a:r>
            <a:r>
              <a:rPr lang="ja-JP" altLang="en-US" sz="2000" b="1" dirty="0">
                <a:solidFill>
                  <a:schemeClr val="bg1"/>
                </a:solidFill>
                <a:cs typeface="+mn-cs"/>
              </a:rPr>
              <a:t>節</a:t>
            </a:r>
            <a:endParaRPr lang="en-US" sz="2000" b="1" dirty="0">
              <a:solidFill>
                <a:schemeClr val="bg1"/>
              </a:solidFill>
              <a:cs typeface="+mn-cs"/>
            </a:endParaRPr>
          </a:p>
          <a:p>
            <a:pPr marL="0" lvl="1" indent="0" algn="just">
              <a:spcBef>
                <a:spcPts val="0"/>
              </a:spcBef>
              <a:buNone/>
              <a:defRPr/>
            </a:pPr>
            <a:r>
              <a:rPr lang="en-US" sz="1800" dirty="0" smtClean="0">
                <a:solidFill>
                  <a:schemeClr val="bg1"/>
                </a:solidFill>
                <a:cs typeface="+mn-cs"/>
              </a:rPr>
              <a:t>	The </a:t>
            </a:r>
            <a:r>
              <a:rPr lang="en-US" sz="1800" dirty="0">
                <a:solidFill>
                  <a:schemeClr val="bg1"/>
                </a:solidFill>
                <a:cs typeface="+mn-cs"/>
              </a:rPr>
              <a:t>Builder Counting the Cost: Luke 14:28-30</a:t>
            </a:r>
          </a:p>
          <a:p>
            <a:pPr marL="0" lvl="1" indent="0" algn="just">
              <a:spcBef>
                <a:spcPts val="0"/>
              </a:spcBef>
              <a:buNone/>
              <a:defRPr/>
            </a:pPr>
            <a:endParaRPr lang="en-US" sz="1050" dirty="0">
              <a:solidFill>
                <a:schemeClr val="bg1"/>
              </a:solidFill>
              <a:cs typeface="+mn-cs"/>
            </a:endParaRPr>
          </a:p>
          <a:p>
            <a:pPr marL="0" lvl="1" indent="0" algn="just">
              <a:spcBef>
                <a:spcPts val="0"/>
              </a:spcBef>
              <a:buNone/>
              <a:defRPr/>
            </a:pPr>
            <a:r>
              <a:rPr lang="en-US" altLang="ja-JP" sz="2000" b="1" dirty="0" smtClean="0">
                <a:solidFill>
                  <a:schemeClr val="bg1"/>
                </a:solidFill>
                <a:cs typeface="+mn-cs"/>
              </a:rPr>
              <a:t>	</a:t>
            </a:r>
            <a:r>
              <a:rPr lang="ja-JP" altLang="en-US" sz="2000" b="1" dirty="0" smtClean="0">
                <a:solidFill>
                  <a:schemeClr val="bg1"/>
                </a:solidFill>
                <a:cs typeface="+mn-cs"/>
              </a:rPr>
              <a:t>戦</a:t>
            </a:r>
            <a:r>
              <a:rPr lang="ja-JP" altLang="en-US" sz="2000" b="1" dirty="0">
                <a:solidFill>
                  <a:schemeClr val="bg1"/>
                </a:solidFill>
                <a:cs typeface="+mn-cs"/>
              </a:rPr>
              <a:t>争の計画を立てた王：</a:t>
            </a:r>
            <a:r>
              <a:rPr lang="ja-JP" altLang="en-US" sz="2000" b="1" dirty="0">
                <a:solidFill>
                  <a:schemeClr val="bg1"/>
                </a:solidFill>
              </a:rPr>
              <a:t>ルカの福音書</a:t>
            </a:r>
            <a:r>
              <a:rPr lang="en-US" altLang="ja-JP" sz="2000" b="1" dirty="0">
                <a:solidFill>
                  <a:schemeClr val="bg1"/>
                </a:solidFill>
              </a:rPr>
              <a:t>14</a:t>
            </a:r>
            <a:r>
              <a:rPr lang="ja-JP" altLang="en-US" sz="2000" b="1" dirty="0">
                <a:solidFill>
                  <a:schemeClr val="bg1"/>
                </a:solidFill>
              </a:rPr>
              <a:t>章</a:t>
            </a:r>
            <a:r>
              <a:rPr lang="en-US" altLang="ja-JP" sz="2000" b="1" dirty="0">
                <a:solidFill>
                  <a:schemeClr val="bg1"/>
                </a:solidFill>
              </a:rPr>
              <a:t>31-32</a:t>
            </a:r>
            <a:r>
              <a:rPr lang="ja-JP" altLang="en-US" sz="2000" b="1" dirty="0">
                <a:solidFill>
                  <a:schemeClr val="bg1"/>
                </a:solidFill>
              </a:rPr>
              <a:t>節</a:t>
            </a:r>
            <a:endParaRPr lang="en-US" altLang="ja-JP" sz="2000" b="1" dirty="0">
              <a:solidFill>
                <a:schemeClr val="bg1"/>
              </a:solidFill>
            </a:endParaRPr>
          </a:p>
          <a:p>
            <a:pPr marL="0" lvl="1" indent="0" algn="just">
              <a:spcBef>
                <a:spcPts val="0"/>
              </a:spcBef>
              <a:buNone/>
              <a:defRPr/>
            </a:pPr>
            <a:r>
              <a:rPr lang="en-US" sz="1800" dirty="0" smtClean="0">
                <a:solidFill>
                  <a:schemeClr val="bg1"/>
                </a:solidFill>
                <a:cs typeface="+mn-cs"/>
              </a:rPr>
              <a:t>	The </a:t>
            </a:r>
            <a:r>
              <a:rPr lang="en-US" sz="1800" dirty="0">
                <a:solidFill>
                  <a:schemeClr val="bg1"/>
                </a:solidFill>
                <a:cs typeface="+mn-cs"/>
              </a:rPr>
              <a:t>King Planning for Battle: Luke 14:31-32</a:t>
            </a:r>
          </a:p>
          <a:p>
            <a:pPr marL="0" lvl="1" indent="0" algn="just">
              <a:spcBef>
                <a:spcPts val="0"/>
              </a:spcBef>
              <a:buNone/>
              <a:defRPr/>
            </a:pPr>
            <a:endParaRPr lang="en-US" sz="1050" dirty="0">
              <a:solidFill>
                <a:schemeClr val="bg1"/>
              </a:solidFill>
              <a:cs typeface="+mn-cs"/>
            </a:endParaRPr>
          </a:p>
          <a:p>
            <a:pPr marL="0" lvl="1" indent="0" algn="just">
              <a:spcBef>
                <a:spcPts val="0"/>
              </a:spcBef>
              <a:buNone/>
              <a:defRPr/>
            </a:pPr>
            <a:r>
              <a:rPr lang="en-US" altLang="ja-JP" sz="2000" b="1" dirty="0" smtClean="0">
                <a:solidFill>
                  <a:schemeClr val="bg1"/>
                </a:solidFill>
                <a:cs typeface="+mn-cs"/>
              </a:rPr>
              <a:t>	</a:t>
            </a:r>
            <a:r>
              <a:rPr lang="ja-JP" altLang="en-US" sz="2000" b="1" dirty="0" smtClean="0">
                <a:solidFill>
                  <a:schemeClr val="bg1"/>
                </a:solidFill>
                <a:cs typeface="+mn-cs"/>
              </a:rPr>
              <a:t>不</a:t>
            </a:r>
            <a:r>
              <a:rPr lang="ja-JP" altLang="en-US" sz="2000" b="1" dirty="0">
                <a:solidFill>
                  <a:schemeClr val="bg1"/>
                </a:solidFill>
                <a:cs typeface="+mn-cs"/>
              </a:rPr>
              <a:t>正な管理人：</a:t>
            </a:r>
            <a:r>
              <a:rPr lang="ja-JP" altLang="en-US" sz="2000" b="1" dirty="0">
                <a:solidFill>
                  <a:schemeClr val="bg1"/>
                </a:solidFill>
              </a:rPr>
              <a:t>ルカの福音書</a:t>
            </a:r>
            <a:r>
              <a:rPr lang="en-US" altLang="ja-JP" sz="2000" b="1" dirty="0">
                <a:solidFill>
                  <a:schemeClr val="bg1"/>
                </a:solidFill>
              </a:rPr>
              <a:t>16</a:t>
            </a:r>
            <a:r>
              <a:rPr lang="ja-JP" altLang="en-US" sz="2000" b="1" dirty="0">
                <a:solidFill>
                  <a:schemeClr val="bg1"/>
                </a:solidFill>
              </a:rPr>
              <a:t>章</a:t>
            </a:r>
            <a:r>
              <a:rPr lang="en-US" altLang="ja-JP" sz="2000" b="1" dirty="0">
                <a:solidFill>
                  <a:schemeClr val="bg1"/>
                </a:solidFill>
              </a:rPr>
              <a:t>1-8</a:t>
            </a:r>
            <a:r>
              <a:rPr lang="ja-JP" altLang="en-US" sz="2000" b="1" dirty="0">
                <a:solidFill>
                  <a:schemeClr val="bg1"/>
                </a:solidFill>
              </a:rPr>
              <a:t>節</a:t>
            </a:r>
            <a:endParaRPr lang="en-US" altLang="ja-JP" sz="2000" b="1" dirty="0">
              <a:solidFill>
                <a:schemeClr val="bg1"/>
              </a:solidFill>
            </a:endParaRPr>
          </a:p>
          <a:p>
            <a:pPr marL="0" lvl="1" indent="0" algn="just">
              <a:spcBef>
                <a:spcPts val="0"/>
              </a:spcBef>
              <a:buNone/>
              <a:defRPr/>
            </a:pPr>
            <a:r>
              <a:rPr lang="en-US" sz="1800" dirty="0" smtClean="0">
                <a:solidFill>
                  <a:schemeClr val="bg1"/>
                </a:solidFill>
                <a:cs typeface="+mn-cs"/>
              </a:rPr>
              <a:t>	The </a:t>
            </a:r>
            <a:r>
              <a:rPr lang="en-US" sz="1800" dirty="0">
                <a:solidFill>
                  <a:schemeClr val="bg1"/>
                </a:solidFill>
                <a:cs typeface="+mn-cs"/>
              </a:rPr>
              <a:t>Unjust Steward: Luke 16:1-8</a:t>
            </a:r>
            <a:endParaRPr lang="en-US" sz="1800" dirty="0">
              <a:solidFill>
                <a:schemeClr val="bg1"/>
              </a:solidFill>
            </a:endParaRP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8"/>
          <p:cNvSpPr>
            <a:spLocks noGrp="1"/>
          </p:cNvSpPr>
          <p:nvPr>
            <p:ph sz="half" idx="1"/>
          </p:nvPr>
        </p:nvSpPr>
        <p:spPr>
          <a:xfrm>
            <a:off x="1981200" y="457200"/>
            <a:ext cx="6019800" cy="6019800"/>
          </a:xfrm>
        </p:spPr>
        <p:txBody>
          <a:bodyPr/>
          <a:lstStyle/>
          <a:p>
            <a:pPr marL="0" indent="0" algn="just">
              <a:spcBef>
                <a:spcPts val="0"/>
              </a:spcBef>
              <a:buNone/>
            </a:pPr>
            <a:r>
              <a:rPr lang="ja-JP" altLang="en-US" dirty="0" smtClean="0">
                <a:solidFill>
                  <a:schemeClr val="bg1"/>
                </a:solidFill>
              </a:rPr>
              <a:t>未来を変える </a:t>
            </a:r>
            <a:r>
              <a:rPr lang="en-US" sz="2400" dirty="0">
                <a:solidFill>
                  <a:schemeClr val="bg1"/>
                </a:solidFill>
              </a:rPr>
              <a:t>The Changing Future</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変化のカーブ </a:t>
            </a:r>
            <a:r>
              <a:rPr lang="en-US" sz="2000" dirty="0">
                <a:solidFill>
                  <a:schemeClr val="bg1"/>
                </a:solidFill>
              </a:rPr>
              <a:t>The Growth Curve…</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ほとんどの組織の成長は右の図のようだとチャールズ・ハンディは書いています。急速に成長しますが（ポイント</a:t>
            </a:r>
            <a:r>
              <a:rPr lang="en-US" altLang="ja-JP" sz="2400" b="1" dirty="0">
                <a:solidFill>
                  <a:schemeClr val="bg1"/>
                </a:solidFill>
              </a:rPr>
              <a:t>A</a:t>
            </a:r>
            <a:r>
              <a:rPr lang="ja-JP" altLang="en-US" sz="2400" b="1" dirty="0">
                <a:solidFill>
                  <a:schemeClr val="bg1"/>
                </a:solidFill>
              </a:rPr>
              <a:t>）、やがてピークに達し、その後は衰退します（ポイント</a:t>
            </a:r>
            <a:r>
              <a:rPr lang="en-US" altLang="ja-JP" sz="2400" b="1" dirty="0">
                <a:solidFill>
                  <a:schemeClr val="bg1"/>
                </a:solidFill>
              </a:rPr>
              <a:t>B</a:t>
            </a:r>
            <a:r>
              <a:rPr lang="ja-JP" altLang="en-US" sz="2400" b="1" dirty="0">
                <a:solidFill>
                  <a:schemeClr val="bg1"/>
                </a:solidFill>
              </a:rPr>
              <a:t>）。リーダーはこれを理解して組織が衰え始める前に改革を始める必要があります。つまり、リーダーはポイント</a:t>
            </a:r>
            <a:r>
              <a:rPr lang="en-US" altLang="ja-JP" sz="2400" b="1" dirty="0">
                <a:solidFill>
                  <a:schemeClr val="bg1"/>
                </a:solidFill>
              </a:rPr>
              <a:t>A</a:t>
            </a:r>
            <a:r>
              <a:rPr lang="ja-JP" altLang="en-US" sz="2400" b="1" dirty="0">
                <a:solidFill>
                  <a:schemeClr val="bg1"/>
                </a:solidFill>
              </a:rPr>
              <a:t>の時点で物事を変え始めなければならないということです。</a:t>
            </a:r>
            <a:endParaRPr lang="en-US" sz="2400" b="1" dirty="0">
              <a:solidFill>
                <a:schemeClr val="bg1"/>
              </a:solidFill>
            </a:endParaRPr>
          </a:p>
          <a:p>
            <a:pPr marL="0" indent="0">
              <a:spcBef>
                <a:spcPts val="0"/>
              </a:spcBef>
              <a:buNone/>
            </a:pPr>
            <a:r>
              <a:rPr lang="en-US" sz="1800" dirty="0">
                <a:solidFill>
                  <a:schemeClr val="bg1"/>
                </a:solidFill>
              </a:rPr>
              <a:t>Charles Handy writes that most organizational growth occurs as the diagram illustrates to the right. Growth comes quickly (point A) but eventually peaks, and then decline sets in (point B). A leader must understand this, and make changes before the decline sets in. This means that a leader must begin change at point A.</a:t>
            </a:r>
          </a:p>
        </p:txBody>
      </p:sp>
      <p:pic>
        <p:nvPicPr>
          <p:cNvPr id="139268" name="Picture 2"/>
          <p:cNvPicPr>
            <a:picLocks noChangeAspect="1" noChangeArrowheads="1"/>
          </p:cNvPicPr>
          <p:nvPr/>
        </p:nvPicPr>
        <p:blipFill rotWithShape="1">
          <a:blip r:embed="rId3"/>
          <a:srcRect l="1675" r="5279"/>
          <a:stretch/>
        </p:blipFill>
        <p:spPr bwMode="auto">
          <a:xfrm>
            <a:off x="8994098" y="1574800"/>
            <a:ext cx="1902502" cy="4521200"/>
          </a:xfrm>
          <a:prstGeom prst="rect">
            <a:avLst/>
          </a:prstGeom>
          <a:noFill/>
          <a:ln w="9525">
            <a:noFill/>
            <a:miter lim="800000"/>
            <a:headEnd/>
            <a:tailEnd/>
          </a:ln>
        </p:spPr>
      </p:pic>
      <p:sp>
        <p:nvSpPr>
          <p:cNvPr id="5"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8"/>
          <p:cNvSpPr>
            <a:spLocks noGrp="1"/>
          </p:cNvSpPr>
          <p:nvPr>
            <p:ph sz="half" idx="1"/>
          </p:nvPr>
        </p:nvSpPr>
        <p:spPr>
          <a:xfrm>
            <a:off x="1981200" y="457200"/>
            <a:ext cx="6019800" cy="6019800"/>
          </a:xfrm>
        </p:spPr>
        <p:txBody>
          <a:bodyPr/>
          <a:lstStyle/>
          <a:p>
            <a:pPr marL="0" indent="0" algn="just">
              <a:spcBef>
                <a:spcPts val="0"/>
              </a:spcBef>
              <a:buNone/>
            </a:pPr>
            <a:r>
              <a:rPr lang="ja-JP" altLang="en-US" dirty="0" smtClean="0">
                <a:solidFill>
                  <a:schemeClr val="bg1"/>
                </a:solidFill>
              </a:rPr>
              <a:t>未来を変える </a:t>
            </a:r>
            <a:r>
              <a:rPr lang="en-US" sz="2400" dirty="0">
                <a:solidFill>
                  <a:schemeClr val="bg1"/>
                </a:solidFill>
              </a:rPr>
              <a:t>The Changing Future</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変化と混乱の時期を予期する</a:t>
            </a:r>
            <a:r>
              <a:rPr lang="en-US" altLang="ja-JP" sz="2400" b="1" dirty="0">
                <a:solidFill>
                  <a:schemeClr val="bg1"/>
                </a:solidFill>
              </a:rPr>
              <a:t>…</a:t>
            </a:r>
          </a:p>
          <a:p>
            <a:pPr marL="0" indent="0" algn="just">
              <a:spcBef>
                <a:spcPts val="0"/>
              </a:spcBef>
              <a:buNone/>
            </a:pPr>
            <a:r>
              <a:rPr lang="en-US" altLang="ja-JP" sz="2000" dirty="0">
                <a:solidFill>
                  <a:schemeClr val="bg1"/>
                </a:solidFill>
              </a:rPr>
              <a:t>Anticipating Change and the Period of Chaos…</a:t>
            </a:r>
          </a:p>
          <a:p>
            <a:pPr marL="0" indent="0" algn="just">
              <a:spcBef>
                <a:spcPts val="0"/>
              </a:spcBef>
              <a:buNone/>
            </a:pPr>
            <a:endParaRPr lang="en-US" altLang="ja-JP" sz="1200" dirty="0">
              <a:solidFill>
                <a:schemeClr val="bg1"/>
              </a:solidFill>
            </a:endParaRPr>
          </a:p>
          <a:p>
            <a:pPr marL="0" indent="0" algn="just">
              <a:spcBef>
                <a:spcPts val="0"/>
              </a:spcBef>
              <a:buNone/>
            </a:pPr>
            <a:r>
              <a:rPr lang="ja-JP" altLang="en-US" sz="2400" b="1" dirty="0">
                <a:solidFill>
                  <a:schemeClr val="bg1"/>
                </a:solidFill>
              </a:rPr>
              <a:t>ポイント</a:t>
            </a:r>
            <a:r>
              <a:rPr lang="en-US" altLang="ja-JP" sz="2400" b="1" dirty="0">
                <a:solidFill>
                  <a:schemeClr val="bg1"/>
                </a:solidFill>
              </a:rPr>
              <a:t>A</a:t>
            </a:r>
            <a:r>
              <a:rPr lang="ja-JP" altLang="en-US" sz="2400" b="1" dirty="0">
                <a:solidFill>
                  <a:schemeClr val="bg1"/>
                </a:solidFill>
              </a:rPr>
              <a:t>で物事を変え始めると部下はリーダーがしていることを誤解します。彼らは変化に対して怒ったり反発したりするでしょう。これが「混乱の時期」です。（影の部分）</a:t>
            </a:r>
            <a:endParaRPr lang="en-US" altLang="ja-JP" sz="2400" b="1" dirty="0">
              <a:solidFill>
                <a:schemeClr val="bg1"/>
              </a:solidFill>
            </a:endParaRPr>
          </a:p>
          <a:p>
            <a:pPr marL="0" indent="0" algn="just">
              <a:spcBef>
                <a:spcPts val="0"/>
              </a:spcBef>
              <a:buNone/>
            </a:pPr>
            <a:endParaRPr lang="en-US" altLang="ja-JP" sz="1200" b="1" dirty="0">
              <a:solidFill>
                <a:schemeClr val="bg1"/>
              </a:solidFill>
            </a:endParaRPr>
          </a:p>
          <a:p>
            <a:pPr marL="0" indent="0" algn="just">
              <a:spcBef>
                <a:spcPts val="0"/>
              </a:spcBef>
              <a:buNone/>
            </a:pPr>
            <a:r>
              <a:rPr lang="en-US" altLang="ja-JP" sz="2000" dirty="0">
                <a:solidFill>
                  <a:schemeClr val="bg1"/>
                </a:solidFill>
              </a:rPr>
              <a:t>When change is initiated at point A, the followers will misunderstand what the leader is doing. When the change is made they often feel upset, resentful and in a state of flux. This is the “period of chaos” (the shaded area).</a:t>
            </a:r>
            <a:endParaRPr lang="en-US" altLang="ja-JP" sz="1800" dirty="0">
              <a:solidFill>
                <a:schemeClr val="bg1"/>
              </a:solidFill>
            </a:endParaRPr>
          </a:p>
        </p:txBody>
      </p:sp>
      <p:sp>
        <p:nvSpPr>
          <p:cNvPr id="5"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pic>
        <p:nvPicPr>
          <p:cNvPr id="7" name="Picture 2"/>
          <p:cNvPicPr>
            <a:picLocks noChangeAspect="1" noChangeArrowheads="1"/>
          </p:cNvPicPr>
          <p:nvPr/>
        </p:nvPicPr>
        <p:blipFill rotWithShape="1">
          <a:blip r:embed="rId3"/>
          <a:srcRect l="1675" r="5279"/>
          <a:stretch/>
        </p:blipFill>
        <p:spPr bwMode="auto">
          <a:xfrm>
            <a:off x="8994098" y="669373"/>
            <a:ext cx="2283502" cy="5426627"/>
          </a:xfrm>
          <a:prstGeom prst="rect">
            <a:avLst/>
          </a:prstGeom>
          <a:noFill/>
          <a:ln w="9525">
            <a:noFill/>
            <a:miter lim="800000"/>
            <a:headEnd/>
            <a:tailEnd/>
          </a:ln>
        </p:spPr>
      </p:pic>
    </p:spTree>
    <p:extLst>
      <p:ext uri="{BB962C8B-B14F-4D97-AF65-F5344CB8AC3E}">
        <p14:creationId xmlns:p14="http://schemas.microsoft.com/office/powerpoint/2010/main" val="100491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8"/>
          <p:cNvSpPr>
            <a:spLocks noGrp="1"/>
          </p:cNvSpPr>
          <p:nvPr>
            <p:ph sz="half" idx="1"/>
          </p:nvPr>
        </p:nvSpPr>
        <p:spPr>
          <a:xfrm>
            <a:off x="1981200" y="457200"/>
            <a:ext cx="6019800" cy="6019800"/>
          </a:xfrm>
        </p:spPr>
        <p:txBody>
          <a:bodyPr/>
          <a:lstStyle/>
          <a:p>
            <a:pPr marL="0" indent="0" algn="just">
              <a:spcBef>
                <a:spcPts val="0"/>
              </a:spcBef>
              <a:buNone/>
            </a:pPr>
            <a:r>
              <a:rPr lang="ja-JP" altLang="en-US" dirty="0" smtClean="0">
                <a:solidFill>
                  <a:schemeClr val="bg1"/>
                </a:solidFill>
              </a:rPr>
              <a:t>未来を変える </a:t>
            </a:r>
            <a:r>
              <a:rPr lang="en-US" sz="2400" dirty="0">
                <a:solidFill>
                  <a:schemeClr val="bg1"/>
                </a:solidFill>
              </a:rPr>
              <a:t>The Changing Future</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混乱を通して繁栄する</a:t>
            </a:r>
            <a:r>
              <a:rPr lang="en-US" altLang="ja-JP" sz="2400" b="1" dirty="0">
                <a:solidFill>
                  <a:schemeClr val="bg1"/>
                </a:solidFill>
              </a:rPr>
              <a:t>…</a:t>
            </a:r>
          </a:p>
          <a:p>
            <a:pPr marL="0" indent="0" algn="just">
              <a:spcBef>
                <a:spcPts val="0"/>
              </a:spcBef>
              <a:buNone/>
            </a:pPr>
            <a:r>
              <a:rPr lang="en-US" altLang="ja-JP" sz="2000" dirty="0">
                <a:solidFill>
                  <a:schemeClr val="bg1"/>
                </a:solidFill>
              </a:rPr>
              <a:t>Thriving on Chaos…</a:t>
            </a:r>
          </a:p>
          <a:p>
            <a:pPr marL="0" indent="0" algn="just">
              <a:spcBef>
                <a:spcPts val="0"/>
              </a:spcBef>
              <a:buNone/>
            </a:pPr>
            <a:endParaRPr lang="en-US" altLang="ja-JP" sz="1200" dirty="0">
              <a:solidFill>
                <a:schemeClr val="bg1"/>
              </a:solidFill>
            </a:endParaRPr>
          </a:p>
          <a:p>
            <a:pPr marL="0" indent="0" algn="just">
              <a:spcBef>
                <a:spcPts val="0"/>
              </a:spcBef>
              <a:buNone/>
            </a:pPr>
            <a:r>
              <a:rPr lang="ja-JP" altLang="en-US" sz="2400" b="1" dirty="0">
                <a:solidFill>
                  <a:schemeClr val="bg1"/>
                </a:solidFill>
              </a:rPr>
              <a:t>組織の変化のペースは早いので、リーダーは常に現状を評価し、計画を立て、健全な変更を迫られます。これは部下は常に流動的な状態にあって落ち着かないことを意味します。良いリーダーや組織はこの状態で繁栄することを学ぶ必要があります。</a:t>
            </a:r>
            <a:endParaRPr lang="en-US" altLang="ja-JP" sz="2400" b="1" dirty="0">
              <a:solidFill>
                <a:schemeClr val="bg1"/>
              </a:solidFill>
            </a:endParaRPr>
          </a:p>
          <a:p>
            <a:pPr marL="0" indent="0" algn="just">
              <a:spcBef>
                <a:spcPts val="0"/>
              </a:spcBef>
              <a:buNone/>
            </a:pPr>
            <a:endParaRPr lang="en-US" altLang="ja-JP" sz="1200" b="1" dirty="0">
              <a:solidFill>
                <a:schemeClr val="bg1"/>
              </a:solidFill>
            </a:endParaRPr>
          </a:p>
          <a:p>
            <a:pPr marL="0" indent="0">
              <a:spcBef>
                <a:spcPts val="0"/>
              </a:spcBef>
              <a:buNone/>
            </a:pPr>
            <a:r>
              <a:rPr lang="en-US" altLang="ja-JP" sz="2000" dirty="0">
                <a:solidFill>
                  <a:schemeClr val="bg1"/>
                </a:solidFill>
              </a:rPr>
              <a:t>Because of the rapid change of pace in an organization, the leader must constantly be evaluating, planning and making healthy changes. This means followers may feel unsettled like they’re in a constant state of chaos. Great leaders and organizations must learn to thrive on this.</a:t>
            </a:r>
            <a:endParaRPr lang="en-US" altLang="ja-JP" sz="1800" dirty="0">
              <a:solidFill>
                <a:schemeClr val="bg1"/>
              </a:solidFill>
            </a:endParaRPr>
          </a:p>
        </p:txBody>
      </p:sp>
      <p:sp>
        <p:nvSpPr>
          <p:cNvPr id="5"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pic>
        <p:nvPicPr>
          <p:cNvPr id="7" name="Picture 2"/>
          <p:cNvPicPr>
            <a:picLocks noChangeAspect="1" noChangeArrowheads="1"/>
          </p:cNvPicPr>
          <p:nvPr/>
        </p:nvPicPr>
        <p:blipFill rotWithShape="1">
          <a:blip r:embed="rId3"/>
          <a:srcRect l="1675" r="5279"/>
          <a:stretch/>
        </p:blipFill>
        <p:spPr bwMode="auto">
          <a:xfrm>
            <a:off x="8994098" y="488287"/>
            <a:ext cx="2359702" cy="5607713"/>
          </a:xfrm>
          <a:prstGeom prst="rect">
            <a:avLst/>
          </a:prstGeom>
          <a:noFill/>
          <a:ln w="9525">
            <a:noFill/>
            <a:miter lim="800000"/>
            <a:headEnd/>
            <a:tailEnd/>
          </a:ln>
        </p:spPr>
      </p:pic>
    </p:spTree>
    <p:extLst>
      <p:ext uri="{BB962C8B-B14F-4D97-AF65-F5344CB8AC3E}">
        <p14:creationId xmlns:p14="http://schemas.microsoft.com/office/powerpoint/2010/main" val="1573116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8"/>
          <p:cNvSpPr>
            <a:spLocks noGrp="1"/>
          </p:cNvSpPr>
          <p:nvPr>
            <p:ph sz="half" idx="1"/>
          </p:nvPr>
        </p:nvSpPr>
        <p:spPr>
          <a:xfrm>
            <a:off x="1981200" y="457200"/>
            <a:ext cx="6019800" cy="6172200"/>
          </a:xfrm>
        </p:spPr>
        <p:txBody>
          <a:bodyPr/>
          <a:lstStyle/>
          <a:p>
            <a:pPr marL="0" indent="0" algn="just">
              <a:spcBef>
                <a:spcPts val="0"/>
              </a:spcBef>
              <a:buNone/>
            </a:pPr>
            <a:r>
              <a:rPr lang="ja-JP" altLang="en-US" dirty="0" smtClean="0">
                <a:solidFill>
                  <a:schemeClr val="bg1"/>
                </a:solidFill>
              </a:rPr>
              <a:t>未来を変える </a:t>
            </a:r>
            <a:r>
              <a:rPr lang="en-US" sz="2400" dirty="0">
                <a:solidFill>
                  <a:schemeClr val="bg1"/>
                </a:solidFill>
              </a:rPr>
              <a:t>The Changing Future</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実践適用</a:t>
            </a:r>
            <a:r>
              <a:rPr lang="en-US" altLang="ja-JP" sz="2400" b="1" dirty="0">
                <a:solidFill>
                  <a:schemeClr val="bg1"/>
                </a:solidFill>
              </a:rPr>
              <a:t> </a:t>
            </a:r>
            <a:r>
              <a:rPr lang="en-US" altLang="ja-JP" sz="2000" dirty="0">
                <a:solidFill>
                  <a:schemeClr val="bg1"/>
                </a:solidFill>
              </a:rPr>
              <a:t>Application…</a:t>
            </a:r>
          </a:p>
          <a:p>
            <a:pPr marL="0" indent="0" algn="just">
              <a:spcBef>
                <a:spcPts val="0"/>
              </a:spcBef>
              <a:buNone/>
            </a:pPr>
            <a:endParaRPr lang="en-US" altLang="ja-JP" sz="1200" dirty="0">
              <a:solidFill>
                <a:schemeClr val="bg1"/>
              </a:solidFill>
            </a:endParaRPr>
          </a:p>
          <a:p>
            <a:pPr marL="0" indent="0" algn="just">
              <a:spcBef>
                <a:spcPts val="0"/>
              </a:spcBef>
              <a:buNone/>
            </a:pPr>
            <a:r>
              <a:rPr lang="ja-JP" altLang="en-US" sz="2400" b="1" dirty="0">
                <a:solidFill>
                  <a:schemeClr val="bg1"/>
                </a:solidFill>
              </a:rPr>
              <a:t>リーダーは長期計画を立てる段階で、混乱の時期に対して部下を準備させる必要があります。新しい変化の計画を実施する</a:t>
            </a:r>
            <a:r>
              <a:rPr lang="ja-JP" altLang="en-US" sz="2400" b="1" i="1" u="sng" dirty="0">
                <a:solidFill>
                  <a:schemeClr val="bg1"/>
                </a:solidFill>
              </a:rPr>
              <a:t>前に</a:t>
            </a:r>
            <a:r>
              <a:rPr lang="ja-JP" altLang="en-US" sz="2400" b="1" dirty="0">
                <a:solidFill>
                  <a:schemeClr val="bg1"/>
                </a:solidFill>
              </a:rPr>
              <a:t>、部下に最新の情報を提供し続けるのです。彼らを計画に含み、彼らの部分のオーナーシップを与え、混乱の時期に励ますことで信頼を勝ち得るのです。</a:t>
            </a:r>
            <a:endParaRPr lang="en-US" altLang="ja-JP" sz="2400" b="1" dirty="0">
              <a:solidFill>
                <a:schemeClr val="bg1"/>
              </a:solidFill>
            </a:endParaRPr>
          </a:p>
          <a:p>
            <a:pPr marL="0" indent="0" algn="just">
              <a:spcBef>
                <a:spcPts val="0"/>
              </a:spcBef>
              <a:buNone/>
            </a:pPr>
            <a:endParaRPr lang="en-US" altLang="ja-JP" sz="1200" b="1" dirty="0">
              <a:solidFill>
                <a:schemeClr val="bg1"/>
              </a:solidFill>
            </a:endParaRPr>
          </a:p>
          <a:p>
            <a:pPr marL="0" indent="0">
              <a:spcBef>
                <a:spcPts val="0"/>
              </a:spcBef>
              <a:buNone/>
            </a:pPr>
            <a:r>
              <a:rPr lang="en-US" altLang="ja-JP" sz="2000" dirty="0">
                <a:solidFill>
                  <a:schemeClr val="bg1"/>
                </a:solidFill>
              </a:rPr>
              <a:t>Leaders must prepare their followers for the period of chaos early in the long-term planning process. Followers must be continually informed of what is going on </a:t>
            </a:r>
            <a:r>
              <a:rPr lang="en-US" altLang="ja-JP" sz="2000" i="1" dirty="0">
                <a:solidFill>
                  <a:schemeClr val="bg1"/>
                </a:solidFill>
              </a:rPr>
              <a:t>in advance of the </a:t>
            </a:r>
            <a:r>
              <a:rPr lang="en-US" altLang="ja-JP" sz="2000" dirty="0">
                <a:solidFill>
                  <a:schemeClr val="bg1"/>
                </a:solidFill>
              </a:rPr>
              <a:t>implementation of any plans. Gain the trust of followers by including them in the plans, giving them ownership of their part, and encouraging them through periods of chaos.</a:t>
            </a:r>
            <a:endParaRPr lang="en-US" altLang="ja-JP" sz="1800" dirty="0">
              <a:solidFill>
                <a:schemeClr val="bg1"/>
              </a:solidFill>
            </a:endParaRPr>
          </a:p>
        </p:txBody>
      </p:sp>
      <p:sp>
        <p:nvSpPr>
          <p:cNvPr id="5"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pic>
        <p:nvPicPr>
          <p:cNvPr id="7" name="Picture 2"/>
          <p:cNvPicPr>
            <a:picLocks noChangeAspect="1" noChangeArrowheads="1"/>
          </p:cNvPicPr>
          <p:nvPr/>
        </p:nvPicPr>
        <p:blipFill rotWithShape="1">
          <a:blip r:embed="rId3"/>
          <a:srcRect l="1675" r="5279"/>
          <a:stretch/>
        </p:blipFill>
        <p:spPr bwMode="auto">
          <a:xfrm>
            <a:off x="8994098" y="488287"/>
            <a:ext cx="2359702" cy="5607713"/>
          </a:xfrm>
          <a:prstGeom prst="rect">
            <a:avLst/>
          </a:prstGeom>
          <a:noFill/>
          <a:ln w="9525">
            <a:noFill/>
            <a:miter lim="800000"/>
            <a:headEnd/>
            <a:tailEnd/>
          </a:ln>
        </p:spPr>
      </p:pic>
    </p:spTree>
    <p:extLst>
      <p:ext uri="{BB962C8B-B14F-4D97-AF65-F5344CB8AC3E}">
        <p14:creationId xmlns:p14="http://schemas.microsoft.com/office/powerpoint/2010/main" val="3072425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Content Placeholder 8"/>
          <p:cNvSpPr>
            <a:spLocks noGrp="1"/>
          </p:cNvSpPr>
          <p:nvPr>
            <p:ph sz="half" idx="1"/>
          </p:nvPr>
        </p:nvSpPr>
        <p:spPr>
          <a:xfrm>
            <a:off x="1752600" y="76200"/>
            <a:ext cx="6400800" cy="6553200"/>
          </a:xfrm>
        </p:spPr>
        <p:txBody>
          <a:bodyPr/>
          <a:lstStyle/>
          <a:p>
            <a:pPr marL="0" indent="0">
              <a:spcBef>
                <a:spcPts val="0"/>
              </a:spcBef>
              <a:buNone/>
            </a:pPr>
            <a:r>
              <a:rPr lang="ja-JP" altLang="en-US" sz="2400" b="1" dirty="0">
                <a:solidFill>
                  <a:schemeClr val="bg1"/>
                </a:solidFill>
              </a:rPr>
              <a:t>効果的な戦略的プランニングのステップ</a:t>
            </a:r>
            <a:endParaRPr lang="en-US" sz="2400" b="1" dirty="0">
              <a:solidFill>
                <a:schemeClr val="bg1"/>
              </a:solidFill>
            </a:endParaRPr>
          </a:p>
          <a:p>
            <a:pPr marL="0" indent="0">
              <a:spcBef>
                <a:spcPts val="0"/>
              </a:spcBef>
              <a:buNone/>
            </a:pPr>
            <a:r>
              <a:rPr lang="en-US" sz="1800" dirty="0">
                <a:solidFill>
                  <a:schemeClr val="bg1"/>
                </a:solidFill>
              </a:rPr>
              <a:t>Steps to Effective Strategic Planning</a:t>
            </a:r>
          </a:p>
          <a:p>
            <a:pPr marL="0" indent="0">
              <a:spcBef>
                <a:spcPts val="0"/>
              </a:spcBef>
              <a:buNone/>
            </a:pPr>
            <a:endParaRPr lang="en-US" sz="1050" dirty="0">
              <a:solidFill>
                <a:schemeClr val="bg1"/>
              </a:solidFill>
            </a:endParaRPr>
          </a:p>
          <a:p>
            <a:pPr marL="0" indent="0">
              <a:spcBef>
                <a:spcPts val="0"/>
              </a:spcBef>
              <a:buNone/>
            </a:pPr>
            <a:r>
              <a:rPr lang="ja-JP" altLang="en-US" sz="2400" b="1" dirty="0">
                <a:solidFill>
                  <a:schemeClr val="bg1"/>
                </a:solidFill>
              </a:rPr>
              <a:t>１</a:t>
            </a:r>
            <a:r>
              <a:rPr lang="ja-JP" altLang="en-US" sz="2400" b="1" dirty="0" smtClean="0">
                <a:solidFill>
                  <a:schemeClr val="bg1"/>
                </a:solidFill>
              </a:rPr>
              <a:t>．</a:t>
            </a:r>
            <a:r>
              <a:rPr lang="zh-CN" altLang="en-US" sz="2400" b="1" u="sng" dirty="0">
                <a:solidFill>
                  <a:srgbClr val="FFC000"/>
                </a:solidFill>
              </a:rPr>
              <a:t>計</a:t>
            </a:r>
            <a:r>
              <a:rPr lang="zh-CN" altLang="en-US" sz="2400" b="1" u="sng" dirty="0" smtClean="0">
                <a:solidFill>
                  <a:srgbClr val="FFC000"/>
                </a:solidFill>
              </a:rPr>
              <a:t>画 </a:t>
            </a:r>
            <a:r>
              <a:rPr lang="ja-JP" altLang="en-US" sz="2400" b="1" dirty="0" smtClean="0">
                <a:solidFill>
                  <a:schemeClr val="bg1"/>
                </a:solidFill>
              </a:rPr>
              <a:t>す</a:t>
            </a:r>
            <a:r>
              <a:rPr lang="ja-JP" altLang="en-US" sz="2400" b="1" dirty="0">
                <a:solidFill>
                  <a:schemeClr val="bg1"/>
                </a:solidFill>
              </a:rPr>
              <a:t>ることを計画する </a:t>
            </a:r>
            <a:r>
              <a:rPr lang="en-US" altLang="ja-JP" sz="1800" dirty="0">
                <a:solidFill>
                  <a:schemeClr val="bg1"/>
                </a:solidFill>
              </a:rPr>
              <a:t>Plan to </a:t>
            </a:r>
            <a:r>
              <a:rPr lang="en-US" altLang="ja-JP" sz="1800" u="sng" dirty="0">
                <a:solidFill>
                  <a:srgbClr val="FFC000"/>
                </a:solidFill>
              </a:rPr>
              <a:t>plan</a:t>
            </a:r>
            <a:r>
              <a:rPr lang="en-US" altLang="ja-JP" sz="1800" dirty="0">
                <a:solidFill>
                  <a:schemeClr val="bg1"/>
                </a:solidFill>
              </a:rPr>
              <a:t>.</a:t>
            </a:r>
          </a:p>
          <a:p>
            <a:pPr marL="0" indent="0">
              <a:spcBef>
                <a:spcPts val="0"/>
              </a:spcBef>
              <a:buNone/>
            </a:pPr>
            <a:endParaRPr lang="en-US" sz="1050" dirty="0">
              <a:solidFill>
                <a:schemeClr val="bg1"/>
              </a:solidFill>
            </a:endParaRPr>
          </a:p>
          <a:p>
            <a:pPr marL="0" indent="0" algn="just">
              <a:spcBef>
                <a:spcPts val="0"/>
              </a:spcBef>
              <a:buNone/>
            </a:pPr>
            <a:r>
              <a:rPr lang="ja-JP" altLang="en-US" sz="2000" b="1" dirty="0">
                <a:solidFill>
                  <a:schemeClr val="bg1"/>
                </a:solidFill>
              </a:rPr>
              <a:t>教会はよくこのステップを忘れます。１週間の予定の中で計画を立てるために一定の時間と労力が割り当てるべきなのです。みんな戦略的プランニングの重要性には合意しますが、それが長時間に及ぶと時間のムダのように感じて</a:t>
            </a:r>
            <a:r>
              <a:rPr lang="ja-JP" altLang="en-US" sz="2000" b="1" dirty="0" smtClean="0">
                <a:solidFill>
                  <a:schemeClr val="bg1"/>
                </a:solidFill>
              </a:rPr>
              <a:t>しまいます。しかし、</a:t>
            </a:r>
            <a:r>
              <a:rPr lang="ja-JP" altLang="en-US" sz="2000" b="1" dirty="0">
                <a:solidFill>
                  <a:schemeClr val="bg1"/>
                </a:solidFill>
              </a:rPr>
              <a:t>真実はその逆です。右の図を見てください。ちゃんと計画を立てないと変化や想定外の出来事が起こって実行にもっと時間がかかるのです。プランニングに一定の時間を割くと、そのときは非生産的に感じても長期的には時間の節約になります。</a:t>
            </a:r>
            <a:endParaRPr lang="en-US" altLang="ja-JP" sz="2000" b="1" dirty="0">
              <a:solidFill>
                <a:schemeClr val="bg1"/>
              </a:solidFill>
            </a:endParaRPr>
          </a:p>
          <a:p>
            <a:pPr marL="0" indent="0" algn="just">
              <a:spcBef>
                <a:spcPts val="0"/>
              </a:spcBef>
              <a:buNone/>
            </a:pPr>
            <a:endParaRPr lang="en-US" sz="1050" b="1" dirty="0">
              <a:solidFill>
                <a:schemeClr val="bg1"/>
              </a:solidFill>
            </a:endParaRPr>
          </a:p>
          <a:p>
            <a:pPr marL="0" indent="0">
              <a:spcBef>
                <a:spcPts val="0"/>
              </a:spcBef>
              <a:buNone/>
            </a:pPr>
            <a:r>
              <a:rPr lang="en-US" sz="1600" dirty="0">
                <a:solidFill>
                  <a:schemeClr val="bg1"/>
                </a:solidFill>
              </a:rPr>
              <a:t>A frequent mistake churches make is the failure to follow this step. A certain amount of time and energy must be allotted in the weekly agenda for the planning process. Everyone agrees strategic planning is important, but we often feel we’re wasting time when we take long hours to do it. The opposite is usually true. Look at the diagram below. When very little planning happens it takes more time for execution due to changes and unexpected events. When a good deal of time is spent planning, we may feel unproductive, but in the long run we will actually save time on the overall task.</a:t>
            </a:r>
          </a:p>
        </p:txBody>
      </p:sp>
      <p:pic>
        <p:nvPicPr>
          <p:cNvPr id="14336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890977" y="2667000"/>
            <a:ext cx="2334846" cy="381000"/>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791298233"/>
              </p:ext>
            </p:extLst>
          </p:nvPr>
        </p:nvGraphicFramePr>
        <p:xfrm>
          <a:off x="8607167" y="1250622"/>
          <a:ext cx="3127633" cy="578645"/>
        </p:xfrm>
        <a:graphic>
          <a:graphicData uri="http://schemas.openxmlformats.org/drawingml/2006/table">
            <a:tbl>
              <a:tblPr/>
              <a:tblGrid>
                <a:gridCol w="3127633">
                  <a:extLst>
                    <a:ext uri="{9D8B030D-6E8A-4147-A177-3AD203B41FA5}">
                      <a16:colId xmlns:a16="http://schemas.microsoft.com/office/drawing/2014/main" val="20000"/>
                    </a:ext>
                  </a:extLst>
                </a:gridCol>
              </a:tblGrid>
              <a:tr h="578645">
                <a:tc>
                  <a:txBody>
                    <a:bodyPr/>
                    <a:lstStyle/>
                    <a:p>
                      <a:pPr marL="0" marR="0" algn="ctr">
                        <a:spcBef>
                          <a:spcPts val="0"/>
                        </a:spcBef>
                        <a:spcAft>
                          <a:spcPts val="0"/>
                        </a:spcAft>
                      </a:pPr>
                      <a:r>
                        <a:rPr lang="ja-JP" altLang="en-US" sz="2400" b="0" i="0" dirty="0" smtClean="0">
                          <a:solidFill>
                            <a:schemeClr val="bg1"/>
                          </a:solidFill>
                          <a:latin typeface="DOIFL F+ Perpetua"/>
                          <a:ea typeface="Times New Roman"/>
                          <a:cs typeface="DOIFL F+ Perpetua"/>
                        </a:rPr>
                        <a:t>計画と時間の比率</a:t>
                      </a:r>
                      <a:endParaRPr lang="en-US" sz="2400" b="0" i="0" dirty="0">
                        <a:solidFill>
                          <a:schemeClr val="bg1"/>
                        </a:solidFill>
                        <a:latin typeface="DOIFK C+ Perpetua"/>
                        <a:ea typeface="Times New Roman"/>
                        <a:cs typeface="DOIFK C+ Perpetua"/>
                      </a:endParaRPr>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98271929"/>
              </p:ext>
            </p:extLst>
          </p:nvPr>
        </p:nvGraphicFramePr>
        <p:xfrm>
          <a:off x="8839200" y="3505201"/>
          <a:ext cx="2743200" cy="609598"/>
        </p:xfrm>
        <a:graphic>
          <a:graphicData uri="http://schemas.openxmlformats.org/drawingml/2006/table">
            <a:tbl>
              <a:tblPr/>
              <a:tblGrid>
                <a:gridCol w="2743200">
                  <a:extLst>
                    <a:ext uri="{9D8B030D-6E8A-4147-A177-3AD203B41FA5}">
                      <a16:colId xmlns:a16="http://schemas.microsoft.com/office/drawing/2014/main" val="20000"/>
                    </a:ext>
                  </a:extLst>
                </a:gridCol>
              </a:tblGrid>
              <a:tr h="609598">
                <a:tc>
                  <a:txBody>
                    <a:bodyPr/>
                    <a:lstStyle/>
                    <a:p>
                      <a:pPr marL="0" marR="0" algn="ctr">
                        <a:lnSpc>
                          <a:spcPts val="1300"/>
                        </a:lnSpc>
                        <a:spcBef>
                          <a:spcPts val="0"/>
                        </a:spcBef>
                        <a:spcAft>
                          <a:spcPts val="0"/>
                        </a:spcAft>
                      </a:pPr>
                      <a:r>
                        <a:rPr lang="ja-JP" altLang="en-US" sz="2800" dirty="0" smtClean="0">
                          <a:solidFill>
                            <a:schemeClr val="bg1"/>
                          </a:solidFill>
                          <a:latin typeface="DOIFL F+ Perpetua"/>
                          <a:ea typeface="Times New Roman"/>
                          <a:cs typeface="DOIFL F+ Perpetua"/>
                        </a:rPr>
                        <a:t>時間</a:t>
                      </a:r>
                      <a:endParaRPr lang="en-US" sz="2400" dirty="0">
                        <a:solidFill>
                          <a:schemeClr val="bg1"/>
                        </a:solidFill>
                        <a:latin typeface="DOIFL F+ Perpetua"/>
                        <a:ea typeface="Times New Roman"/>
                        <a:cs typeface="DOIFL F+ Perpetua"/>
                      </a:endParaRPr>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43369" name="Picture 3"/>
          <p:cNvPicPr>
            <a:picLocks noChangeAspect="1" noChangeArrowheads="1"/>
          </p:cNvPicPr>
          <p:nvPr/>
        </p:nvPicPr>
        <p:blipFill>
          <a:blip r:embed="rId4"/>
          <a:srcRect/>
          <a:stretch>
            <a:fillRect/>
          </a:stretch>
        </p:blipFill>
        <p:spPr bwMode="auto">
          <a:xfrm>
            <a:off x="1524001" y="1"/>
            <a:ext cx="428625" cy="47625"/>
          </a:xfrm>
          <a:prstGeom prst="rect">
            <a:avLst/>
          </a:prstGeom>
          <a:noFill/>
          <a:ln w="9525">
            <a:noFill/>
            <a:miter lim="800000"/>
            <a:headEnd/>
            <a:tailEnd/>
          </a:ln>
        </p:spPr>
      </p:pic>
      <p:cxnSp>
        <p:nvCxnSpPr>
          <p:cNvPr id="143370" name="Straight Arrow Connector 10"/>
          <p:cNvCxnSpPr>
            <a:cxnSpLocks noChangeShapeType="1"/>
          </p:cNvCxnSpPr>
          <p:nvPr/>
        </p:nvCxnSpPr>
        <p:spPr bwMode="auto">
          <a:xfrm>
            <a:off x="8915400" y="3200400"/>
            <a:ext cx="2667000" cy="0"/>
          </a:xfrm>
          <a:prstGeom prst="straightConnector1">
            <a:avLst/>
          </a:prstGeom>
          <a:noFill/>
          <a:ln w="9525" algn="ctr">
            <a:solidFill>
              <a:schemeClr val="bg1"/>
            </a:solidFill>
            <a:round/>
            <a:headEnd type="arrow" w="med" len="med"/>
            <a:tailEnd type="arrow" w="med" len="med"/>
          </a:ln>
        </p:spPr>
      </p:cxnSp>
      <p:sp>
        <p:nvSpPr>
          <p:cNvPr id="143372" name="TextBox 9"/>
          <p:cNvSpPr txBox="1">
            <a:spLocks noChangeArrowheads="1"/>
          </p:cNvSpPr>
          <p:nvPr/>
        </p:nvSpPr>
        <p:spPr bwMode="auto">
          <a:xfrm>
            <a:off x="8839200" y="3912275"/>
            <a:ext cx="2438400" cy="2031325"/>
          </a:xfrm>
          <a:prstGeom prst="rect">
            <a:avLst/>
          </a:prstGeom>
          <a:noFill/>
          <a:ln w="9525">
            <a:noFill/>
            <a:miter lim="800000"/>
            <a:headEnd/>
            <a:tailEnd/>
          </a:ln>
        </p:spPr>
        <p:txBody>
          <a:bodyPr wrap="square">
            <a:spAutoFit/>
          </a:bodyPr>
          <a:lstStyle/>
          <a:p>
            <a:r>
              <a:rPr lang="ja-JP" altLang="en-US" sz="1400" dirty="0">
                <a:solidFill>
                  <a:schemeClr val="bg1"/>
                </a:solidFill>
              </a:rPr>
              <a:t>上の図は科学的なものではありませんが、計画に時間をかけたらどうなるかを表しています。</a:t>
            </a:r>
            <a:endParaRPr lang="en-US" altLang="ja-JP" sz="1400" dirty="0">
              <a:solidFill>
                <a:schemeClr val="bg1"/>
              </a:solidFill>
            </a:endParaRPr>
          </a:p>
          <a:p>
            <a:r>
              <a:rPr lang="en-US" sz="1400" i="1" dirty="0">
                <a:solidFill>
                  <a:schemeClr val="bg1"/>
                </a:solidFill>
              </a:rPr>
              <a:t>The graph above is not a scientific formula, but rather a picture of what can happen when we spend time planning our actions. </a:t>
            </a:r>
          </a:p>
        </p:txBody>
      </p:sp>
      <p:sp>
        <p:nvSpPr>
          <p:cNvPr id="11"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12"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pic>
        <p:nvPicPr>
          <p:cNvPr id="17"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915400" y="1893403"/>
            <a:ext cx="2743200" cy="386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Content Placeholder 8"/>
          <p:cNvSpPr>
            <a:spLocks noGrp="1"/>
          </p:cNvSpPr>
          <p:nvPr>
            <p:ph idx="1"/>
          </p:nvPr>
        </p:nvSpPr>
        <p:spPr>
          <a:xfrm>
            <a:off x="1981200" y="381000"/>
            <a:ext cx="8229600" cy="5943600"/>
          </a:xfrm>
        </p:spPr>
        <p:txBody>
          <a:bodyPr/>
          <a:lstStyle/>
          <a:p>
            <a:pPr marL="0" indent="0">
              <a:spcBef>
                <a:spcPts val="0"/>
              </a:spcBef>
              <a:buNone/>
            </a:pPr>
            <a:r>
              <a:rPr lang="ja-JP" altLang="en-US" sz="2800" b="1" dirty="0">
                <a:solidFill>
                  <a:schemeClr val="bg1"/>
                </a:solidFill>
              </a:rPr>
              <a:t>効果的な戦略的プランニングのステップ</a:t>
            </a:r>
            <a:endParaRPr lang="en-US" altLang="ja-JP" sz="2800" b="1" dirty="0">
              <a:solidFill>
                <a:schemeClr val="bg1"/>
              </a:solidFill>
            </a:endParaRPr>
          </a:p>
          <a:p>
            <a:pPr marL="0" indent="0">
              <a:spcBef>
                <a:spcPts val="0"/>
              </a:spcBef>
              <a:buNone/>
            </a:pPr>
            <a:r>
              <a:rPr lang="en-US" altLang="ja-JP" sz="2400" dirty="0">
                <a:solidFill>
                  <a:schemeClr val="bg1"/>
                </a:solidFill>
              </a:rPr>
              <a:t>Steps to Effective Strategic Planning</a:t>
            </a:r>
          </a:p>
          <a:p>
            <a:pPr marL="0" indent="0">
              <a:spcBef>
                <a:spcPts val="0"/>
              </a:spcBef>
              <a:buNone/>
            </a:pPr>
            <a:endParaRPr lang="en-US" sz="1200" dirty="0">
              <a:solidFill>
                <a:schemeClr val="bg1"/>
              </a:solidFill>
            </a:endParaRPr>
          </a:p>
          <a:p>
            <a:pPr marL="0" indent="0">
              <a:spcBef>
                <a:spcPts val="0"/>
              </a:spcBef>
              <a:buNone/>
            </a:pPr>
            <a:r>
              <a:rPr lang="ja-JP" altLang="en-US" sz="2400" b="1" dirty="0">
                <a:solidFill>
                  <a:schemeClr val="bg1"/>
                </a:solidFill>
              </a:rPr>
              <a:t>２．あなた</a:t>
            </a:r>
            <a:r>
              <a:rPr lang="ja-JP" altLang="en-US" sz="2400" b="1" dirty="0" smtClean="0">
                <a:solidFill>
                  <a:schemeClr val="bg1"/>
                </a:solidFill>
              </a:rPr>
              <a:t>の </a:t>
            </a:r>
            <a:r>
              <a:rPr lang="zh-CN" altLang="en-US" sz="2400" b="1" u="sng" dirty="0" smtClean="0">
                <a:solidFill>
                  <a:srgbClr val="FFC000"/>
                </a:solidFill>
              </a:rPr>
              <a:t>第</a:t>
            </a:r>
            <a:r>
              <a:rPr lang="zh-CN" altLang="en-US" sz="2400" b="1" u="sng" dirty="0">
                <a:solidFill>
                  <a:srgbClr val="FFC000"/>
                </a:solidFill>
              </a:rPr>
              <a:t>一目</a:t>
            </a:r>
            <a:r>
              <a:rPr lang="zh-CN" altLang="en-US" sz="2400" b="1" u="sng" dirty="0" smtClean="0">
                <a:solidFill>
                  <a:srgbClr val="FFC000"/>
                </a:solidFill>
              </a:rPr>
              <a:t>的 </a:t>
            </a:r>
            <a:r>
              <a:rPr lang="ja-JP" altLang="en-US" sz="2400" b="1" dirty="0" smtClean="0">
                <a:solidFill>
                  <a:schemeClr val="bg1"/>
                </a:solidFill>
              </a:rPr>
              <a:t>を</a:t>
            </a:r>
            <a:r>
              <a:rPr lang="ja-JP" altLang="en-US" sz="2400" b="1" dirty="0">
                <a:solidFill>
                  <a:schemeClr val="bg1"/>
                </a:solidFill>
              </a:rPr>
              <a:t>決める。</a:t>
            </a:r>
            <a:endParaRPr lang="en-US" sz="2400" b="1" dirty="0">
              <a:solidFill>
                <a:schemeClr val="bg1"/>
              </a:solidFill>
            </a:endParaRPr>
          </a:p>
          <a:p>
            <a:pPr marL="0" indent="0">
              <a:spcBef>
                <a:spcPts val="0"/>
              </a:spcBef>
              <a:buNone/>
            </a:pPr>
            <a:r>
              <a:rPr lang="en-US" altLang="ja-JP" sz="1800" dirty="0">
                <a:solidFill>
                  <a:schemeClr val="bg1"/>
                </a:solidFill>
              </a:rPr>
              <a:t>       DETERMINE YOUR </a:t>
            </a:r>
            <a:r>
              <a:rPr lang="en-US" altLang="ja-JP" sz="1800" u="sng" dirty="0">
                <a:solidFill>
                  <a:srgbClr val="FFC000"/>
                </a:solidFill>
              </a:rPr>
              <a:t>PRIMARY PURPOSE.</a:t>
            </a:r>
            <a:endParaRPr lang="en-US" sz="1800" u="sng" dirty="0">
              <a:solidFill>
                <a:srgbClr val="FFC000"/>
              </a:solidFill>
            </a:endParaRPr>
          </a:p>
          <a:p>
            <a:pPr marL="0" indent="0">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これには大局観が必要です。日々のやることリストを作る前に、あなたはどんなゴールを達成したいのか決めなければなりません。戦略的プランニング（長期）と作戦的プランニング（短期）の両方とも以下の質問に対する答えから導き出されます。</a:t>
            </a:r>
            <a:endParaRPr lang="en-US" altLang="ja-JP" sz="2400" b="1" dirty="0">
              <a:solidFill>
                <a:schemeClr val="bg1"/>
              </a:solidFill>
            </a:endParaRPr>
          </a:p>
          <a:p>
            <a:pPr marL="0" indent="0" algn="just">
              <a:spcBef>
                <a:spcPts val="0"/>
              </a:spcBef>
              <a:buNone/>
            </a:pPr>
            <a:r>
              <a:rPr lang="ja-JP" altLang="en-US" sz="2400" i="1" dirty="0">
                <a:solidFill>
                  <a:schemeClr val="bg1"/>
                </a:solidFill>
              </a:rPr>
              <a:t>－私たちはなぜ存在しているのか？</a:t>
            </a:r>
            <a:endParaRPr lang="en-US" altLang="ja-JP" sz="2400" i="1" dirty="0">
              <a:solidFill>
                <a:schemeClr val="bg1"/>
              </a:solidFill>
            </a:endParaRPr>
          </a:p>
          <a:p>
            <a:pPr marL="0" indent="0" algn="just">
              <a:spcBef>
                <a:spcPts val="0"/>
              </a:spcBef>
              <a:buNone/>
            </a:pPr>
            <a:r>
              <a:rPr lang="ja-JP" altLang="en-US" sz="2400" i="1" dirty="0">
                <a:solidFill>
                  <a:schemeClr val="bg1"/>
                </a:solidFill>
              </a:rPr>
              <a:t>－私たちは何を達成しようとしているのか？</a:t>
            </a:r>
            <a:endParaRPr lang="en-US" altLang="ja-JP" sz="2400" i="1" dirty="0">
              <a:solidFill>
                <a:schemeClr val="bg1"/>
              </a:solidFill>
            </a:endParaRPr>
          </a:p>
          <a:p>
            <a:pPr marL="0" indent="0" algn="just">
              <a:spcBef>
                <a:spcPts val="0"/>
              </a:spcBef>
              <a:buNone/>
            </a:pPr>
            <a:endParaRPr lang="en-US" sz="1200" b="1" dirty="0">
              <a:solidFill>
                <a:schemeClr val="bg1"/>
              </a:solidFill>
            </a:endParaRPr>
          </a:p>
          <a:p>
            <a:pPr marL="0" indent="0" algn="just">
              <a:spcBef>
                <a:spcPts val="0"/>
              </a:spcBef>
              <a:buNone/>
            </a:pPr>
            <a:r>
              <a:rPr lang="en-US" sz="1800" dirty="0">
                <a:solidFill>
                  <a:schemeClr val="bg1"/>
                </a:solidFill>
              </a:rPr>
              <a:t>This involves big picture perspective. Before you can decide on daily agendas, you must determine what goal you want to reach. Strategic planning (long term) and operational planning (short term) both flow out of the answers to these questions: </a:t>
            </a:r>
          </a:p>
          <a:p>
            <a:pPr marL="0" lvl="1" indent="0">
              <a:spcBef>
                <a:spcPts val="0"/>
              </a:spcBef>
            </a:pPr>
            <a:r>
              <a:rPr lang="en-US" sz="1600" i="1" dirty="0">
                <a:solidFill>
                  <a:schemeClr val="bg1"/>
                </a:solidFill>
              </a:rPr>
              <a:t>Why Do We Exist? </a:t>
            </a:r>
            <a:endParaRPr lang="en-US" sz="1600" dirty="0">
              <a:solidFill>
                <a:schemeClr val="bg1"/>
              </a:solidFill>
            </a:endParaRPr>
          </a:p>
          <a:p>
            <a:pPr marL="0" lvl="1" indent="0">
              <a:spcBef>
                <a:spcPts val="0"/>
              </a:spcBef>
            </a:pPr>
            <a:r>
              <a:rPr lang="en-US" sz="1600" i="1" dirty="0">
                <a:solidFill>
                  <a:schemeClr val="bg1"/>
                </a:solidFill>
              </a:rPr>
              <a:t>What Are We Trying To Accomplish?</a:t>
            </a:r>
            <a:endParaRPr lang="en-US" sz="1600" dirty="0">
              <a:solidFill>
                <a:schemeClr val="bg1"/>
              </a:solidFill>
            </a:endParaRPr>
          </a:p>
        </p:txBody>
      </p:sp>
      <p:pic>
        <p:nvPicPr>
          <p:cNvPr id="144388"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Content Placeholder 8"/>
          <p:cNvSpPr>
            <a:spLocks noGrp="1"/>
          </p:cNvSpPr>
          <p:nvPr>
            <p:ph sz="half" idx="1"/>
          </p:nvPr>
        </p:nvSpPr>
        <p:spPr>
          <a:xfrm>
            <a:off x="1905000" y="304800"/>
            <a:ext cx="8382000" cy="6286500"/>
          </a:xfrm>
        </p:spPr>
        <p:txBody>
          <a:bodyPr/>
          <a:lstStyle/>
          <a:p>
            <a:pPr marL="0" indent="0">
              <a:spcBef>
                <a:spcPts val="0"/>
              </a:spcBef>
              <a:buNone/>
            </a:pPr>
            <a:r>
              <a:rPr lang="ja-JP" altLang="en-US" b="1" dirty="0">
                <a:solidFill>
                  <a:schemeClr val="bg1"/>
                </a:solidFill>
              </a:rPr>
              <a:t>効果的な戦略的プランニングのステップ</a:t>
            </a:r>
            <a:endParaRPr lang="en-US" altLang="ja-JP" sz="2000" b="1" dirty="0">
              <a:solidFill>
                <a:schemeClr val="bg1"/>
              </a:solidFill>
            </a:endParaRPr>
          </a:p>
          <a:p>
            <a:pPr marL="0" indent="0">
              <a:spcBef>
                <a:spcPts val="0"/>
              </a:spcBef>
              <a:buNone/>
            </a:pPr>
            <a:r>
              <a:rPr lang="en-US" altLang="ja-JP" sz="2400" dirty="0">
                <a:solidFill>
                  <a:schemeClr val="bg1"/>
                </a:solidFill>
              </a:rPr>
              <a:t>Steps to Effective Strategic Planning</a:t>
            </a:r>
          </a:p>
          <a:p>
            <a:pPr marL="0" indent="0">
              <a:spcBef>
                <a:spcPts val="0"/>
              </a:spcBef>
              <a:buNone/>
            </a:pPr>
            <a:endParaRPr lang="en-US" altLang="ja-JP" sz="1200" dirty="0">
              <a:solidFill>
                <a:schemeClr val="bg1"/>
              </a:solidFill>
            </a:endParaRPr>
          </a:p>
          <a:p>
            <a:pPr marL="0" indent="0">
              <a:spcBef>
                <a:spcPts val="0"/>
              </a:spcBef>
              <a:buNone/>
            </a:pPr>
            <a:r>
              <a:rPr lang="ja-JP" altLang="en-US" sz="2400" b="1" dirty="0">
                <a:solidFill>
                  <a:schemeClr val="bg1"/>
                </a:solidFill>
              </a:rPr>
              <a:t>３．現状</a:t>
            </a:r>
            <a:r>
              <a:rPr lang="ja-JP" altLang="en-US" sz="2400" b="1" dirty="0" smtClean="0">
                <a:solidFill>
                  <a:schemeClr val="bg1"/>
                </a:solidFill>
              </a:rPr>
              <a:t>を </a:t>
            </a:r>
            <a:r>
              <a:rPr lang="zh-CN" altLang="en-US" sz="2400" b="1" u="sng" dirty="0" smtClean="0">
                <a:solidFill>
                  <a:srgbClr val="FFC000"/>
                </a:solidFill>
              </a:rPr>
              <a:t>評価 </a:t>
            </a:r>
            <a:r>
              <a:rPr lang="ja-JP" altLang="en-US" sz="2400" b="1" dirty="0" smtClean="0">
                <a:solidFill>
                  <a:schemeClr val="bg1"/>
                </a:solidFill>
              </a:rPr>
              <a:t>す</a:t>
            </a:r>
            <a:r>
              <a:rPr lang="ja-JP" altLang="en-US" sz="2400" b="1" dirty="0">
                <a:solidFill>
                  <a:schemeClr val="bg1"/>
                </a:solidFill>
              </a:rPr>
              <a:t>る。　</a:t>
            </a:r>
            <a:r>
              <a:rPr lang="en-US" sz="2000" u="sng" dirty="0">
                <a:solidFill>
                  <a:srgbClr val="FFC000"/>
                </a:solidFill>
              </a:rPr>
              <a:t>ASSESS</a:t>
            </a:r>
            <a:r>
              <a:rPr lang="en-US" sz="2000" dirty="0">
                <a:solidFill>
                  <a:schemeClr val="bg1"/>
                </a:solidFill>
              </a:rPr>
              <a:t> THE SITUATION.</a:t>
            </a:r>
          </a:p>
          <a:p>
            <a:pPr marL="0" indent="0">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現状を非現実的に理解して未来の計画を立てると破滅します。現状を確実に理解する方法の一つは様々な角度から見ることです。私たちの眼のことを考えてください。二つの眼球が違った角度から見るので奥行きが分かるのです。同じように、一つ以上の見方をすることで私たちは現状をよりよく把握することができるでしょう。次のスライドにあなたの現状を評価するための四つのアングルがリストされています。</a:t>
            </a:r>
            <a:endParaRPr lang="en-US" altLang="ja-JP" sz="2400" b="1" dirty="0">
              <a:solidFill>
                <a:schemeClr val="bg1"/>
              </a:solidFill>
            </a:endParaRPr>
          </a:p>
          <a:p>
            <a:pPr marL="0" indent="0" algn="just">
              <a:spcBef>
                <a:spcPts val="0"/>
              </a:spcBef>
              <a:buNone/>
            </a:pPr>
            <a:endParaRPr lang="en-US" sz="1200" b="1" dirty="0">
              <a:solidFill>
                <a:schemeClr val="bg1"/>
              </a:solidFill>
            </a:endParaRPr>
          </a:p>
          <a:p>
            <a:pPr marL="0" indent="0">
              <a:spcBef>
                <a:spcPts val="0"/>
              </a:spcBef>
              <a:buNone/>
            </a:pPr>
            <a:r>
              <a:rPr lang="en-US" sz="1800" dirty="0">
                <a:solidFill>
                  <a:schemeClr val="bg1"/>
                </a:solidFill>
              </a:rPr>
              <a:t>A plan for the future based on an unrealistic view of the present will lead to disaster. One way to verify that we are seeing the situation clearly is to look at it from different angles. Take our eyes for example. Two eyes give depth perception because each eye sees the picture from a different angle. In the same way we can have a clearer idea of our present situation when we look at it from more than one angle. Listed below are four angles to consider when assessing your situation. </a:t>
            </a:r>
          </a:p>
        </p:txBody>
      </p:sp>
      <p:pic>
        <p:nvPicPr>
          <p:cNvPr id="145413"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11"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1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Content Placeholder 10"/>
          <p:cNvSpPr>
            <a:spLocks noGrp="1"/>
          </p:cNvSpPr>
          <p:nvPr>
            <p:ph sz="half" idx="2"/>
          </p:nvPr>
        </p:nvSpPr>
        <p:spPr>
          <a:xfrm>
            <a:off x="1790700" y="228600"/>
            <a:ext cx="8610600" cy="6324600"/>
          </a:xfrm>
        </p:spPr>
        <p:txBody>
          <a:bodyPr/>
          <a:lstStyle/>
          <a:p>
            <a:pPr marL="0" indent="0" algn="ctr">
              <a:spcBef>
                <a:spcPts val="0"/>
              </a:spcBef>
              <a:buNone/>
            </a:pPr>
            <a:r>
              <a:rPr lang="ja-JP" altLang="en-US" dirty="0" smtClean="0">
                <a:solidFill>
                  <a:schemeClr val="bg1"/>
                </a:solidFill>
              </a:rPr>
              <a:t>評価のアングル　</a:t>
            </a:r>
            <a:r>
              <a:rPr lang="en-US" sz="1800" b="1" i="1" dirty="0">
                <a:solidFill>
                  <a:schemeClr val="bg1"/>
                </a:solidFill>
              </a:rPr>
              <a:t>– Angles of Assessment – </a:t>
            </a:r>
          </a:p>
          <a:p>
            <a:pPr marL="0" indent="0">
              <a:spcBef>
                <a:spcPts val="0"/>
              </a:spcBef>
              <a:buNone/>
            </a:pPr>
            <a:endParaRPr lang="en-US" sz="1200" dirty="0">
              <a:solidFill>
                <a:schemeClr val="bg1"/>
              </a:solidFill>
            </a:endParaRPr>
          </a:p>
          <a:p>
            <a:pPr marL="0" indent="0">
              <a:spcBef>
                <a:spcPts val="0"/>
              </a:spcBef>
              <a:buNone/>
            </a:pPr>
            <a:r>
              <a:rPr lang="ja-JP" altLang="en-US" sz="2400" b="1" dirty="0">
                <a:solidFill>
                  <a:schemeClr val="bg1"/>
                </a:solidFill>
              </a:rPr>
              <a:t>１．組織</a:t>
            </a:r>
            <a:r>
              <a:rPr lang="ja-JP" altLang="en-US" sz="2400" b="1" dirty="0" smtClean="0">
                <a:solidFill>
                  <a:schemeClr val="bg1"/>
                </a:solidFill>
              </a:rPr>
              <a:t>の</a:t>
            </a:r>
            <a:r>
              <a:rPr lang="en-US" altLang="ja-JP" sz="2400" b="1" i="1" dirty="0" smtClean="0">
                <a:solidFill>
                  <a:schemeClr val="bg1"/>
                </a:solidFill>
              </a:rPr>
              <a:t> </a:t>
            </a:r>
            <a:r>
              <a:rPr lang="zh-CN" altLang="en-US" sz="2400" b="1" u="sng" dirty="0">
                <a:solidFill>
                  <a:srgbClr val="FFC000"/>
                </a:solidFill>
              </a:rPr>
              <a:t>内</a:t>
            </a:r>
            <a:r>
              <a:rPr lang="zh-CN" altLang="en-US" sz="2400" b="1" u="sng" dirty="0" smtClean="0">
                <a:solidFill>
                  <a:srgbClr val="FFC000"/>
                </a:solidFill>
              </a:rPr>
              <a:t>側 </a:t>
            </a:r>
            <a:r>
              <a:rPr lang="ja-JP" altLang="en-US" sz="2400" b="1" dirty="0" smtClean="0">
                <a:solidFill>
                  <a:schemeClr val="bg1"/>
                </a:solidFill>
              </a:rPr>
              <a:t>か</a:t>
            </a:r>
            <a:r>
              <a:rPr lang="ja-JP" altLang="en-US" sz="2400" b="1" dirty="0">
                <a:solidFill>
                  <a:schemeClr val="bg1"/>
                </a:solidFill>
              </a:rPr>
              <a:t>ら　</a:t>
            </a:r>
            <a:r>
              <a:rPr lang="en-US" sz="2000" i="1" u="sng" dirty="0">
                <a:solidFill>
                  <a:srgbClr val="FFC000"/>
                </a:solidFill>
              </a:rPr>
              <a:t>Inside</a:t>
            </a:r>
            <a:r>
              <a:rPr lang="en-US" sz="2000" i="1" dirty="0">
                <a:solidFill>
                  <a:schemeClr val="bg1"/>
                </a:solidFill>
              </a:rPr>
              <a:t> the organization</a:t>
            </a:r>
          </a:p>
          <a:p>
            <a:pPr marL="0" indent="0">
              <a:spcBef>
                <a:spcPts val="0"/>
              </a:spcBef>
              <a:buNone/>
            </a:pPr>
            <a:r>
              <a:rPr lang="ja-JP" altLang="en-US" sz="2400" b="1" dirty="0">
                <a:solidFill>
                  <a:schemeClr val="bg1"/>
                </a:solidFill>
              </a:rPr>
              <a:t>一緒に働いている人たちの視点からあなたは何をしているか？</a:t>
            </a:r>
            <a:r>
              <a:rPr lang="en-US" sz="2000" i="1" dirty="0">
                <a:solidFill>
                  <a:schemeClr val="bg1"/>
                </a:solidFill>
              </a:rPr>
              <a:t> What are you doing from the perspective of those with whom you work?</a:t>
            </a:r>
          </a:p>
          <a:p>
            <a:pPr marL="0" lvl="1" indent="0">
              <a:spcBef>
                <a:spcPts val="0"/>
              </a:spcBef>
              <a:buNone/>
            </a:pPr>
            <a:endParaRPr lang="en-US" sz="1200" i="1" dirty="0">
              <a:solidFill>
                <a:schemeClr val="bg1"/>
              </a:solidFill>
            </a:endParaRPr>
          </a:p>
          <a:p>
            <a:pPr marL="0" lvl="1" indent="0">
              <a:spcBef>
                <a:spcPts val="0"/>
              </a:spcBef>
              <a:buNone/>
            </a:pPr>
            <a:r>
              <a:rPr lang="ja-JP" altLang="en-US" b="1" dirty="0">
                <a:solidFill>
                  <a:schemeClr val="bg1"/>
                </a:solidFill>
              </a:rPr>
              <a:t>２</a:t>
            </a:r>
            <a:r>
              <a:rPr lang="ja-JP" altLang="en-US" b="1" dirty="0" smtClean="0">
                <a:solidFill>
                  <a:schemeClr val="bg1"/>
                </a:solidFill>
              </a:rPr>
              <a:t>．組織の</a:t>
            </a:r>
            <a:r>
              <a:rPr lang="en-US" altLang="ja-JP" b="1" i="1" dirty="0" smtClean="0">
                <a:solidFill>
                  <a:schemeClr val="bg1"/>
                </a:solidFill>
              </a:rPr>
              <a:t> </a:t>
            </a:r>
            <a:r>
              <a:rPr lang="zh-CN" altLang="en-US" b="1" u="sng" dirty="0">
                <a:solidFill>
                  <a:srgbClr val="FFC000"/>
                </a:solidFill>
              </a:rPr>
              <a:t>外</a:t>
            </a:r>
            <a:r>
              <a:rPr lang="zh-CN" altLang="en-US" b="1" u="sng" dirty="0" smtClean="0">
                <a:solidFill>
                  <a:srgbClr val="FFC000"/>
                </a:solidFill>
              </a:rPr>
              <a:t>側</a:t>
            </a:r>
            <a:r>
              <a:rPr lang="en-US" altLang="ja-JP" b="1" i="1" dirty="0" smtClean="0">
                <a:solidFill>
                  <a:schemeClr val="bg1"/>
                </a:solidFill>
              </a:rPr>
              <a:t>_</a:t>
            </a:r>
            <a:r>
              <a:rPr lang="ja-JP" altLang="en-US" b="1" dirty="0" smtClean="0">
                <a:solidFill>
                  <a:schemeClr val="bg1"/>
                </a:solidFill>
              </a:rPr>
              <a:t>から　</a:t>
            </a:r>
            <a:r>
              <a:rPr lang="en-US" sz="2000" i="1" u="sng" dirty="0">
                <a:solidFill>
                  <a:srgbClr val="FFC000"/>
                </a:solidFill>
              </a:rPr>
              <a:t>Outside</a:t>
            </a:r>
            <a:r>
              <a:rPr lang="en-US" sz="2000" i="1" dirty="0">
                <a:solidFill>
                  <a:schemeClr val="bg1"/>
                </a:solidFill>
              </a:rPr>
              <a:t> the organization</a:t>
            </a:r>
          </a:p>
          <a:p>
            <a:pPr marL="0" lvl="1" indent="0">
              <a:spcBef>
                <a:spcPts val="0"/>
              </a:spcBef>
              <a:buNone/>
            </a:pPr>
            <a:r>
              <a:rPr lang="ja-JP" altLang="en-US" b="1" dirty="0" smtClean="0">
                <a:solidFill>
                  <a:schemeClr val="bg1"/>
                </a:solidFill>
              </a:rPr>
              <a:t>あなたの戦略を知らない人の視点からあなたは何をしているか？</a:t>
            </a:r>
            <a:endParaRPr lang="en-US" b="1" dirty="0" smtClean="0">
              <a:solidFill>
                <a:schemeClr val="bg1"/>
              </a:solidFill>
            </a:endParaRPr>
          </a:p>
          <a:p>
            <a:pPr marL="0" lvl="1" indent="0">
              <a:spcBef>
                <a:spcPts val="0"/>
              </a:spcBef>
              <a:buNone/>
            </a:pPr>
            <a:r>
              <a:rPr lang="en-US" sz="2000" i="1" dirty="0">
                <a:solidFill>
                  <a:schemeClr val="bg1"/>
                </a:solidFill>
              </a:rPr>
              <a:t>What are you doing from the perspective of someone who does not know  your strategy?</a:t>
            </a:r>
          </a:p>
          <a:p>
            <a:pPr marL="0" lvl="1" indent="0">
              <a:spcBef>
                <a:spcPts val="0"/>
              </a:spcBef>
              <a:buNone/>
            </a:pPr>
            <a:endParaRPr lang="en-US" sz="1200" b="1" i="1" dirty="0">
              <a:solidFill>
                <a:schemeClr val="bg1"/>
              </a:solidFill>
            </a:endParaRPr>
          </a:p>
          <a:p>
            <a:pPr marL="0" lvl="1" indent="0">
              <a:spcBef>
                <a:spcPts val="0"/>
              </a:spcBef>
              <a:buNone/>
            </a:pPr>
            <a:r>
              <a:rPr lang="ja-JP" altLang="en-US" b="1" dirty="0" smtClean="0">
                <a:solidFill>
                  <a:schemeClr val="bg1"/>
                </a:solidFill>
              </a:rPr>
              <a:t>３．</a:t>
            </a:r>
            <a:r>
              <a:rPr lang="ja-JP" altLang="en-US" b="1" u="sng" dirty="0">
                <a:solidFill>
                  <a:srgbClr val="FFC000"/>
                </a:solidFill>
              </a:rPr>
              <a:t>現</a:t>
            </a:r>
            <a:r>
              <a:rPr lang="ja-JP" altLang="en-US" b="1" u="sng" dirty="0" smtClean="0">
                <a:solidFill>
                  <a:srgbClr val="FFC000"/>
                </a:solidFill>
              </a:rPr>
              <a:t>在 </a:t>
            </a:r>
            <a:r>
              <a:rPr lang="ja-JP" altLang="en-US" b="1" dirty="0" smtClean="0">
                <a:solidFill>
                  <a:schemeClr val="bg1"/>
                </a:solidFill>
              </a:rPr>
              <a:t>の視点　</a:t>
            </a:r>
            <a:r>
              <a:rPr lang="en-US" altLang="ja-JP" sz="2000" i="1" u="sng" dirty="0">
                <a:solidFill>
                  <a:srgbClr val="FFC000"/>
                </a:solidFill>
              </a:rPr>
              <a:t>Current</a:t>
            </a:r>
            <a:r>
              <a:rPr lang="ja-JP" altLang="en-US" sz="2000" i="1" dirty="0">
                <a:solidFill>
                  <a:srgbClr val="FFFFCC"/>
                </a:solidFill>
              </a:rPr>
              <a:t> </a:t>
            </a:r>
            <a:r>
              <a:rPr lang="en-US" sz="2000" i="1" dirty="0">
                <a:solidFill>
                  <a:schemeClr val="bg1"/>
                </a:solidFill>
              </a:rPr>
              <a:t>point of view</a:t>
            </a:r>
          </a:p>
          <a:p>
            <a:pPr marL="0" lvl="1" indent="0">
              <a:spcBef>
                <a:spcPts val="0"/>
              </a:spcBef>
              <a:buNone/>
            </a:pPr>
            <a:r>
              <a:rPr lang="ja-JP" altLang="en-US" b="1" dirty="0" smtClean="0">
                <a:solidFill>
                  <a:schemeClr val="bg1"/>
                </a:solidFill>
              </a:rPr>
              <a:t>あなたから見て現状はどのように見えているか？</a:t>
            </a:r>
            <a:endParaRPr lang="en-US" b="1" dirty="0" smtClean="0">
              <a:solidFill>
                <a:schemeClr val="bg1"/>
              </a:solidFill>
            </a:endParaRPr>
          </a:p>
          <a:p>
            <a:pPr marL="0" lvl="1" indent="0">
              <a:spcBef>
                <a:spcPts val="0"/>
              </a:spcBef>
              <a:buNone/>
            </a:pPr>
            <a:r>
              <a:rPr lang="en-US" sz="2000" i="1" dirty="0">
                <a:solidFill>
                  <a:schemeClr val="bg1"/>
                </a:solidFill>
              </a:rPr>
              <a:t>What does your situation look like from where you are now?</a:t>
            </a:r>
          </a:p>
          <a:p>
            <a:pPr marL="0" lvl="1" indent="0">
              <a:spcBef>
                <a:spcPts val="0"/>
              </a:spcBef>
              <a:buNone/>
            </a:pPr>
            <a:endParaRPr lang="en-US" sz="1200" b="1" i="1" dirty="0">
              <a:solidFill>
                <a:schemeClr val="bg1"/>
              </a:solidFill>
            </a:endParaRPr>
          </a:p>
          <a:p>
            <a:pPr marL="0" lvl="1" indent="0">
              <a:spcBef>
                <a:spcPts val="0"/>
              </a:spcBef>
              <a:buNone/>
            </a:pPr>
            <a:r>
              <a:rPr lang="ja-JP" altLang="en-US" b="1" dirty="0" smtClean="0">
                <a:solidFill>
                  <a:schemeClr val="bg1"/>
                </a:solidFill>
              </a:rPr>
              <a:t>４．</a:t>
            </a:r>
            <a:r>
              <a:rPr lang="ja-JP" altLang="en-US" b="1" u="sng" dirty="0">
                <a:solidFill>
                  <a:srgbClr val="FFC000"/>
                </a:solidFill>
              </a:rPr>
              <a:t>未</a:t>
            </a:r>
            <a:r>
              <a:rPr lang="ja-JP" altLang="en-US" b="1" u="sng" dirty="0" smtClean="0">
                <a:solidFill>
                  <a:srgbClr val="FFC000"/>
                </a:solidFill>
              </a:rPr>
              <a:t>来 </a:t>
            </a:r>
            <a:r>
              <a:rPr lang="ja-JP" altLang="en-US" b="1" dirty="0" smtClean="0">
                <a:solidFill>
                  <a:schemeClr val="bg1"/>
                </a:solidFill>
              </a:rPr>
              <a:t>の視点　</a:t>
            </a:r>
            <a:r>
              <a:rPr lang="en-US" altLang="ja-JP" sz="2000" i="1" u="sng" dirty="0">
                <a:solidFill>
                  <a:srgbClr val="FFC000"/>
                </a:solidFill>
              </a:rPr>
              <a:t>Future</a:t>
            </a:r>
            <a:r>
              <a:rPr lang="en-US" altLang="ja-JP" sz="2000" i="1" dirty="0">
                <a:solidFill>
                  <a:srgbClr val="FFFFCC"/>
                </a:solidFill>
              </a:rPr>
              <a:t> </a:t>
            </a:r>
            <a:r>
              <a:rPr lang="en-US" sz="2000" i="1" dirty="0">
                <a:solidFill>
                  <a:schemeClr val="bg1"/>
                </a:solidFill>
              </a:rPr>
              <a:t>point of view</a:t>
            </a:r>
          </a:p>
          <a:p>
            <a:pPr marL="0" lvl="1" indent="0">
              <a:spcBef>
                <a:spcPts val="0"/>
              </a:spcBef>
              <a:buNone/>
            </a:pPr>
            <a:r>
              <a:rPr lang="ja-JP" altLang="en-US" b="1" dirty="0" smtClean="0">
                <a:solidFill>
                  <a:schemeClr val="bg1"/>
                </a:solidFill>
              </a:rPr>
              <a:t>数ヶ月・数年後にあなたの状況はどのように見えるだろうか？どんな傾向が起き始めているか？</a:t>
            </a:r>
            <a:endParaRPr lang="en-US" b="1" dirty="0" smtClean="0">
              <a:solidFill>
                <a:schemeClr val="bg1"/>
              </a:solidFill>
            </a:endParaRPr>
          </a:p>
          <a:p>
            <a:pPr marL="0" lvl="1" indent="0">
              <a:spcBef>
                <a:spcPts val="0"/>
              </a:spcBef>
              <a:buNone/>
            </a:pPr>
            <a:r>
              <a:rPr lang="en-US" sz="2000" i="1" dirty="0">
                <a:solidFill>
                  <a:schemeClr val="bg1"/>
                </a:solidFill>
              </a:rPr>
              <a:t>How does your situation look months or years from now?  What TRENDS are developing?</a:t>
            </a:r>
            <a:endParaRPr lang="en-US" sz="2000" dirty="0">
              <a:solidFill>
                <a:schemeClr val="bg1"/>
              </a:solidFill>
            </a:endParaRPr>
          </a:p>
        </p:txBody>
      </p:sp>
      <p:pic>
        <p:nvPicPr>
          <p:cNvPr id="145413"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11"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1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extLst>
      <p:ext uri="{BB962C8B-B14F-4D97-AF65-F5344CB8AC3E}">
        <p14:creationId xmlns:p14="http://schemas.microsoft.com/office/powerpoint/2010/main" val="3751883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Content Placeholder 8"/>
          <p:cNvSpPr>
            <a:spLocks noGrp="1"/>
          </p:cNvSpPr>
          <p:nvPr>
            <p:ph sz="half" idx="1"/>
          </p:nvPr>
        </p:nvSpPr>
        <p:spPr>
          <a:xfrm>
            <a:off x="1752600" y="152400"/>
            <a:ext cx="5105400" cy="6477000"/>
          </a:xfrm>
        </p:spPr>
        <p:txBody>
          <a:bodyPr/>
          <a:lstStyle/>
          <a:p>
            <a:pPr marL="0" indent="0">
              <a:spcBef>
                <a:spcPts val="0"/>
              </a:spcBef>
              <a:buNone/>
            </a:pPr>
            <a:r>
              <a:rPr lang="ja-JP" altLang="en-US" b="1" dirty="0">
                <a:solidFill>
                  <a:schemeClr val="bg1"/>
                </a:solidFill>
              </a:rPr>
              <a:t>効果的な戦略的プランニングのステップ</a:t>
            </a:r>
            <a:endParaRPr lang="en-US" altLang="ja-JP" b="1" dirty="0">
              <a:solidFill>
                <a:schemeClr val="bg1"/>
              </a:solidFill>
            </a:endParaRPr>
          </a:p>
          <a:p>
            <a:pPr marL="0" indent="0">
              <a:spcBef>
                <a:spcPts val="0"/>
              </a:spcBef>
              <a:buNone/>
            </a:pPr>
            <a:r>
              <a:rPr lang="en-US" altLang="ja-JP" sz="2000" dirty="0">
                <a:solidFill>
                  <a:schemeClr val="bg1"/>
                </a:solidFill>
              </a:rPr>
              <a:t>Steps to Effective Strategic Planning</a:t>
            </a:r>
          </a:p>
          <a:p>
            <a:pPr marL="0" indent="0">
              <a:spcBef>
                <a:spcPts val="0"/>
              </a:spcBef>
              <a:buNone/>
            </a:pPr>
            <a:endParaRPr lang="en-US" altLang="ja-JP" sz="1050" dirty="0">
              <a:solidFill>
                <a:schemeClr val="bg1"/>
              </a:solidFill>
            </a:endParaRPr>
          </a:p>
          <a:p>
            <a:pPr marL="0" indent="0">
              <a:spcBef>
                <a:spcPts val="0"/>
              </a:spcBef>
              <a:buNone/>
            </a:pPr>
            <a:r>
              <a:rPr lang="ja-JP" altLang="en-US" sz="2400" b="1" dirty="0">
                <a:solidFill>
                  <a:schemeClr val="bg1"/>
                </a:solidFill>
              </a:rPr>
              <a:t>４．ニーズ</a:t>
            </a:r>
            <a:r>
              <a:rPr lang="ja-JP" altLang="en-US" sz="2400" b="1" dirty="0" smtClean="0">
                <a:solidFill>
                  <a:schemeClr val="bg1"/>
                </a:solidFill>
              </a:rPr>
              <a:t>の </a:t>
            </a:r>
            <a:r>
              <a:rPr lang="zh-CN" altLang="en-US" sz="2400" b="1" u="sng" dirty="0">
                <a:solidFill>
                  <a:srgbClr val="FFC000"/>
                </a:solidFill>
              </a:rPr>
              <a:t>先順位</a:t>
            </a:r>
            <a:r>
              <a:rPr lang="zh-CN" altLang="en-US" sz="2400" b="1" u="sng" dirty="0" smtClean="0">
                <a:solidFill>
                  <a:srgbClr val="FFC000"/>
                </a:solidFill>
              </a:rPr>
              <a:t>優 </a:t>
            </a:r>
            <a:r>
              <a:rPr lang="ja-JP" altLang="en-US" sz="2400" b="1" dirty="0" smtClean="0">
                <a:solidFill>
                  <a:schemeClr val="bg1"/>
                </a:solidFill>
              </a:rPr>
              <a:t>を</a:t>
            </a:r>
            <a:r>
              <a:rPr lang="ja-JP" altLang="en-US" sz="2400" b="1" dirty="0">
                <a:solidFill>
                  <a:schemeClr val="bg1"/>
                </a:solidFill>
              </a:rPr>
              <a:t>決める。</a:t>
            </a:r>
            <a:r>
              <a:rPr lang="en-US" sz="2400" b="1" dirty="0">
                <a:solidFill>
                  <a:schemeClr val="bg1"/>
                </a:solidFill>
              </a:rPr>
              <a:t> </a:t>
            </a:r>
          </a:p>
          <a:p>
            <a:pPr marL="0" indent="0">
              <a:spcBef>
                <a:spcPts val="0"/>
              </a:spcBef>
              <a:buNone/>
            </a:pPr>
            <a:r>
              <a:rPr lang="en-US" sz="1800" dirty="0">
                <a:solidFill>
                  <a:schemeClr val="bg1"/>
                </a:solidFill>
              </a:rPr>
              <a:t>       </a:t>
            </a:r>
            <a:r>
              <a:rPr lang="en-US" sz="1800" u="sng" dirty="0">
                <a:solidFill>
                  <a:srgbClr val="FFC000"/>
                </a:solidFill>
              </a:rPr>
              <a:t>PRIORITIZE</a:t>
            </a:r>
            <a:r>
              <a:rPr lang="en-US" sz="1800" dirty="0">
                <a:solidFill>
                  <a:schemeClr val="bg1"/>
                </a:solidFill>
              </a:rPr>
              <a:t> THE NEEDS.</a:t>
            </a:r>
          </a:p>
          <a:p>
            <a:pPr marL="0" indent="0">
              <a:spcBef>
                <a:spcPts val="0"/>
              </a:spcBef>
              <a:buNone/>
            </a:pPr>
            <a:endParaRPr lang="en-US" sz="1050" dirty="0">
              <a:solidFill>
                <a:schemeClr val="bg1"/>
              </a:solidFill>
            </a:endParaRPr>
          </a:p>
          <a:p>
            <a:pPr marL="0" indent="0" algn="just">
              <a:spcBef>
                <a:spcPts val="0"/>
              </a:spcBef>
              <a:buNone/>
            </a:pPr>
            <a:r>
              <a:rPr lang="ja-JP" altLang="en-US" sz="2000" b="1" dirty="0">
                <a:solidFill>
                  <a:schemeClr val="bg1"/>
                </a:solidFill>
              </a:rPr>
              <a:t>チームのゴールのリストに優先順位をつける。優先順位がなければ結果は運次第になるからです。たぶん簡単なことだけがなされて大切な仕事は放っておかれるでしょう。私たちは緊急の仕事はすぐする反面、重要なことを後回しにする傾向があるからです。一番重要なミッションがなおざりになっていると、私たちは緊急事態に振り回されるだけになります。</a:t>
            </a:r>
            <a:endParaRPr lang="en-US" sz="2000" b="1" dirty="0">
              <a:solidFill>
                <a:schemeClr val="bg1"/>
              </a:solidFill>
            </a:endParaRPr>
          </a:p>
          <a:p>
            <a:pPr marL="0" indent="0">
              <a:spcBef>
                <a:spcPts val="0"/>
              </a:spcBef>
              <a:buNone/>
            </a:pPr>
            <a:r>
              <a:rPr lang="en-US" sz="1600" dirty="0">
                <a:solidFill>
                  <a:schemeClr val="bg1"/>
                </a:solidFill>
              </a:rPr>
              <a:t>List team goals in the order of importance and priority. Results are left to chance when needs are not prioritized. More often than not, the easy things will get done, but the important things will not. We tend to do the urgent things, but not the important. When the ultimate mission is neglected we become a slave to the immediate.</a:t>
            </a:r>
          </a:p>
        </p:txBody>
      </p:sp>
      <p:pic>
        <p:nvPicPr>
          <p:cNvPr id="146436"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pic>
        <p:nvPicPr>
          <p:cNvPr id="146438" name="Picture 2" descr="http://jonsreality.files.wordpress.com/2010/04/prioritize.jpg"/>
          <p:cNvPicPr>
            <a:picLocks noChangeAspect="1" noChangeArrowheads="1"/>
          </p:cNvPicPr>
          <p:nvPr/>
        </p:nvPicPr>
        <p:blipFill>
          <a:blip r:embed="rId4"/>
          <a:srcRect/>
          <a:stretch>
            <a:fillRect/>
          </a:stretch>
        </p:blipFill>
        <p:spPr bwMode="auto">
          <a:xfrm>
            <a:off x="7569200" y="2362200"/>
            <a:ext cx="3632200" cy="2724150"/>
          </a:xfrm>
          <a:prstGeom prst="rect">
            <a:avLst/>
          </a:prstGeom>
          <a:noFill/>
          <a:ln w="9525">
            <a:noFill/>
            <a:miter lim="800000"/>
            <a:headEnd/>
            <a:tailEnd/>
          </a:ln>
        </p:spPr>
      </p:pic>
      <p:sp>
        <p:nvSpPr>
          <p:cNvPr id="7"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8"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1" y="5257801"/>
            <a:ext cx="2343911" cy="1362739"/>
          </a:xfrm>
          <a:prstGeom prst="rect">
            <a:avLst/>
          </a:prstGeom>
        </p:spPr>
      </p:pic>
      <p:sp>
        <p:nvSpPr>
          <p:cNvPr id="130052" name="Content Placeholder 8"/>
          <p:cNvSpPr>
            <a:spLocks noGrp="1"/>
          </p:cNvSpPr>
          <p:nvPr>
            <p:ph idx="1"/>
          </p:nvPr>
        </p:nvSpPr>
        <p:spPr>
          <a:xfrm>
            <a:off x="1752600" y="914400"/>
            <a:ext cx="9220200" cy="4267200"/>
          </a:xfrm>
        </p:spPr>
        <p:txBody>
          <a:bodyPr/>
          <a:lstStyle/>
          <a:p>
            <a:pPr marL="0" indent="0" algn="ctr">
              <a:spcBef>
                <a:spcPts val="0"/>
              </a:spcBef>
              <a:buNone/>
            </a:pPr>
            <a:r>
              <a:rPr lang="ja-JP" altLang="en-US" sz="2800" dirty="0">
                <a:solidFill>
                  <a:srgbClr val="FFFF99"/>
                </a:solidFill>
              </a:rPr>
              <a:t>「今、知恵と知識を私に下さい。そうすれば</a:t>
            </a:r>
            <a:r>
              <a:rPr lang="ja-JP" altLang="en-US" sz="2800" dirty="0" smtClean="0">
                <a:solidFill>
                  <a:srgbClr val="FFFF99"/>
                </a:solidFill>
              </a:rPr>
              <a:t>、</a:t>
            </a:r>
            <a:endParaRPr lang="en-US" altLang="ja-JP" sz="2800" dirty="0" smtClean="0">
              <a:solidFill>
                <a:srgbClr val="FFFF99"/>
              </a:solidFill>
            </a:endParaRPr>
          </a:p>
          <a:p>
            <a:pPr marL="0" indent="0" algn="ctr">
              <a:spcBef>
                <a:spcPts val="0"/>
              </a:spcBef>
              <a:buNone/>
            </a:pPr>
            <a:r>
              <a:rPr lang="ja-JP" altLang="en-US" sz="2800" dirty="0" smtClean="0">
                <a:solidFill>
                  <a:srgbClr val="FFFF99"/>
                </a:solidFill>
              </a:rPr>
              <a:t>私</a:t>
            </a:r>
            <a:r>
              <a:rPr lang="ja-JP" altLang="en-US" sz="2800" dirty="0">
                <a:solidFill>
                  <a:srgbClr val="FFFF99"/>
                </a:solidFill>
              </a:rPr>
              <a:t>はこの民の前に出はいりいたします。</a:t>
            </a:r>
            <a:endParaRPr lang="en-US" altLang="ja-JP" sz="2800" dirty="0">
              <a:solidFill>
                <a:srgbClr val="FFFF99"/>
              </a:solidFill>
            </a:endParaRPr>
          </a:p>
          <a:p>
            <a:pPr marL="0" indent="0" algn="ctr">
              <a:spcBef>
                <a:spcPts val="0"/>
              </a:spcBef>
              <a:buNone/>
            </a:pPr>
            <a:r>
              <a:rPr lang="ja-JP" altLang="en-US" sz="2800" dirty="0">
                <a:solidFill>
                  <a:srgbClr val="FFFF99"/>
                </a:solidFill>
              </a:rPr>
              <a:t>さもなければ、だれに、この大いなる、</a:t>
            </a:r>
            <a:endParaRPr lang="en-US" altLang="ja-JP" sz="2800" dirty="0">
              <a:solidFill>
                <a:srgbClr val="FFFF99"/>
              </a:solidFill>
            </a:endParaRPr>
          </a:p>
          <a:p>
            <a:pPr marL="0" indent="0" algn="ctr">
              <a:spcBef>
                <a:spcPts val="0"/>
              </a:spcBef>
              <a:buNone/>
            </a:pPr>
            <a:r>
              <a:rPr lang="ja-JP" altLang="en-US" sz="2800" dirty="0">
                <a:solidFill>
                  <a:srgbClr val="FFFF99"/>
                </a:solidFill>
              </a:rPr>
              <a:t>あなたの民をさばくことができましょうか</a:t>
            </a:r>
            <a:r>
              <a:rPr lang="ja-JP" altLang="en-US" sz="2800" dirty="0" smtClean="0">
                <a:solidFill>
                  <a:srgbClr val="FFFF99"/>
                </a:solidFill>
              </a:rPr>
              <a:t>。」</a:t>
            </a:r>
            <a:endParaRPr lang="en-US" altLang="ja-JP" sz="2800" dirty="0">
              <a:solidFill>
                <a:srgbClr val="FFFF99"/>
              </a:solidFill>
            </a:endParaRPr>
          </a:p>
          <a:p>
            <a:pPr marL="0" indent="0" algn="ctr">
              <a:spcBef>
                <a:spcPts val="0"/>
              </a:spcBef>
              <a:buNone/>
            </a:pPr>
            <a:endParaRPr lang="en-US" sz="1200" dirty="0">
              <a:solidFill>
                <a:srgbClr val="FFFF99"/>
              </a:solidFill>
            </a:endParaRPr>
          </a:p>
          <a:p>
            <a:pPr marL="0" indent="0" algn="ctr">
              <a:spcBef>
                <a:spcPts val="0"/>
              </a:spcBef>
              <a:buNone/>
            </a:pPr>
            <a:r>
              <a:rPr lang="ja-JP" altLang="en-US" sz="2000" dirty="0">
                <a:solidFill>
                  <a:srgbClr val="FFFF99"/>
                </a:solidFill>
              </a:rPr>
              <a:t>ソロモン王、歴代誌第二</a:t>
            </a:r>
            <a:r>
              <a:rPr lang="en-US" altLang="ja-JP" sz="2000" dirty="0">
                <a:solidFill>
                  <a:srgbClr val="FFFF99"/>
                </a:solidFill>
              </a:rPr>
              <a:t>1</a:t>
            </a:r>
            <a:r>
              <a:rPr lang="ja-JP" altLang="en-US" sz="2000" dirty="0">
                <a:solidFill>
                  <a:srgbClr val="FFFF99"/>
                </a:solidFill>
              </a:rPr>
              <a:t>章</a:t>
            </a:r>
            <a:r>
              <a:rPr lang="en-US" altLang="ja-JP" sz="2000" dirty="0">
                <a:solidFill>
                  <a:srgbClr val="FFFF99"/>
                </a:solidFill>
              </a:rPr>
              <a:t>10</a:t>
            </a:r>
            <a:r>
              <a:rPr lang="ja-JP" altLang="en-US" sz="2000" dirty="0">
                <a:solidFill>
                  <a:srgbClr val="FFFF99"/>
                </a:solidFill>
              </a:rPr>
              <a:t>節</a:t>
            </a:r>
            <a:endParaRPr lang="en-US" altLang="ja-JP" sz="2000" dirty="0">
              <a:solidFill>
                <a:srgbClr val="FFFF99"/>
              </a:solidFill>
            </a:endParaRPr>
          </a:p>
          <a:p>
            <a:pPr marL="0" indent="0" algn="ctr">
              <a:spcBef>
                <a:spcPts val="0"/>
              </a:spcBef>
              <a:buNone/>
            </a:pPr>
            <a:endParaRPr lang="en-US" sz="1200" i="1" dirty="0">
              <a:solidFill>
                <a:srgbClr val="FFFF99"/>
              </a:solidFill>
            </a:endParaRPr>
          </a:p>
          <a:p>
            <a:pPr marL="0" indent="0" algn="ctr">
              <a:spcBef>
                <a:spcPts val="0"/>
              </a:spcBef>
              <a:buNone/>
            </a:pPr>
            <a:r>
              <a:rPr lang="en-US" sz="2000" i="1" dirty="0">
                <a:solidFill>
                  <a:srgbClr val="FFFF99"/>
                </a:solidFill>
              </a:rPr>
              <a:t>“Give me wisdom and knowledge, that I may lead this people, </a:t>
            </a:r>
            <a:endParaRPr lang="en-US" sz="2000" i="1" dirty="0" smtClean="0">
              <a:solidFill>
                <a:srgbClr val="FFFF99"/>
              </a:solidFill>
            </a:endParaRPr>
          </a:p>
          <a:p>
            <a:pPr marL="0" indent="0" algn="ctr">
              <a:spcBef>
                <a:spcPts val="0"/>
              </a:spcBef>
              <a:buNone/>
            </a:pPr>
            <a:r>
              <a:rPr lang="en-US" sz="2000" i="1" dirty="0" smtClean="0">
                <a:solidFill>
                  <a:srgbClr val="FFFF99"/>
                </a:solidFill>
              </a:rPr>
              <a:t>for </a:t>
            </a:r>
            <a:r>
              <a:rPr lang="en-US" sz="2000" i="1" dirty="0">
                <a:solidFill>
                  <a:srgbClr val="FFFF99"/>
                </a:solidFill>
              </a:rPr>
              <a:t>who is able to govern this great people of yours?”</a:t>
            </a:r>
          </a:p>
          <a:p>
            <a:pPr marL="0" indent="0" algn="ctr">
              <a:spcBef>
                <a:spcPts val="0"/>
              </a:spcBef>
              <a:buNone/>
            </a:pPr>
            <a:r>
              <a:rPr lang="en-US" sz="1400" i="1" dirty="0">
                <a:solidFill>
                  <a:srgbClr val="FFFF99"/>
                </a:solidFill>
              </a:rPr>
              <a:t>(King Solomon, </a:t>
            </a:r>
            <a:r>
              <a:rPr lang="en-US" sz="1400" i="1" dirty="0" smtClean="0">
                <a:solidFill>
                  <a:srgbClr val="FFFF99"/>
                </a:solidFill>
              </a:rPr>
              <a:t>2 </a:t>
            </a:r>
            <a:r>
              <a:rPr lang="en-US" sz="1400" i="1" dirty="0">
                <a:solidFill>
                  <a:srgbClr val="FFFF99"/>
                </a:solidFill>
              </a:rPr>
              <a:t>Chronicles 1:10)</a:t>
            </a:r>
          </a:p>
        </p:txBody>
      </p:sp>
      <p:sp>
        <p:nvSpPr>
          <p:cNvPr id="5"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Content Placeholder 10"/>
          <p:cNvSpPr>
            <a:spLocks noGrp="1"/>
          </p:cNvSpPr>
          <p:nvPr>
            <p:ph idx="1"/>
          </p:nvPr>
        </p:nvSpPr>
        <p:spPr>
          <a:xfrm>
            <a:off x="2019300" y="381000"/>
            <a:ext cx="8724900" cy="6096000"/>
          </a:xfrm>
        </p:spPr>
        <p:txBody>
          <a:bodyPr/>
          <a:lstStyle/>
          <a:p>
            <a:pPr marL="0" indent="0" algn="just">
              <a:spcBef>
                <a:spcPts val="0"/>
              </a:spcBef>
              <a:buNone/>
            </a:pPr>
            <a:r>
              <a:rPr lang="ja-JP" altLang="en-US" sz="2400" b="1" dirty="0">
                <a:solidFill>
                  <a:schemeClr val="bg1"/>
                </a:solidFill>
              </a:rPr>
              <a:t>５．適切</a:t>
            </a:r>
            <a:r>
              <a:rPr lang="ja-JP" altLang="en-US" sz="2400" b="1" dirty="0" smtClean="0">
                <a:solidFill>
                  <a:schemeClr val="bg1"/>
                </a:solidFill>
              </a:rPr>
              <a:t>な</a:t>
            </a:r>
            <a:r>
              <a:rPr lang="ja-JP" altLang="en-US" sz="2400" b="1" u="sng" dirty="0">
                <a:solidFill>
                  <a:srgbClr val="FFC000"/>
                </a:solidFill>
              </a:rPr>
              <a:t>質</a:t>
            </a:r>
            <a:r>
              <a:rPr lang="ja-JP" altLang="en-US" sz="2400" b="1" u="sng" dirty="0" smtClean="0">
                <a:solidFill>
                  <a:srgbClr val="FFC000"/>
                </a:solidFill>
              </a:rPr>
              <a:t>問 </a:t>
            </a:r>
            <a:r>
              <a:rPr lang="ja-JP" altLang="en-US" sz="2400" b="1" dirty="0" smtClean="0">
                <a:solidFill>
                  <a:schemeClr val="bg1"/>
                </a:solidFill>
              </a:rPr>
              <a:t>を</a:t>
            </a:r>
            <a:r>
              <a:rPr lang="ja-JP" altLang="en-US" sz="2400" b="1" dirty="0">
                <a:solidFill>
                  <a:schemeClr val="bg1"/>
                </a:solidFill>
              </a:rPr>
              <a:t>する。</a:t>
            </a:r>
            <a:endParaRPr lang="en-US" sz="2400" b="1" dirty="0">
              <a:solidFill>
                <a:schemeClr val="bg1"/>
              </a:solidFill>
            </a:endParaRPr>
          </a:p>
          <a:p>
            <a:pPr marL="0" indent="0" algn="just">
              <a:spcBef>
                <a:spcPts val="0"/>
              </a:spcBef>
              <a:buNone/>
            </a:pPr>
            <a:r>
              <a:rPr lang="en-US" altLang="ja-JP" sz="1800" dirty="0">
                <a:solidFill>
                  <a:schemeClr val="bg1"/>
                </a:solidFill>
              </a:rPr>
              <a:t>       ASK THE RIGHT </a:t>
            </a:r>
            <a:r>
              <a:rPr lang="en-US" altLang="ja-JP" sz="1800" u="sng" dirty="0">
                <a:solidFill>
                  <a:srgbClr val="FFC000"/>
                </a:solidFill>
              </a:rPr>
              <a:t>QUESTIONS</a:t>
            </a:r>
            <a:r>
              <a:rPr lang="en-US" altLang="ja-JP" sz="1800" dirty="0">
                <a:solidFill>
                  <a:schemeClr val="bg1"/>
                </a:solidFill>
              </a:rPr>
              <a:t>.</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ターゲット：誰に仕え、どのニーズに応えようとしているのか？</a:t>
            </a:r>
            <a:endParaRPr lang="en-US" sz="2400" b="1" dirty="0">
              <a:solidFill>
                <a:schemeClr val="bg1"/>
              </a:solidFill>
            </a:endParaRPr>
          </a:p>
          <a:p>
            <a:pPr marL="0" indent="0" algn="just">
              <a:spcBef>
                <a:spcPts val="0"/>
              </a:spcBef>
              <a:buNone/>
            </a:pPr>
            <a:r>
              <a:rPr lang="en-US" sz="1800" i="1" dirty="0">
                <a:solidFill>
                  <a:schemeClr val="bg1"/>
                </a:solidFill>
              </a:rPr>
              <a:t>Target: Whom are we trying to serve and what needs are we meeting?</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リーダーシップ：その目標に到達するために必要なリーダーがトップにいるか？</a:t>
            </a:r>
            <a:endParaRPr lang="en-US" sz="2400" b="1" dirty="0">
              <a:solidFill>
                <a:schemeClr val="bg1"/>
              </a:solidFill>
            </a:endParaRPr>
          </a:p>
          <a:p>
            <a:pPr marL="0" indent="0" algn="just">
              <a:spcBef>
                <a:spcPts val="0"/>
              </a:spcBef>
              <a:buNone/>
            </a:pPr>
            <a:r>
              <a:rPr lang="en-US" sz="1800" i="1" dirty="0">
                <a:solidFill>
                  <a:schemeClr val="bg1"/>
                </a:solidFill>
              </a:rPr>
              <a:t>Leadership: Do we have the right people at the top to accomplish our goals?</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アドバイス：成功するためには誰のアドバイスが必要か？</a:t>
            </a:r>
            <a:endParaRPr lang="en-US" sz="2400" b="1" dirty="0">
              <a:solidFill>
                <a:schemeClr val="bg1"/>
              </a:solidFill>
            </a:endParaRPr>
          </a:p>
          <a:p>
            <a:pPr marL="0" indent="0" algn="just">
              <a:spcBef>
                <a:spcPts val="0"/>
              </a:spcBef>
              <a:buNone/>
            </a:pPr>
            <a:r>
              <a:rPr lang="en-US" sz="1800" i="1" dirty="0">
                <a:solidFill>
                  <a:schemeClr val="bg1"/>
                </a:solidFill>
              </a:rPr>
              <a:t>Counsel: Whose advice do we need in order to succeed?</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方向性：短・中・長期的に具体的に何をするのか？</a:t>
            </a:r>
            <a:endParaRPr lang="en-US" sz="2400" b="1" dirty="0">
              <a:solidFill>
                <a:schemeClr val="bg1"/>
              </a:solidFill>
            </a:endParaRPr>
          </a:p>
          <a:p>
            <a:pPr marL="0" indent="0" algn="just">
              <a:spcBef>
                <a:spcPts val="0"/>
              </a:spcBef>
              <a:buNone/>
            </a:pPr>
            <a:r>
              <a:rPr lang="en-US" sz="1800" i="1" dirty="0">
                <a:solidFill>
                  <a:schemeClr val="bg1"/>
                </a:solidFill>
              </a:rPr>
              <a:t>Direction: Exactly what are we going to do short-range, mid-range and long-range?</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組織：誰が何を担当している？誰が誰を監督するのか？</a:t>
            </a:r>
            <a:endParaRPr lang="en-US" sz="2400" b="1" dirty="0">
              <a:solidFill>
                <a:schemeClr val="bg1"/>
              </a:solidFill>
            </a:endParaRPr>
          </a:p>
          <a:p>
            <a:pPr marL="0" indent="0" algn="just">
              <a:spcBef>
                <a:spcPts val="0"/>
              </a:spcBef>
              <a:buNone/>
            </a:pPr>
            <a:r>
              <a:rPr lang="en-US" sz="1800" i="1" dirty="0">
                <a:solidFill>
                  <a:schemeClr val="bg1"/>
                </a:solidFill>
              </a:rPr>
              <a:t>Organization: Who’s responsible for what? Who will supervise whom?</a:t>
            </a:r>
          </a:p>
        </p:txBody>
      </p:sp>
      <p:pic>
        <p:nvPicPr>
          <p:cNvPr id="147460"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Content Placeholder 10"/>
          <p:cNvSpPr>
            <a:spLocks noGrp="1"/>
          </p:cNvSpPr>
          <p:nvPr>
            <p:ph idx="1"/>
          </p:nvPr>
        </p:nvSpPr>
        <p:spPr>
          <a:xfrm>
            <a:off x="1066801" y="381000"/>
            <a:ext cx="9829800" cy="6096000"/>
          </a:xfrm>
        </p:spPr>
        <p:txBody>
          <a:bodyPr/>
          <a:lstStyle/>
          <a:p>
            <a:pPr marL="0" indent="0" algn="just">
              <a:spcBef>
                <a:spcPts val="0"/>
              </a:spcBef>
              <a:buNone/>
            </a:pPr>
            <a:r>
              <a:rPr lang="ja-JP" altLang="en-US" sz="2400" b="1" dirty="0">
                <a:solidFill>
                  <a:schemeClr val="bg1"/>
                </a:solidFill>
              </a:rPr>
              <a:t>５．適切</a:t>
            </a:r>
            <a:r>
              <a:rPr lang="ja-JP" altLang="en-US" sz="2400" b="1" dirty="0" smtClean="0">
                <a:solidFill>
                  <a:schemeClr val="bg1"/>
                </a:solidFill>
              </a:rPr>
              <a:t>な</a:t>
            </a:r>
            <a:r>
              <a:rPr lang="ja-JP" altLang="en-US" sz="2400" b="1" u="sng" dirty="0">
                <a:solidFill>
                  <a:srgbClr val="FFC000"/>
                </a:solidFill>
              </a:rPr>
              <a:t>質</a:t>
            </a:r>
            <a:r>
              <a:rPr lang="ja-JP" altLang="en-US" sz="2400" b="1" u="sng" dirty="0" smtClean="0">
                <a:solidFill>
                  <a:srgbClr val="FFC000"/>
                </a:solidFill>
              </a:rPr>
              <a:t>問 </a:t>
            </a:r>
            <a:r>
              <a:rPr lang="ja-JP" altLang="en-US" sz="2400" b="1" dirty="0" smtClean="0">
                <a:solidFill>
                  <a:schemeClr val="bg1"/>
                </a:solidFill>
              </a:rPr>
              <a:t>を</a:t>
            </a:r>
            <a:r>
              <a:rPr lang="ja-JP" altLang="en-US" sz="2400" b="1" dirty="0">
                <a:solidFill>
                  <a:schemeClr val="bg1"/>
                </a:solidFill>
              </a:rPr>
              <a:t>する。</a:t>
            </a:r>
            <a:endParaRPr lang="en-US" sz="2400" b="1" dirty="0">
              <a:solidFill>
                <a:schemeClr val="bg1"/>
              </a:solidFill>
            </a:endParaRPr>
          </a:p>
          <a:p>
            <a:pPr marL="0" indent="0" algn="just">
              <a:spcBef>
                <a:spcPts val="0"/>
              </a:spcBef>
              <a:buNone/>
            </a:pPr>
            <a:r>
              <a:rPr lang="en-US" altLang="ja-JP" sz="1800" dirty="0">
                <a:solidFill>
                  <a:schemeClr val="bg1"/>
                </a:solidFill>
              </a:rPr>
              <a:t>       ASK THE RIGHT </a:t>
            </a:r>
            <a:r>
              <a:rPr lang="en-US" altLang="ja-JP" sz="1800" u="sng" dirty="0">
                <a:solidFill>
                  <a:srgbClr val="FFC000"/>
                </a:solidFill>
              </a:rPr>
              <a:t>QUESTIONS</a:t>
            </a:r>
            <a:r>
              <a:rPr lang="en-US" altLang="ja-JP" sz="1800" dirty="0">
                <a:solidFill>
                  <a:schemeClr val="bg1"/>
                </a:solidFill>
              </a:rPr>
              <a:t>.</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財務：予想される収入と支出は？</a:t>
            </a:r>
            <a:endParaRPr lang="en-US" sz="2400" b="1" dirty="0">
              <a:solidFill>
                <a:schemeClr val="bg1"/>
              </a:solidFill>
            </a:endParaRPr>
          </a:p>
          <a:p>
            <a:pPr marL="0" indent="0" algn="just">
              <a:spcBef>
                <a:spcPts val="0"/>
              </a:spcBef>
              <a:buNone/>
            </a:pPr>
            <a:r>
              <a:rPr lang="en-US" sz="1800" i="1" dirty="0">
                <a:solidFill>
                  <a:schemeClr val="bg1"/>
                </a:solidFill>
              </a:rPr>
              <a:t>Funding: What are our expected expenses and income?</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報告：私たちは予定通り計画を達成しているか？</a:t>
            </a:r>
            <a:endParaRPr lang="en-US" sz="2400" b="1" dirty="0">
              <a:solidFill>
                <a:schemeClr val="bg1"/>
              </a:solidFill>
            </a:endParaRPr>
          </a:p>
          <a:p>
            <a:pPr marL="0" indent="0" algn="just">
              <a:spcBef>
                <a:spcPts val="0"/>
              </a:spcBef>
              <a:buNone/>
            </a:pPr>
            <a:r>
              <a:rPr lang="en-US" sz="1800" i="1" dirty="0">
                <a:solidFill>
                  <a:schemeClr val="bg1"/>
                </a:solidFill>
              </a:rPr>
              <a:t>Reporting: Are we on target with our progress?</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コミュニケーション：私たちがしていることを効果的に知らせるにはどうしたらいいか？</a:t>
            </a:r>
            <a:endParaRPr lang="en-US" sz="2400" b="1" dirty="0">
              <a:solidFill>
                <a:schemeClr val="bg1"/>
              </a:solidFill>
            </a:endParaRPr>
          </a:p>
          <a:p>
            <a:pPr marL="0" indent="0" algn="just">
              <a:spcBef>
                <a:spcPts val="0"/>
              </a:spcBef>
              <a:buNone/>
            </a:pPr>
            <a:r>
              <a:rPr lang="en-US" sz="1800" i="1" dirty="0">
                <a:solidFill>
                  <a:schemeClr val="bg1"/>
                </a:solidFill>
              </a:rPr>
              <a:t>Communication: How can we effectively make known what we’re doing?</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評価：私たちは自分に要求もしくは期待するクオリティを求めているか？</a:t>
            </a:r>
            <a:endParaRPr lang="en-US" sz="2400" b="1" dirty="0">
              <a:solidFill>
                <a:schemeClr val="bg1"/>
              </a:solidFill>
            </a:endParaRPr>
          </a:p>
          <a:p>
            <a:pPr marL="0" indent="0" algn="just">
              <a:spcBef>
                <a:spcPts val="0"/>
              </a:spcBef>
              <a:buNone/>
            </a:pPr>
            <a:r>
              <a:rPr lang="en-US" sz="1800" i="1" dirty="0">
                <a:solidFill>
                  <a:schemeClr val="bg1"/>
                </a:solidFill>
              </a:rPr>
              <a:t>Evaluating: Are we seeking the quality we expect or demand from ourselves?</a:t>
            </a:r>
          </a:p>
          <a:p>
            <a:pPr marL="0" indent="0" algn="just">
              <a:spcBef>
                <a:spcPts val="0"/>
              </a:spcBef>
              <a:buNone/>
            </a:pPr>
            <a:endParaRPr lang="en-US" sz="1200" i="1" dirty="0">
              <a:solidFill>
                <a:schemeClr val="bg1"/>
              </a:solidFill>
            </a:endParaRPr>
          </a:p>
          <a:p>
            <a:pPr marL="0" indent="0" algn="just">
              <a:spcBef>
                <a:spcPts val="0"/>
              </a:spcBef>
              <a:buNone/>
            </a:pPr>
            <a:r>
              <a:rPr lang="ja-JP" altLang="en-US" sz="2400" b="1" dirty="0">
                <a:solidFill>
                  <a:schemeClr val="bg1"/>
                </a:solidFill>
              </a:rPr>
              <a:t>洗練：私たちはこのミニストリーの一番重要な領域で改善し続けているか？</a:t>
            </a:r>
            <a:endParaRPr lang="en-US" sz="2400" b="1" dirty="0">
              <a:solidFill>
                <a:schemeClr val="bg1"/>
              </a:solidFill>
            </a:endParaRPr>
          </a:p>
          <a:p>
            <a:pPr marL="0" indent="0" algn="just">
              <a:spcBef>
                <a:spcPts val="0"/>
              </a:spcBef>
              <a:buNone/>
            </a:pPr>
            <a:r>
              <a:rPr lang="en-US" sz="1800" i="1" dirty="0">
                <a:solidFill>
                  <a:schemeClr val="bg1"/>
                </a:solidFill>
              </a:rPr>
              <a:t>Refining: How can we keep improving in the critical aspects of this ministry?</a:t>
            </a:r>
            <a:endParaRPr lang="en-US" sz="1800" dirty="0">
              <a:solidFill>
                <a:schemeClr val="bg1"/>
              </a:solidFill>
            </a:endParaRPr>
          </a:p>
        </p:txBody>
      </p:sp>
      <p:pic>
        <p:nvPicPr>
          <p:cNvPr id="147460"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extLst>
      <p:ext uri="{BB962C8B-B14F-4D97-AF65-F5344CB8AC3E}">
        <p14:creationId xmlns:p14="http://schemas.microsoft.com/office/powerpoint/2010/main" val="45187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Content Placeholder 8"/>
          <p:cNvSpPr>
            <a:spLocks noGrp="1"/>
          </p:cNvSpPr>
          <p:nvPr>
            <p:ph idx="1"/>
          </p:nvPr>
        </p:nvSpPr>
        <p:spPr>
          <a:xfrm>
            <a:off x="1828800" y="304800"/>
            <a:ext cx="8534400" cy="6248400"/>
          </a:xfrm>
        </p:spPr>
        <p:txBody>
          <a:bodyPr/>
          <a:lstStyle/>
          <a:p>
            <a:pPr marL="0" indent="0">
              <a:spcBef>
                <a:spcPts val="0"/>
              </a:spcBef>
              <a:buNone/>
            </a:pPr>
            <a:r>
              <a:rPr lang="ja-JP" altLang="en-US" sz="2800" dirty="0">
                <a:solidFill>
                  <a:schemeClr val="bg1"/>
                </a:solidFill>
              </a:rPr>
              <a:t>効果的な戦略的プランニングのステップ</a:t>
            </a:r>
            <a:endParaRPr lang="en-US" altLang="ja-JP" sz="2800" dirty="0">
              <a:solidFill>
                <a:schemeClr val="bg1"/>
              </a:solidFill>
            </a:endParaRPr>
          </a:p>
          <a:p>
            <a:pPr marL="0" indent="0">
              <a:spcBef>
                <a:spcPts val="0"/>
              </a:spcBef>
              <a:buNone/>
            </a:pPr>
            <a:r>
              <a:rPr lang="en-US" altLang="ja-JP" sz="2400" dirty="0">
                <a:solidFill>
                  <a:schemeClr val="bg1"/>
                </a:solidFill>
              </a:rPr>
              <a:t>Steps to Effective Strategic Planning</a:t>
            </a:r>
          </a:p>
          <a:p>
            <a:pPr marL="0" indent="0">
              <a:spcBef>
                <a:spcPts val="0"/>
              </a:spcBef>
              <a:buNone/>
            </a:pPr>
            <a:endParaRPr lang="en-US" altLang="ja-JP" sz="1200" dirty="0">
              <a:solidFill>
                <a:schemeClr val="bg1"/>
              </a:solidFill>
            </a:endParaRPr>
          </a:p>
          <a:p>
            <a:pPr marL="0" indent="0">
              <a:spcBef>
                <a:spcPts val="0"/>
              </a:spcBef>
              <a:buNone/>
            </a:pPr>
            <a:r>
              <a:rPr lang="ja-JP" altLang="en-US" sz="2400" b="1" dirty="0">
                <a:solidFill>
                  <a:schemeClr val="bg1"/>
                </a:solidFill>
              </a:rPr>
              <a:t>６．具体的</a:t>
            </a:r>
            <a:r>
              <a:rPr lang="ja-JP" altLang="en-US" sz="2400" b="1" dirty="0" smtClean="0">
                <a:solidFill>
                  <a:schemeClr val="bg1"/>
                </a:solidFill>
              </a:rPr>
              <a:t>な</a:t>
            </a:r>
            <a:r>
              <a:rPr lang="ja-JP" altLang="en-US" sz="2400" b="1" u="sng" dirty="0">
                <a:solidFill>
                  <a:srgbClr val="FFC000"/>
                </a:solidFill>
              </a:rPr>
              <a:t>目</a:t>
            </a:r>
            <a:r>
              <a:rPr lang="ja-JP" altLang="en-US" sz="2400" b="1" u="sng" dirty="0" smtClean="0">
                <a:solidFill>
                  <a:srgbClr val="FFC000"/>
                </a:solidFill>
              </a:rPr>
              <a:t>標 </a:t>
            </a:r>
            <a:r>
              <a:rPr lang="ja-JP" altLang="en-US" sz="2400" b="1" dirty="0" smtClean="0">
                <a:solidFill>
                  <a:schemeClr val="bg1"/>
                </a:solidFill>
              </a:rPr>
              <a:t>を</a:t>
            </a:r>
            <a:r>
              <a:rPr lang="ja-JP" altLang="en-US" sz="2400" b="1" dirty="0">
                <a:solidFill>
                  <a:schemeClr val="bg1"/>
                </a:solidFill>
              </a:rPr>
              <a:t>設定する。　</a:t>
            </a:r>
            <a:r>
              <a:rPr lang="en-US" sz="2000" dirty="0">
                <a:solidFill>
                  <a:schemeClr val="bg1"/>
                </a:solidFill>
              </a:rPr>
              <a:t>SET SPECIFIC </a:t>
            </a:r>
            <a:r>
              <a:rPr lang="en-US" sz="2000" u="sng" dirty="0">
                <a:solidFill>
                  <a:srgbClr val="FFC000"/>
                </a:solidFill>
              </a:rPr>
              <a:t>GOALS</a:t>
            </a:r>
            <a:r>
              <a:rPr lang="en-US" sz="2000" dirty="0">
                <a:solidFill>
                  <a:schemeClr val="bg1"/>
                </a:solidFill>
              </a:rPr>
              <a:t> </a:t>
            </a:r>
          </a:p>
          <a:p>
            <a:pPr marL="0" indent="0">
              <a:spcBef>
                <a:spcPts val="0"/>
              </a:spcBef>
              <a:buNone/>
            </a:pPr>
            <a:endParaRPr lang="en-US" sz="1200" i="1" dirty="0">
              <a:solidFill>
                <a:schemeClr val="bg1"/>
              </a:solidFill>
            </a:endParaRPr>
          </a:p>
          <a:p>
            <a:pPr marL="0" indent="0">
              <a:spcBef>
                <a:spcPts val="0"/>
              </a:spcBef>
              <a:buNone/>
            </a:pPr>
            <a:r>
              <a:rPr lang="ja-JP" altLang="en-US" sz="2400" b="1" dirty="0">
                <a:solidFill>
                  <a:schemeClr val="bg1"/>
                </a:solidFill>
              </a:rPr>
              <a:t>書く－自分が達成したい目標を紙に書く。</a:t>
            </a:r>
            <a:endParaRPr lang="en-US" sz="2400" b="1" dirty="0">
              <a:solidFill>
                <a:schemeClr val="bg1"/>
              </a:solidFill>
            </a:endParaRPr>
          </a:p>
          <a:p>
            <a:pPr marL="0" indent="0">
              <a:spcBef>
                <a:spcPts val="0"/>
              </a:spcBef>
              <a:buNone/>
            </a:pPr>
            <a:r>
              <a:rPr lang="en-US" sz="2000" i="1" dirty="0">
                <a:solidFill>
                  <a:schemeClr val="bg1"/>
                </a:solidFill>
              </a:rPr>
              <a:t>Written - </a:t>
            </a:r>
            <a:r>
              <a:rPr lang="en-US" sz="2000" dirty="0">
                <a:solidFill>
                  <a:schemeClr val="bg1"/>
                </a:solidFill>
              </a:rPr>
              <a:t>Write out on paper what you want to accomplish.  It will serve as a daily reminder of what should be completed next.</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具体的－一般的な計画を立てるのは簡単ですが、目標が具体的であればあるほど目的を達成するのが簡単になります。</a:t>
            </a:r>
            <a:endParaRPr lang="en-US" sz="2400" b="1" dirty="0">
              <a:solidFill>
                <a:schemeClr val="bg1"/>
              </a:solidFill>
            </a:endParaRPr>
          </a:p>
          <a:p>
            <a:pPr marL="0" indent="0">
              <a:spcBef>
                <a:spcPts val="0"/>
              </a:spcBef>
              <a:buNone/>
            </a:pPr>
            <a:r>
              <a:rPr lang="en-US" sz="2000" i="1" dirty="0">
                <a:solidFill>
                  <a:schemeClr val="bg1"/>
                </a:solidFill>
              </a:rPr>
              <a:t>Specific – </a:t>
            </a:r>
            <a:r>
              <a:rPr lang="en-US" sz="2000" dirty="0">
                <a:solidFill>
                  <a:schemeClr val="bg1"/>
                </a:solidFill>
              </a:rPr>
              <a:t>A general plan may be easy to formulate, but objectives are easier to define when the goal is specific.</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現実的－自分に手が届くゴールにする。壮大な目標を設定すると気持ちが高揚するでしょうが、目標は達成できて初めて意味をなすことを忘れてはいけません。</a:t>
            </a:r>
            <a:endParaRPr lang="en-US" sz="2400" b="1" dirty="0">
              <a:solidFill>
                <a:schemeClr val="bg1"/>
              </a:solidFill>
            </a:endParaRPr>
          </a:p>
          <a:p>
            <a:pPr marL="0" indent="0">
              <a:spcBef>
                <a:spcPts val="0"/>
              </a:spcBef>
              <a:buNone/>
            </a:pPr>
            <a:r>
              <a:rPr lang="en-US" sz="2000" i="1" dirty="0">
                <a:solidFill>
                  <a:schemeClr val="bg1"/>
                </a:solidFill>
              </a:rPr>
              <a:t>Realistic – </a:t>
            </a:r>
            <a:r>
              <a:rPr lang="en-US" sz="2000" dirty="0">
                <a:solidFill>
                  <a:schemeClr val="bg1"/>
                </a:solidFill>
              </a:rPr>
              <a:t>Set goals you can reach. Though it may be exhilarating at first when you set lofty goals, we need to remember that a goal is only worthwhile if it is completed.</a:t>
            </a:r>
          </a:p>
        </p:txBody>
      </p:sp>
      <p:pic>
        <p:nvPicPr>
          <p:cNvPr id="148484"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Content Placeholder 8"/>
          <p:cNvSpPr>
            <a:spLocks noGrp="1"/>
          </p:cNvSpPr>
          <p:nvPr>
            <p:ph idx="1"/>
          </p:nvPr>
        </p:nvSpPr>
        <p:spPr>
          <a:xfrm>
            <a:off x="1828800" y="228600"/>
            <a:ext cx="8534400" cy="6400800"/>
          </a:xfrm>
        </p:spPr>
        <p:txBody>
          <a:bodyPr/>
          <a:lstStyle/>
          <a:p>
            <a:pPr marL="0" indent="0">
              <a:spcBef>
                <a:spcPts val="0"/>
              </a:spcBef>
              <a:buNone/>
            </a:pPr>
            <a:r>
              <a:rPr lang="ja-JP" altLang="en-US" sz="2800" dirty="0">
                <a:solidFill>
                  <a:schemeClr val="bg1"/>
                </a:solidFill>
              </a:rPr>
              <a:t>効果的な戦略的プランニングのステップ</a:t>
            </a:r>
            <a:endParaRPr lang="en-US" altLang="ja-JP" sz="2800" dirty="0">
              <a:solidFill>
                <a:schemeClr val="bg1"/>
              </a:solidFill>
            </a:endParaRPr>
          </a:p>
          <a:p>
            <a:pPr marL="0" indent="0">
              <a:spcBef>
                <a:spcPts val="0"/>
              </a:spcBef>
              <a:buNone/>
            </a:pPr>
            <a:r>
              <a:rPr lang="en-US" altLang="ja-JP" sz="2400" dirty="0">
                <a:solidFill>
                  <a:schemeClr val="bg1"/>
                </a:solidFill>
              </a:rPr>
              <a:t>Steps to Effective Strategic Planning</a:t>
            </a:r>
          </a:p>
          <a:p>
            <a:pPr marL="0" indent="0">
              <a:spcBef>
                <a:spcPts val="0"/>
              </a:spcBef>
              <a:buNone/>
            </a:pPr>
            <a:endParaRPr lang="en-US" altLang="ja-JP" sz="1200" dirty="0">
              <a:solidFill>
                <a:schemeClr val="bg1"/>
              </a:solidFill>
            </a:endParaRPr>
          </a:p>
          <a:p>
            <a:pPr marL="0" indent="0">
              <a:spcBef>
                <a:spcPts val="0"/>
              </a:spcBef>
              <a:buNone/>
            </a:pPr>
            <a:r>
              <a:rPr lang="ja-JP" altLang="en-US" sz="2400" b="1" dirty="0">
                <a:solidFill>
                  <a:schemeClr val="bg1"/>
                </a:solidFill>
              </a:rPr>
              <a:t>６．具体的</a:t>
            </a:r>
            <a:r>
              <a:rPr lang="ja-JP" altLang="en-US" sz="2400" b="1" dirty="0" smtClean="0">
                <a:solidFill>
                  <a:schemeClr val="bg1"/>
                </a:solidFill>
              </a:rPr>
              <a:t>な</a:t>
            </a:r>
            <a:r>
              <a:rPr lang="ja-JP" altLang="en-US" sz="2400" b="1" u="sng" dirty="0">
                <a:solidFill>
                  <a:srgbClr val="FFC000"/>
                </a:solidFill>
              </a:rPr>
              <a:t>目</a:t>
            </a:r>
            <a:r>
              <a:rPr lang="ja-JP" altLang="en-US" sz="2400" b="1" u="sng" dirty="0" smtClean="0">
                <a:solidFill>
                  <a:srgbClr val="FFC000"/>
                </a:solidFill>
              </a:rPr>
              <a:t>標 </a:t>
            </a:r>
            <a:r>
              <a:rPr lang="ja-JP" altLang="en-US" sz="2400" b="1" dirty="0" smtClean="0">
                <a:solidFill>
                  <a:schemeClr val="bg1"/>
                </a:solidFill>
              </a:rPr>
              <a:t>を</a:t>
            </a:r>
            <a:r>
              <a:rPr lang="ja-JP" altLang="en-US" sz="2400" b="1" dirty="0">
                <a:solidFill>
                  <a:schemeClr val="bg1"/>
                </a:solidFill>
              </a:rPr>
              <a:t>設定する。　</a:t>
            </a:r>
            <a:r>
              <a:rPr lang="en-US" sz="2000" dirty="0">
                <a:solidFill>
                  <a:schemeClr val="bg1"/>
                </a:solidFill>
              </a:rPr>
              <a:t>SET SPECIFIC </a:t>
            </a:r>
            <a:r>
              <a:rPr lang="en-US" sz="2000" u="sng" dirty="0">
                <a:solidFill>
                  <a:srgbClr val="FFC000"/>
                </a:solidFill>
              </a:rPr>
              <a:t>GOALS</a:t>
            </a:r>
            <a:r>
              <a:rPr lang="en-US" sz="2000" dirty="0">
                <a:solidFill>
                  <a:schemeClr val="bg1"/>
                </a:solidFill>
              </a:rPr>
              <a:t> </a:t>
            </a:r>
          </a:p>
          <a:p>
            <a:pPr marL="0" indent="0">
              <a:spcBef>
                <a:spcPts val="0"/>
              </a:spcBef>
              <a:buNone/>
            </a:pPr>
            <a:endParaRPr lang="en-US" sz="1200" i="1" dirty="0">
              <a:solidFill>
                <a:schemeClr val="bg1"/>
              </a:solidFill>
            </a:endParaRPr>
          </a:p>
          <a:p>
            <a:pPr marL="0" indent="0">
              <a:spcBef>
                <a:spcPts val="0"/>
              </a:spcBef>
              <a:buNone/>
            </a:pPr>
            <a:r>
              <a:rPr lang="ja-JP" altLang="en-US" sz="2400" b="1" dirty="0">
                <a:solidFill>
                  <a:schemeClr val="bg1"/>
                </a:solidFill>
              </a:rPr>
              <a:t>測れる－ゴールを測れることは重要です。なぜならあなたがどれくらい達成できているか評価できるからです。</a:t>
            </a:r>
            <a:endParaRPr lang="en-US" sz="2400" b="1" dirty="0">
              <a:solidFill>
                <a:schemeClr val="bg1"/>
              </a:solidFill>
            </a:endParaRPr>
          </a:p>
          <a:p>
            <a:pPr marL="0" indent="0">
              <a:spcBef>
                <a:spcPts val="0"/>
              </a:spcBef>
              <a:buNone/>
            </a:pPr>
            <a:r>
              <a:rPr lang="en-US" sz="2000" i="1" dirty="0">
                <a:solidFill>
                  <a:schemeClr val="bg1"/>
                </a:solidFill>
              </a:rPr>
              <a:t>Measurable – </a:t>
            </a:r>
            <a:r>
              <a:rPr lang="en-US" sz="2000" dirty="0">
                <a:solidFill>
                  <a:schemeClr val="bg1"/>
                </a:solidFill>
              </a:rPr>
              <a:t>A measurable goal is important because it allows you to evaluate how well you are doing.</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個人的－個人的なゴールはモチベーションを上げる原動力となります。ゴールはハートと繋がってあなたを突き動かす必要があります。</a:t>
            </a:r>
            <a:endParaRPr lang="en-US" sz="2400" b="1" dirty="0">
              <a:solidFill>
                <a:schemeClr val="bg1"/>
              </a:solidFill>
            </a:endParaRPr>
          </a:p>
          <a:p>
            <a:pPr marL="0" indent="0">
              <a:spcBef>
                <a:spcPts val="0"/>
              </a:spcBef>
              <a:buNone/>
            </a:pPr>
            <a:r>
              <a:rPr lang="en-US" sz="2000" i="1" dirty="0">
                <a:solidFill>
                  <a:schemeClr val="bg1"/>
                </a:solidFill>
              </a:rPr>
              <a:t>Personal – </a:t>
            </a:r>
            <a:r>
              <a:rPr lang="en-US" sz="2000" dirty="0">
                <a:solidFill>
                  <a:schemeClr val="bg1"/>
                </a:solidFill>
              </a:rPr>
              <a:t>Personal goals inspire and motivate you. They need to connect at the heart level and move you to act.</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信念－あなたは自分のゴールに価値があると信じていなければなりません。そう信じてはじめてそのために投資するからです。</a:t>
            </a:r>
            <a:endParaRPr lang="en-US" sz="2400" b="1" dirty="0">
              <a:solidFill>
                <a:schemeClr val="bg1"/>
              </a:solidFill>
            </a:endParaRPr>
          </a:p>
          <a:p>
            <a:pPr marL="0" indent="0">
              <a:spcBef>
                <a:spcPts val="0"/>
              </a:spcBef>
              <a:buNone/>
            </a:pPr>
            <a:r>
              <a:rPr lang="en-US" sz="2000" i="1" dirty="0">
                <a:solidFill>
                  <a:schemeClr val="bg1"/>
                </a:solidFill>
              </a:rPr>
              <a:t>Convictional – </a:t>
            </a:r>
            <a:r>
              <a:rPr lang="en-US" sz="2000" dirty="0">
                <a:solidFill>
                  <a:schemeClr val="bg1"/>
                </a:solidFill>
              </a:rPr>
              <a:t>You must be convinced of the worthiness of your goals. Only then will you invest in them.</a:t>
            </a:r>
          </a:p>
        </p:txBody>
      </p:sp>
      <p:pic>
        <p:nvPicPr>
          <p:cNvPr id="148484"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extLst>
      <p:ext uri="{BB962C8B-B14F-4D97-AF65-F5344CB8AC3E}">
        <p14:creationId xmlns:p14="http://schemas.microsoft.com/office/powerpoint/2010/main" val="2817158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Content Placeholder 8"/>
          <p:cNvSpPr>
            <a:spLocks noGrp="1"/>
          </p:cNvSpPr>
          <p:nvPr>
            <p:ph idx="1"/>
          </p:nvPr>
        </p:nvSpPr>
        <p:spPr>
          <a:xfrm>
            <a:off x="2209800" y="609600"/>
            <a:ext cx="7772400" cy="5486400"/>
          </a:xfrm>
        </p:spPr>
        <p:txBody>
          <a:bodyPr/>
          <a:lstStyle/>
          <a:p>
            <a:pPr marL="0" indent="0">
              <a:spcBef>
                <a:spcPts val="0"/>
              </a:spcBef>
              <a:buNone/>
            </a:pPr>
            <a:r>
              <a:rPr lang="ja-JP" altLang="en-US" sz="2800" b="1" dirty="0">
                <a:solidFill>
                  <a:schemeClr val="bg1"/>
                </a:solidFill>
              </a:rPr>
              <a:t>効果的な戦略的プランニングのステップ</a:t>
            </a:r>
            <a:endParaRPr lang="en-US" altLang="ja-JP" sz="2800" b="1" dirty="0">
              <a:solidFill>
                <a:schemeClr val="bg1"/>
              </a:solidFill>
            </a:endParaRPr>
          </a:p>
          <a:p>
            <a:pPr marL="0" indent="0">
              <a:spcBef>
                <a:spcPts val="0"/>
              </a:spcBef>
              <a:buNone/>
            </a:pPr>
            <a:r>
              <a:rPr lang="en-US" altLang="ja-JP" sz="2000" dirty="0">
                <a:solidFill>
                  <a:schemeClr val="bg1"/>
                </a:solidFill>
              </a:rPr>
              <a:t>Steps to Effective Strategic Planning</a:t>
            </a:r>
          </a:p>
          <a:p>
            <a:pPr marL="0" indent="0">
              <a:spcBef>
                <a:spcPts val="0"/>
              </a:spcBef>
              <a:buNone/>
              <a:defRPr/>
            </a:pPr>
            <a:endParaRPr lang="en-US" sz="1200" dirty="0">
              <a:solidFill>
                <a:schemeClr val="bg1"/>
              </a:solidFill>
            </a:endParaRPr>
          </a:p>
          <a:p>
            <a:pPr marL="0" indent="0">
              <a:spcBef>
                <a:spcPts val="0"/>
              </a:spcBef>
              <a:buNone/>
              <a:defRPr/>
            </a:pPr>
            <a:r>
              <a:rPr lang="ja-JP" altLang="en-US" sz="2400" b="1" dirty="0">
                <a:solidFill>
                  <a:schemeClr val="bg1"/>
                </a:solidFill>
              </a:rPr>
              <a:t>７</a:t>
            </a:r>
            <a:r>
              <a:rPr lang="ja-JP" altLang="en-US" sz="2400" b="1" dirty="0" smtClean="0">
                <a:solidFill>
                  <a:schemeClr val="bg1"/>
                </a:solidFill>
              </a:rPr>
              <a:t>．</a:t>
            </a:r>
            <a:r>
              <a:rPr lang="ja-JP" altLang="en-US" sz="2400" b="1" u="sng" dirty="0">
                <a:solidFill>
                  <a:srgbClr val="FFC000"/>
                </a:solidFill>
              </a:rPr>
              <a:t>コミュニケーショ</a:t>
            </a:r>
            <a:r>
              <a:rPr lang="ja-JP" altLang="en-US" sz="2400" b="1" u="sng" dirty="0" smtClean="0">
                <a:solidFill>
                  <a:srgbClr val="FFC000"/>
                </a:solidFill>
              </a:rPr>
              <a:t>ン </a:t>
            </a:r>
            <a:r>
              <a:rPr lang="ja-JP" altLang="en-US" sz="2400" b="1" dirty="0" smtClean="0">
                <a:solidFill>
                  <a:schemeClr val="bg1"/>
                </a:solidFill>
              </a:rPr>
              <a:t>を</a:t>
            </a:r>
            <a:r>
              <a:rPr lang="ja-JP" altLang="en-US" sz="2400" b="1" dirty="0">
                <a:solidFill>
                  <a:schemeClr val="bg1"/>
                </a:solidFill>
              </a:rPr>
              <a:t>とって明確にする。</a:t>
            </a:r>
            <a:endParaRPr lang="en-US" sz="2400" b="1" dirty="0">
              <a:solidFill>
                <a:schemeClr val="bg1"/>
              </a:solidFill>
            </a:endParaRPr>
          </a:p>
          <a:p>
            <a:pPr marL="0" indent="0">
              <a:spcBef>
                <a:spcPts val="0"/>
              </a:spcBef>
              <a:buNone/>
              <a:defRPr/>
            </a:pPr>
            <a:r>
              <a:rPr lang="en-US" altLang="ja-JP" sz="1800" dirty="0">
                <a:solidFill>
                  <a:srgbClr val="FFFFCC"/>
                </a:solidFill>
              </a:rPr>
              <a:t>        </a:t>
            </a:r>
            <a:r>
              <a:rPr lang="en-US" altLang="ja-JP" sz="1800" u="sng" dirty="0">
                <a:solidFill>
                  <a:srgbClr val="FFC000"/>
                </a:solidFill>
              </a:rPr>
              <a:t>COMMUNICATE</a:t>
            </a:r>
            <a:r>
              <a:rPr lang="en-US" altLang="ja-JP" sz="1800" dirty="0">
                <a:solidFill>
                  <a:srgbClr val="FFFFCC"/>
                </a:solidFill>
              </a:rPr>
              <a:t> </a:t>
            </a:r>
            <a:r>
              <a:rPr lang="en-US" sz="1800" dirty="0">
                <a:solidFill>
                  <a:schemeClr val="bg1"/>
                </a:solidFill>
              </a:rPr>
              <a:t>AND CLARIFY.</a:t>
            </a:r>
          </a:p>
          <a:p>
            <a:pPr marL="0" indent="0">
              <a:spcBef>
                <a:spcPts val="0"/>
              </a:spcBef>
              <a:buNone/>
              <a:defRPr/>
            </a:pPr>
            <a:endParaRPr lang="en-US" sz="1200" dirty="0">
              <a:solidFill>
                <a:schemeClr val="bg1"/>
              </a:solidFill>
            </a:endParaRPr>
          </a:p>
          <a:p>
            <a:pPr marL="0" indent="0" algn="just">
              <a:spcBef>
                <a:spcPts val="0"/>
              </a:spcBef>
              <a:buNone/>
              <a:defRPr/>
            </a:pPr>
            <a:r>
              <a:rPr lang="ja-JP" altLang="en-US" sz="2400" b="1" dirty="0">
                <a:solidFill>
                  <a:schemeClr val="bg1"/>
                </a:solidFill>
              </a:rPr>
              <a:t>コニュニケーションとはヴィジョンや達成したい目的を分かち合うことです。明確にするとは従うべきステップを明らかにすることです。これは人に何をすべきか命令することではなく、その人が目標を達成するためのガイドラインを与えることです。計画を立てるミーティングでは次のスライドにある項目が含まれているべきです。</a:t>
            </a:r>
            <a:endParaRPr lang="en-US" altLang="ja-JP" sz="2400" b="1" dirty="0">
              <a:solidFill>
                <a:schemeClr val="bg1"/>
              </a:solidFill>
            </a:endParaRPr>
          </a:p>
          <a:p>
            <a:pPr marL="0" indent="0">
              <a:spcBef>
                <a:spcPts val="0"/>
              </a:spcBef>
              <a:buNone/>
              <a:defRPr/>
            </a:pPr>
            <a:endParaRPr lang="en-US" sz="1200" b="1" dirty="0">
              <a:solidFill>
                <a:schemeClr val="bg1"/>
              </a:solidFill>
            </a:endParaRPr>
          </a:p>
          <a:p>
            <a:pPr marL="0" indent="0">
              <a:spcBef>
                <a:spcPts val="0"/>
              </a:spcBef>
              <a:buNone/>
              <a:defRPr/>
            </a:pPr>
            <a:r>
              <a:rPr lang="en-US" sz="1600" dirty="0">
                <a:solidFill>
                  <a:schemeClr val="bg1"/>
                </a:solidFill>
              </a:rPr>
              <a:t>Communication is sharing a vision or the objective that is to be accomplished. Clarification is showing the steps that need to be followed. This does not mean specifically telling someone what to do. Instead, it means giving him or her guidelines for completing the goal. Every planning meeting should include the items below.</a:t>
            </a:r>
          </a:p>
        </p:txBody>
      </p:sp>
      <p:pic>
        <p:nvPicPr>
          <p:cNvPr id="149508"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Content Placeholder 8"/>
          <p:cNvSpPr>
            <a:spLocks noGrp="1"/>
          </p:cNvSpPr>
          <p:nvPr>
            <p:ph idx="1"/>
          </p:nvPr>
        </p:nvSpPr>
        <p:spPr>
          <a:xfrm>
            <a:off x="2209800" y="609600"/>
            <a:ext cx="7772400" cy="5486400"/>
          </a:xfrm>
        </p:spPr>
        <p:txBody>
          <a:bodyPr/>
          <a:lstStyle/>
          <a:p>
            <a:pPr marL="0" indent="0">
              <a:spcBef>
                <a:spcPts val="0"/>
              </a:spcBef>
              <a:buNone/>
            </a:pPr>
            <a:r>
              <a:rPr lang="ja-JP" altLang="en-US" sz="2800" b="1" dirty="0">
                <a:solidFill>
                  <a:schemeClr val="bg1"/>
                </a:solidFill>
              </a:rPr>
              <a:t>効果的な戦略的プランニングのステップ</a:t>
            </a:r>
            <a:endParaRPr lang="en-US" altLang="ja-JP" sz="2800" b="1" dirty="0">
              <a:solidFill>
                <a:schemeClr val="bg1"/>
              </a:solidFill>
            </a:endParaRPr>
          </a:p>
          <a:p>
            <a:pPr marL="0" indent="0">
              <a:spcBef>
                <a:spcPts val="0"/>
              </a:spcBef>
              <a:buNone/>
            </a:pPr>
            <a:r>
              <a:rPr lang="en-US" altLang="ja-JP" sz="2000" dirty="0">
                <a:solidFill>
                  <a:schemeClr val="bg1"/>
                </a:solidFill>
              </a:rPr>
              <a:t>Steps to Effective Strategic Planning</a:t>
            </a:r>
          </a:p>
          <a:p>
            <a:pPr marL="0" indent="0">
              <a:spcBef>
                <a:spcPts val="0"/>
              </a:spcBef>
              <a:buNone/>
              <a:defRPr/>
            </a:pPr>
            <a:endParaRPr lang="en-US" sz="1200" dirty="0">
              <a:solidFill>
                <a:schemeClr val="bg1"/>
              </a:solidFill>
            </a:endParaRPr>
          </a:p>
          <a:p>
            <a:pPr marL="0" indent="0">
              <a:spcBef>
                <a:spcPts val="0"/>
              </a:spcBef>
              <a:buNone/>
              <a:defRPr/>
            </a:pPr>
            <a:r>
              <a:rPr lang="ja-JP" altLang="en-US" sz="2400" b="1" dirty="0">
                <a:solidFill>
                  <a:schemeClr val="bg1"/>
                </a:solidFill>
              </a:rPr>
              <a:t>７</a:t>
            </a:r>
            <a:r>
              <a:rPr lang="ja-JP" altLang="en-US" sz="2400" b="1" dirty="0" smtClean="0">
                <a:solidFill>
                  <a:schemeClr val="bg1"/>
                </a:solidFill>
              </a:rPr>
              <a:t>．</a:t>
            </a:r>
            <a:r>
              <a:rPr lang="ja-JP" altLang="en-US" sz="2400" b="1" u="sng" dirty="0">
                <a:solidFill>
                  <a:srgbClr val="FFC000"/>
                </a:solidFill>
              </a:rPr>
              <a:t>コミュニケーショ</a:t>
            </a:r>
            <a:r>
              <a:rPr lang="ja-JP" altLang="en-US" sz="2400" b="1" u="sng" dirty="0" smtClean="0">
                <a:solidFill>
                  <a:srgbClr val="FFC000"/>
                </a:solidFill>
              </a:rPr>
              <a:t>ン </a:t>
            </a:r>
            <a:r>
              <a:rPr lang="ja-JP" altLang="en-US" sz="2400" b="1" dirty="0" smtClean="0">
                <a:solidFill>
                  <a:schemeClr val="bg1"/>
                </a:solidFill>
              </a:rPr>
              <a:t>を</a:t>
            </a:r>
            <a:r>
              <a:rPr lang="ja-JP" altLang="en-US" sz="2400" b="1" dirty="0">
                <a:solidFill>
                  <a:schemeClr val="bg1"/>
                </a:solidFill>
              </a:rPr>
              <a:t>とって明確にする。</a:t>
            </a:r>
            <a:endParaRPr lang="en-US" sz="2400" b="1" dirty="0">
              <a:solidFill>
                <a:schemeClr val="bg1"/>
              </a:solidFill>
            </a:endParaRPr>
          </a:p>
          <a:p>
            <a:pPr marL="0" indent="0">
              <a:spcBef>
                <a:spcPts val="0"/>
              </a:spcBef>
              <a:buNone/>
              <a:defRPr/>
            </a:pPr>
            <a:r>
              <a:rPr lang="en-US" altLang="ja-JP" sz="1800" dirty="0">
                <a:solidFill>
                  <a:srgbClr val="FFFFCC"/>
                </a:solidFill>
              </a:rPr>
              <a:t>        </a:t>
            </a:r>
            <a:r>
              <a:rPr lang="en-US" altLang="ja-JP" sz="1800" u="sng" dirty="0">
                <a:solidFill>
                  <a:srgbClr val="FFC000"/>
                </a:solidFill>
              </a:rPr>
              <a:t>COMMUNICATE</a:t>
            </a:r>
            <a:r>
              <a:rPr lang="en-US" altLang="ja-JP" sz="1800" dirty="0">
                <a:solidFill>
                  <a:srgbClr val="FFFFCC"/>
                </a:solidFill>
              </a:rPr>
              <a:t> </a:t>
            </a:r>
            <a:r>
              <a:rPr lang="en-US" sz="1800" dirty="0">
                <a:solidFill>
                  <a:schemeClr val="bg1"/>
                </a:solidFill>
              </a:rPr>
              <a:t>AND CLARIFY.</a:t>
            </a:r>
          </a:p>
          <a:p>
            <a:pPr marL="0" indent="0">
              <a:spcBef>
                <a:spcPts val="0"/>
              </a:spcBef>
              <a:buNone/>
              <a:defRPr/>
            </a:pPr>
            <a:endParaRPr lang="en-US" sz="1200" dirty="0">
              <a:solidFill>
                <a:schemeClr val="bg1"/>
              </a:solidFill>
            </a:endParaRPr>
          </a:p>
          <a:p>
            <a:pPr marL="355600" lvl="1" indent="-355600">
              <a:spcBef>
                <a:spcPts val="0"/>
              </a:spcBef>
              <a:buFontTx/>
              <a:buAutoNum type="alphaLcPeriod"/>
              <a:defRPr/>
            </a:pPr>
            <a:r>
              <a:rPr lang="ja-JP" altLang="en-US" sz="2400" b="1" dirty="0">
                <a:solidFill>
                  <a:schemeClr val="bg1"/>
                </a:solidFill>
                <a:cs typeface="+mn-cs"/>
              </a:rPr>
              <a:t>文書化された結論　</a:t>
            </a:r>
            <a:r>
              <a:rPr lang="en-US" sz="2000" dirty="0">
                <a:solidFill>
                  <a:schemeClr val="bg1"/>
                </a:solidFill>
                <a:cs typeface="+mn-cs"/>
              </a:rPr>
              <a:t>Written conclusion</a:t>
            </a:r>
            <a:endParaRPr lang="en-US" sz="2400" dirty="0">
              <a:solidFill>
                <a:schemeClr val="bg1"/>
              </a:solidFill>
              <a:cs typeface="+mn-cs"/>
            </a:endParaRPr>
          </a:p>
          <a:p>
            <a:pPr marL="342900" lvl="1" indent="-342900">
              <a:spcBef>
                <a:spcPts val="1200"/>
              </a:spcBef>
              <a:buFontTx/>
              <a:buAutoNum type="alphaLcPeriod"/>
              <a:defRPr/>
            </a:pPr>
            <a:r>
              <a:rPr lang="ja-JP" altLang="en-US" sz="2400" b="1" dirty="0">
                <a:solidFill>
                  <a:schemeClr val="bg1"/>
                </a:solidFill>
                <a:cs typeface="+mn-cs"/>
              </a:rPr>
              <a:t>プロジェクトのリスト </a:t>
            </a:r>
            <a:r>
              <a:rPr lang="en-US" altLang="ja-JP" sz="2000" dirty="0">
                <a:solidFill>
                  <a:schemeClr val="bg1"/>
                </a:solidFill>
                <a:cs typeface="+mn-cs"/>
              </a:rPr>
              <a:t>Project list</a:t>
            </a:r>
          </a:p>
          <a:p>
            <a:pPr marL="342900" lvl="1" indent="-342900">
              <a:spcBef>
                <a:spcPts val="1200"/>
              </a:spcBef>
              <a:buFontTx/>
              <a:buAutoNum type="alphaLcPeriod"/>
              <a:defRPr/>
            </a:pPr>
            <a:r>
              <a:rPr lang="ja-JP" altLang="en-US" sz="2400" b="1" dirty="0">
                <a:solidFill>
                  <a:schemeClr val="bg1"/>
                </a:solidFill>
                <a:cs typeface="+mn-cs"/>
              </a:rPr>
              <a:t>タイムライン </a:t>
            </a:r>
            <a:r>
              <a:rPr lang="en-US" altLang="ja-JP" sz="2000" dirty="0">
                <a:solidFill>
                  <a:schemeClr val="bg1"/>
                </a:solidFill>
                <a:cs typeface="+mn-cs"/>
              </a:rPr>
              <a:t>Time line</a:t>
            </a:r>
          </a:p>
          <a:p>
            <a:pPr marL="342900" lvl="1" indent="-342900">
              <a:spcBef>
                <a:spcPts val="1200"/>
              </a:spcBef>
              <a:buFontTx/>
              <a:buAutoNum type="alphaLcPeriod"/>
              <a:defRPr/>
            </a:pPr>
            <a:r>
              <a:rPr lang="ja-JP" altLang="en-US" sz="2400" b="1" dirty="0">
                <a:solidFill>
                  <a:schemeClr val="bg1"/>
                </a:solidFill>
                <a:cs typeface="+mn-cs"/>
              </a:rPr>
              <a:t>資源のリスト </a:t>
            </a:r>
            <a:r>
              <a:rPr lang="en-US" altLang="ja-JP" sz="2000" dirty="0">
                <a:solidFill>
                  <a:schemeClr val="bg1"/>
                </a:solidFill>
                <a:cs typeface="+mn-cs"/>
              </a:rPr>
              <a:t>Resource list</a:t>
            </a:r>
          </a:p>
          <a:p>
            <a:pPr marL="342900" lvl="1" indent="-342900">
              <a:spcBef>
                <a:spcPts val="1200"/>
              </a:spcBef>
              <a:buFontTx/>
              <a:buAutoNum type="alphaLcPeriod"/>
              <a:defRPr/>
            </a:pPr>
            <a:r>
              <a:rPr lang="ja-JP" altLang="en-US" sz="2400" b="1" dirty="0">
                <a:solidFill>
                  <a:schemeClr val="bg1"/>
                </a:solidFill>
                <a:cs typeface="+mn-cs"/>
              </a:rPr>
              <a:t>次のステップ </a:t>
            </a:r>
            <a:r>
              <a:rPr lang="en-US" altLang="ja-JP" sz="2000" dirty="0">
                <a:solidFill>
                  <a:schemeClr val="bg1"/>
                </a:solidFill>
                <a:cs typeface="+mn-cs"/>
              </a:rPr>
              <a:t>Next step (in the project)</a:t>
            </a:r>
          </a:p>
          <a:p>
            <a:pPr marL="342900" lvl="1" indent="-342900">
              <a:spcBef>
                <a:spcPts val="1200"/>
              </a:spcBef>
              <a:buFontTx/>
              <a:buAutoNum type="alphaLcPeriod"/>
              <a:defRPr/>
            </a:pPr>
            <a:r>
              <a:rPr lang="ja-JP" altLang="en-US" sz="2400" b="1" dirty="0">
                <a:solidFill>
                  <a:schemeClr val="bg1"/>
                </a:solidFill>
                <a:cs typeface="+mn-cs"/>
              </a:rPr>
              <a:t>責任（プロジェクトリーダー）</a:t>
            </a:r>
            <a:r>
              <a:rPr lang="en-US" altLang="ja-JP" sz="2000" dirty="0">
                <a:solidFill>
                  <a:schemeClr val="bg1"/>
                </a:solidFill>
                <a:cs typeface="+mn-cs"/>
              </a:rPr>
              <a:t>responsibility (project leader)</a:t>
            </a:r>
            <a:endParaRPr lang="en-US" altLang="ja-JP" sz="2400" dirty="0">
              <a:solidFill>
                <a:schemeClr val="bg1"/>
              </a:solidFill>
              <a:cs typeface="+mn-cs"/>
            </a:endParaRPr>
          </a:p>
        </p:txBody>
      </p:sp>
      <p:pic>
        <p:nvPicPr>
          <p:cNvPr id="149508"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extLst>
      <p:ext uri="{BB962C8B-B14F-4D97-AF65-F5344CB8AC3E}">
        <p14:creationId xmlns:p14="http://schemas.microsoft.com/office/powerpoint/2010/main" val="32279074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Content Placeholder 8"/>
          <p:cNvSpPr>
            <a:spLocks noGrp="1"/>
          </p:cNvSpPr>
          <p:nvPr>
            <p:ph idx="1"/>
          </p:nvPr>
        </p:nvSpPr>
        <p:spPr>
          <a:xfrm>
            <a:off x="1143000" y="152400"/>
            <a:ext cx="9296400" cy="6400800"/>
          </a:xfrm>
        </p:spPr>
        <p:txBody>
          <a:bodyPr/>
          <a:lstStyle/>
          <a:p>
            <a:pPr marL="0" indent="0">
              <a:spcBef>
                <a:spcPts val="0"/>
              </a:spcBef>
              <a:buNone/>
            </a:pPr>
            <a:r>
              <a:rPr lang="ja-JP" altLang="en-US" sz="2400" b="1" dirty="0">
                <a:solidFill>
                  <a:schemeClr val="bg1"/>
                </a:solidFill>
              </a:rPr>
              <a:t>８</a:t>
            </a:r>
            <a:r>
              <a:rPr lang="ja-JP" altLang="en-US" sz="2400" b="1" dirty="0" smtClean="0">
                <a:solidFill>
                  <a:schemeClr val="bg1"/>
                </a:solidFill>
              </a:rPr>
              <a:t>．</a:t>
            </a:r>
            <a:r>
              <a:rPr lang="ja-JP" altLang="en-US" sz="2400" b="1" u="sng" dirty="0">
                <a:solidFill>
                  <a:srgbClr val="FFC000"/>
                </a:solidFill>
              </a:rPr>
              <a:t>障</a:t>
            </a:r>
            <a:r>
              <a:rPr lang="ja-JP" altLang="en-US" sz="2400" b="1" u="sng" dirty="0" smtClean="0">
                <a:solidFill>
                  <a:srgbClr val="FFC000"/>
                </a:solidFill>
              </a:rPr>
              <a:t>害 </a:t>
            </a:r>
            <a:r>
              <a:rPr lang="ja-JP" altLang="en-US" sz="2400" b="1" dirty="0" smtClean="0">
                <a:solidFill>
                  <a:schemeClr val="bg1"/>
                </a:solidFill>
              </a:rPr>
              <a:t>に</a:t>
            </a:r>
            <a:r>
              <a:rPr lang="ja-JP" altLang="en-US" sz="2400" b="1" dirty="0">
                <a:solidFill>
                  <a:schemeClr val="bg1"/>
                </a:solidFill>
              </a:rPr>
              <a:t>なり得るものを見つける。</a:t>
            </a:r>
            <a:r>
              <a:rPr lang="en-US" altLang="ja-JP" sz="1800" dirty="0">
                <a:solidFill>
                  <a:schemeClr val="bg1"/>
                </a:solidFill>
              </a:rPr>
              <a:t>IDENTIFY POSSIBLE </a:t>
            </a:r>
            <a:r>
              <a:rPr lang="en-US" altLang="ja-JP" sz="1800" u="sng" dirty="0">
                <a:solidFill>
                  <a:srgbClr val="FFC000"/>
                </a:solidFill>
              </a:rPr>
              <a:t>OBSTACLES</a:t>
            </a:r>
            <a:r>
              <a:rPr lang="en-US" altLang="ja-JP" sz="1800" dirty="0">
                <a:solidFill>
                  <a:srgbClr val="FFFFCC"/>
                </a:solidFill>
              </a:rPr>
              <a:t>.</a:t>
            </a:r>
            <a:endParaRPr lang="en-US" altLang="ja-JP" sz="1800" dirty="0">
              <a:solidFill>
                <a:schemeClr val="bg1"/>
              </a:solidFill>
            </a:endParaRPr>
          </a:p>
          <a:p>
            <a:pPr marL="0" indent="0">
              <a:spcBef>
                <a:spcPts val="0"/>
              </a:spcBef>
              <a:buNone/>
            </a:pPr>
            <a:endParaRPr lang="en-US" sz="1050" dirty="0">
              <a:solidFill>
                <a:schemeClr val="bg1"/>
              </a:solidFill>
            </a:endParaRPr>
          </a:p>
          <a:p>
            <a:pPr marL="0" indent="0" algn="just">
              <a:spcBef>
                <a:spcPts val="0"/>
              </a:spcBef>
              <a:buNone/>
            </a:pPr>
            <a:r>
              <a:rPr lang="ja-JP" altLang="en-US" sz="2400" b="1" dirty="0">
                <a:solidFill>
                  <a:schemeClr val="bg1"/>
                </a:solidFill>
              </a:rPr>
              <a:t>次のステップは障害になり得るものを見つけることです。起こりそうな妨害を想像して、それらを乗り越える方法を考えるのです。最悪のシナリオを想定して自分ならどう対応するか考えましょう。予想とプランニングをすることで時間を食う障害を避けることができるはずです。計画に時間を使えば、実行する時間が短くて済みます。</a:t>
            </a:r>
            <a:endParaRPr lang="en-US" altLang="ja-JP" sz="2400" b="1" dirty="0">
              <a:solidFill>
                <a:schemeClr val="bg1"/>
              </a:solidFill>
            </a:endParaRPr>
          </a:p>
          <a:p>
            <a:pPr marL="0" indent="0" algn="just">
              <a:spcBef>
                <a:spcPts val="0"/>
              </a:spcBef>
              <a:buNone/>
            </a:pPr>
            <a:endParaRPr lang="en-US" sz="1050" b="1" dirty="0">
              <a:solidFill>
                <a:schemeClr val="bg1"/>
              </a:solidFill>
            </a:endParaRPr>
          </a:p>
          <a:p>
            <a:pPr marL="0" indent="0">
              <a:spcBef>
                <a:spcPts val="0"/>
              </a:spcBef>
              <a:buNone/>
            </a:pPr>
            <a:r>
              <a:rPr lang="en-US" sz="1600" dirty="0">
                <a:solidFill>
                  <a:schemeClr val="bg1"/>
                </a:solidFill>
              </a:rPr>
              <a:t>The next step is identifying possible challenges. Think of obstacles that might occur so you can develop ways to overcome them. Imagine a “worst case scenario” and how you would respond. With planning and forethought, you can avoid many of the obstacles that would normally take up your time. When you take the time to plan, it will take less time to execute.</a:t>
            </a:r>
          </a:p>
          <a:p>
            <a:pPr marL="0" indent="0">
              <a:spcBef>
                <a:spcPts val="0"/>
              </a:spcBef>
              <a:buNone/>
            </a:pPr>
            <a:endParaRPr lang="en-US" sz="1050" dirty="0">
              <a:solidFill>
                <a:schemeClr val="bg1"/>
              </a:solidFill>
            </a:endParaRPr>
          </a:p>
          <a:p>
            <a:pPr marL="344488" indent="-344488" algn="just">
              <a:spcBef>
                <a:spcPts val="0"/>
              </a:spcBef>
              <a:buNone/>
            </a:pPr>
            <a:r>
              <a:rPr lang="en-US" sz="2000" b="1" dirty="0">
                <a:solidFill>
                  <a:schemeClr val="bg1"/>
                </a:solidFill>
              </a:rPr>
              <a:t>a. </a:t>
            </a:r>
            <a:r>
              <a:rPr lang="ja-JP" altLang="en-US" sz="2000" b="1" dirty="0">
                <a:solidFill>
                  <a:schemeClr val="bg1"/>
                </a:solidFill>
              </a:rPr>
              <a:t>シミュレーション：計画しているイベントやゴールを最初から最後まで頭の中で実行し、忘れている行程がないかチェックします。</a:t>
            </a:r>
            <a:endParaRPr lang="en-US" sz="2000" b="1" dirty="0">
              <a:solidFill>
                <a:schemeClr val="bg1"/>
              </a:solidFill>
            </a:endParaRPr>
          </a:p>
          <a:p>
            <a:pPr marL="344488" indent="-344488">
              <a:spcBef>
                <a:spcPts val="0"/>
              </a:spcBef>
              <a:buNone/>
            </a:pPr>
            <a:r>
              <a:rPr lang="en-US" sz="1600" dirty="0">
                <a:solidFill>
                  <a:schemeClr val="bg1"/>
                </a:solidFill>
              </a:rPr>
              <a:t>a. </a:t>
            </a:r>
            <a:r>
              <a:rPr lang="en-US" sz="1600" dirty="0" smtClean="0">
                <a:solidFill>
                  <a:schemeClr val="bg1"/>
                </a:solidFill>
              </a:rPr>
              <a:t>	“</a:t>
            </a:r>
            <a:r>
              <a:rPr lang="en-US" sz="1600" dirty="0">
                <a:solidFill>
                  <a:schemeClr val="bg1"/>
                </a:solidFill>
              </a:rPr>
              <a:t>The Mental Walk Through.” Mentally walk through the entire goal or event you are planning and note anything you might have forgotten.</a:t>
            </a:r>
          </a:p>
          <a:p>
            <a:pPr marL="344488" indent="-344488">
              <a:spcBef>
                <a:spcPts val="0"/>
              </a:spcBef>
              <a:buNone/>
            </a:pPr>
            <a:endParaRPr lang="en-US" sz="1050" dirty="0">
              <a:solidFill>
                <a:schemeClr val="bg1"/>
              </a:solidFill>
            </a:endParaRPr>
          </a:p>
          <a:p>
            <a:pPr marL="344488" indent="-344488" algn="just">
              <a:spcBef>
                <a:spcPts val="0"/>
              </a:spcBef>
              <a:buNone/>
            </a:pPr>
            <a:r>
              <a:rPr lang="en-US" sz="2000" b="1" dirty="0">
                <a:solidFill>
                  <a:schemeClr val="bg1"/>
                </a:solidFill>
              </a:rPr>
              <a:t>b. </a:t>
            </a:r>
            <a:r>
              <a:rPr lang="ja-JP" altLang="en-US" sz="2000" b="1" dirty="0">
                <a:solidFill>
                  <a:schemeClr val="bg1"/>
                </a:solidFill>
              </a:rPr>
              <a:t>次のステップ：目標を達成するためにすぐしないといけないことを決めます</a:t>
            </a:r>
            <a:r>
              <a:rPr lang="ja-JP" altLang="en-US" sz="2000" b="1" dirty="0" smtClean="0">
                <a:solidFill>
                  <a:schemeClr val="bg1"/>
                </a:solidFill>
              </a:rPr>
              <a:t>。</a:t>
            </a:r>
            <a:r>
              <a:rPr lang="en-US" altLang="ja-JP" sz="2000" b="1" dirty="0" smtClean="0">
                <a:solidFill>
                  <a:schemeClr val="bg1"/>
                </a:solidFill>
              </a:rPr>
              <a:t/>
            </a:r>
            <a:br>
              <a:rPr lang="en-US" altLang="ja-JP" sz="2000" b="1" dirty="0" smtClean="0">
                <a:solidFill>
                  <a:schemeClr val="bg1"/>
                </a:solidFill>
              </a:rPr>
            </a:br>
            <a:r>
              <a:rPr lang="ja-JP" altLang="en-US" sz="2000" b="1" dirty="0" smtClean="0">
                <a:solidFill>
                  <a:schemeClr val="bg1"/>
                </a:solidFill>
              </a:rPr>
              <a:t>ど</a:t>
            </a:r>
            <a:r>
              <a:rPr lang="ja-JP" altLang="en-US" sz="2000" b="1" dirty="0">
                <a:solidFill>
                  <a:schemeClr val="bg1"/>
                </a:solidFill>
              </a:rPr>
              <a:t>んなミーティングでもこれが最重要課題です。</a:t>
            </a:r>
            <a:endParaRPr lang="en-US" sz="2000" b="1" dirty="0">
              <a:solidFill>
                <a:schemeClr val="bg1"/>
              </a:solidFill>
            </a:endParaRPr>
          </a:p>
          <a:p>
            <a:pPr marL="344488" indent="-344488">
              <a:spcBef>
                <a:spcPts val="0"/>
              </a:spcBef>
              <a:buAutoNum type="alphaLcPeriod" startAt="2"/>
            </a:pPr>
            <a:r>
              <a:rPr lang="en-US" sz="1600" dirty="0" smtClean="0">
                <a:solidFill>
                  <a:schemeClr val="bg1"/>
                </a:solidFill>
              </a:rPr>
              <a:t>“</a:t>
            </a:r>
            <a:r>
              <a:rPr lang="en-US" sz="1600" dirty="0">
                <a:solidFill>
                  <a:schemeClr val="bg1"/>
                </a:solidFill>
              </a:rPr>
              <a:t>The Next Steps.” Determine the immediate action you must take to accomplish your goal. </a:t>
            </a:r>
            <a:r>
              <a:rPr lang="en-US" sz="1600" dirty="0" smtClean="0">
                <a:solidFill>
                  <a:schemeClr val="bg1"/>
                </a:solidFill>
              </a:rPr>
              <a:t/>
            </a:r>
            <a:br>
              <a:rPr lang="en-US" sz="1600" dirty="0" smtClean="0">
                <a:solidFill>
                  <a:schemeClr val="bg1"/>
                </a:solidFill>
              </a:rPr>
            </a:br>
            <a:endParaRPr lang="en-US" sz="1600" dirty="0" smtClean="0">
              <a:solidFill>
                <a:schemeClr val="bg1"/>
              </a:solidFill>
            </a:endParaRPr>
          </a:p>
          <a:p>
            <a:pPr marL="344488" indent="-344488">
              <a:spcBef>
                <a:spcPts val="0"/>
              </a:spcBef>
              <a:buAutoNum type="alphaLcPeriod" startAt="2"/>
            </a:pPr>
            <a:r>
              <a:rPr lang="en-US" sz="1600" dirty="0" smtClean="0">
                <a:solidFill>
                  <a:schemeClr val="bg1"/>
                </a:solidFill>
              </a:rPr>
              <a:t>This </a:t>
            </a:r>
            <a:r>
              <a:rPr lang="en-US" sz="1600" dirty="0">
                <a:solidFill>
                  <a:schemeClr val="bg1"/>
                </a:solidFill>
              </a:rPr>
              <a:t>is the most important result of any meeting.</a:t>
            </a:r>
          </a:p>
        </p:txBody>
      </p:sp>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26</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extLst>
      <p:ext uri="{BB962C8B-B14F-4D97-AF65-F5344CB8AC3E}">
        <p14:creationId xmlns:p14="http://schemas.microsoft.com/office/powerpoint/2010/main" val="1461205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Content Placeholder 8"/>
          <p:cNvSpPr>
            <a:spLocks noGrp="1"/>
          </p:cNvSpPr>
          <p:nvPr>
            <p:ph idx="1"/>
          </p:nvPr>
        </p:nvSpPr>
        <p:spPr>
          <a:xfrm>
            <a:off x="2209800" y="685800"/>
            <a:ext cx="7772400" cy="5410200"/>
          </a:xfrm>
        </p:spPr>
        <p:txBody>
          <a:bodyPr/>
          <a:lstStyle/>
          <a:p>
            <a:pPr marL="0" indent="0">
              <a:spcBef>
                <a:spcPts val="0"/>
              </a:spcBef>
              <a:buNone/>
            </a:pPr>
            <a:r>
              <a:rPr lang="ja-JP" altLang="en-US" sz="2800" b="1" dirty="0">
                <a:solidFill>
                  <a:schemeClr val="bg1"/>
                </a:solidFill>
              </a:rPr>
              <a:t>効果的な戦略的プランニングのステップ</a:t>
            </a:r>
            <a:endParaRPr lang="en-US" altLang="ja-JP" sz="2800" b="1" dirty="0">
              <a:solidFill>
                <a:schemeClr val="bg1"/>
              </a:solidFill>
            </a:endParaRPr>
          </a:p>
          <a:p>
            <a:pPr marL="0" indent="0">
              <a:spcBef>
                <a:spcPts val="0"/>
              </a:spcBef>
              <a:buNone/>
            </a:pPr>
            <a:r>
              <a:rPr lang="en-US" altLang="ja-JP" sz="2000" dirty="0">
                <a:solidFill>
                  <a:schemeClr val="bg1"/>
                </a:solidFill>
              </a:rPr>
              <a:t>Steps to Effective Strategic Planning</a:t>
            </a:r>
          </a:p>
          <a:p>
            <a:pPr marL="0" indent="0">
              <a:spcBef>
                <a:spcPts val="0"/>
              </a:spcBef>
              <a:buNone/>
            </a:pPr>
            <a:endParaRPr lang="en-US" altLang="ja-JP" sz="1200" dirty="0">
              <a:solidFill>
                <a:schemeClr val="bg1"/>
              </a:solidFill>
            </a:endParaRPr>
          </a:p>
          <a:p>
            <a:pPr marL="0" indent="0">
              <a:spcBef>
                <a:spcPts val="0"/>
              </a:spcBef>
              <a:buNone/>
            </a:pPr>
            <a:r>
              <a:rPr lang="ja-JP" altLang="en-US" sz="2400" b="1" dirty="0">
                <a:solidFill>
                  <a:schemeClr val="bg1"/>
                </a:solidFill>
              </a:rPr>
              <a:t>９</a:t>
            </a:r>
            <a:r>
              <a:rPr lang="ja-JP" altLang="en-US" sz="2400" b="1" dirty="0" smtClean="0">
                <a:solidFill>
                  <a:schemeClr val="bg1"/>
                </a:solidFill>
              </a:rPr>
              <a:t>．</a:t>
            </a:r>
            <a:r>
              <a:rPr lang="ja-JP" altLang="en-US" sz="2400" b="1" u="sng" dirty="0">
                <a:solidFill>
                  <a:srgbClr val="FFC000"/>
                </a:solidFill>
              </a:rPr>
              <a:t>オープンシステ</a:t>
            </a:r>
            <a:r>
              <a:rPr lang="ja-JP" altLang="en-US" sz="2400" b="1" u="sng" dirty="0" smtClean="0">
                <a:solidFill>
                  <a:srgbClr val="FFC000"/>
                </a:solidFill>
              </a:rPr>
              <a:t>ム </a:t>
            </a:r>
            <a:r>
              <a:rPr lang="ja-JP" altLang="en-US" sz="2400" b="1" dirty="0" smtClean="0">
                <a:solidFill>
                  <a:schemeClr val="bg1"/>
                </a:solidFill>
              </a:rPr>
              <a:t>で</a:t>
            </a:r>
            <a:r>
              <a:rPr lang="ja-JP" altLang="en-US" sz="2400" b="1" dirty="0">
                <a:solidFill>
                  <a:schemeClr val="bg1"/>
                </a:solidFill>
              </a:rPr>
              <a:t>計画を立てる。</a:t>
            </a:r>
            <a:endParaRPr lang="en-US" sz="2400" b="1" dirty="0">
              <a:solidFill>
                <a:schemeClr val="bg1"/>
              </a:solidFill>
            </a:endParaRPr>
          </a:p>
          <a:p>
            <a:pPr marL="0" indent="0">
              <a:spcBef>
                <a:spcPts val="0"/>
              </a:spcBef>
              <a:buNone/>
            </a:pPr>
            <a:r>
              <a:rPr lang="en-US" sz="1800" dirty="0">
                <a:solidFill>
                  <a:schemeClr val="bg1"/>
                </a:solidFill>
              </a:rPr>
              <a:t>        HAVE AN </a:t>
            </a:r>
            <a:r>
              <a:rPr lang="en-US" sz="1800" u="sng" dirty="0">
                <a:solidFill>
                  <a:srgbClr val="FFC000"/>
                </a:solidFill>
              </a:rPr>
              <a:t>OPEN SYSTEM </a:t>
            </a:r>
            <a:r>
              <a:rPr lang="en-US" sz="1800" dirty="0">
                <a:solidFill>
                  <a:schemeClr val="bg1"/>
                </a:solidFill>
              </a:rPr>
              <a:t>OF PLANNING.</a:t>
            </a:r>
          </a:p>
          <a:p>
            <a:pPr marL="0" indent="0">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リーダーは計画を立てるときに外的要因を考慮に入れたオープンシステムを用いるべきです。現実に即したプランニングと決定を可能にするためです。閉鎖的なシステムは外部からの要素を無視しようとします。</a:t>
            </a:r>
            <a:endParaRPr lang="en-US" altLang="ja-JP" sz="2400" b="1" dirty="0">
              <a:solidFill>
                <a:schemeClr val="bg1"/>
              </a:solidFill>
            </a:endParaRPr>
          </a:p>
          <a:p>
            <a:pPr marL="0" indent="0" algn="just">
              <a:spcBef>
                <a:spcPts val="0"/>
              </a:spcBef>
              <a:buNone/>
            </a:pPr>
            <a:endParaRPr lang="en-US" sz="1200" b="1" dirty="0">
              <a:solidFill>
                <a:schemeClr val="bg1"/>
              </a:solidFill>
            </a:endParaRPr>
          </a:p>
          <a:p>
            <a:pPr marL="0" indent="0">
              <a:spcBef>
                <a:spcPts val="0"/>
              </a:spcBef>
              <a:buNone/>
            </a:pPr>
            <a:r>
              <a:rPr lang="en-US" sz="2000" dirty="0">
                <a:solidFill>
                  <a:schemeClr val="bg1"/>
                </a:solidFill>
              </a:rPr>
              <a:t>Leaders must have an open system approach to planning that is aware of external influences. The decision-making and planning can adapt to these realities. A closed system attempts to exist with no regard to these outside factors.</a:t>
            </a:r>
            <a:endParaRPr lang="en-US" sz="1600" dirty="0">
              <a:solidFill>
                <a:schemeClr val="bg1"/>
              </a:solidFill>
            </a:endParaRPr>
          </a:p>
        </p:txBody>
      </p:sp>
      <p:pic>
        <p:nvPicPr>
          <p:cNvPr id="151556"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27</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Content Placeholder 8"/>
          <p:cNvSpPr>
            <a:spLocks noGrp="1"/>
          </p:cNvSpPr>
          <p:nvPr>
            <p:ph idx="1"/>
          </p:nvPr>
        </p:nvSpPr>
        <p:spPr>
          <a:xfrm>
            <a:off x="2209800" y="685800"/>
            <a:ext cx="7772400" cy="5410200"/>
          </a:xfrm>
        </p:spPr>
        <p:txBody>
          <a:bodyPr/>
          <a:lstStyle/>
          <a:p>
            <a:pPr marL="0" indent="0">
              <a:spcBef>
                <a:spcPts val="0"/>
              </a:spcBef>
              <a:buNone/>
            </a:pPr>
            <a:r>
              <a:rPr lang="ja-JP" altLang="en-US" sz="2800" b="1" dirty="0">
                <a:solidFill>
                  <a:schemeClr val="bg1"/>
                </a:solidFill>
              </a:rPr>
              <a:t>効果的な戦略的プランニングのステップ</a:t>
            </a:r>
            <a:endParaRPr lang="en-US" altLang="ja-JP" sz="2800" b="1" dirty="0">
              <a:solidFill>
                <a:schemeClr val="bg1"/>
              </a:solidFill>
            </a:endParaRPr>
          </a:p>
          <a:p>
            <a:pPr marL="0" indent="0">
              <a:spcBef>
                <a:spcPts val="0"/>
              </a:spcBef>
              <a:buNone/>
            </a:pPr>
            <a:r>
              <a:rPr lang="en-US" altLang="ja-JP" sz="2000" dirty="0">
                <a:solidFill>
                  <a:schemeClr val="bg1"/>
                </a:solidFill>
              </a:rPr>
              <a:t>Steps to Effective Strategic Planning</a:t>
            </a:r>
          </a:p>
          <a:p>
            <a:pPr marL="0" indent="0">
              <a:spcBef>
                <a:spcPts val="0"/>
              </a:spcBef>
              <a:buNone/>
            </a:pPr>
            <a:endParaRPr lang="en-US" altLang="ja-JP" sz="1200" dirty="0">
              <a:solidFill>
                <a:schemeClr val="bg1"/>
              </a:solidFill>
            </a:endParaRPr>
          </a:p>
          <a:p>
            <a:pPr marL="0" indent="0">
              <a:spcBef>
                <a:spcPts val="0"/>
              </a:spcBef>
              <a:buNone/>
            </a:pPr>
            <a:r>
              <a:rPr lang="ja-JP" altLang="en-US" sz="2400" b="1" dirty="0" smtClean="0">
                <a:solidFill>
                  <a:schemeClr val="bg1"/>
                </a:solidFill>
              </a:rPr>
              <a:t>１０．</a:t>
            </a:r>
            <a:r>
              <a:rPr lang="en-US" sz="2400" b="1" dirty="0" smtClean="0">
                <a:solidFill>
                  <a:schemeClr val="bg1"/>
                </a:solidFill>
              </a:rPr>
              <a:t> </a:t>
            </a:r>
            <a:r>
              <a:rPr lang="ja-JP" altLang="en-US" sz="2400" b="1" dirty="0" smtClean="0">
                <a:solidFill>
                  <a:schemeClr val="bg1"/>
                </a:solidFill>
              </a:rPr>
              <a:t>資源を</a:t>
            </a:r>
            <a:r>
              <a:rPr lang="ja-JP" altLang="en-US" sz="2400" b="1" u="sng" dirty="0" smtClean="0">
                <a:solidFill>
                  <a:srgbClr val="FFC000"/>
                </a:solidFill>
              </a:rPr>
              <a:t>運営 </a:t>
            </a:r>
            <a:r>
              <a:rPr lang="ja-JP" altLang="en-US" sz="2400" b="1" dirty="0" smtClean="0">
                <a:solidFill>
                  <a:schemeClr val="bg1"/>
                </a:solidFill>
              </a:rPr>
              <a:t>し、</a:t>
            </a:r>
            <a:r>
              <a:rPr lang="ja-JP" altLang="en-US" sz="2400" b="1" u="sng" dirty="0">
                <a:solidFill>
                  <a:srgbClr val="FFC000"/>
                </a:solidFill>
              </a:rPr>
              <a:t>注</a:t>
            </a:r>
            <a:r>
              <a:rPr lang="ja-JP" altLang="en-US" sz="2400" b="1" u="sng" dirty="0" smtClean="0">
                <a:solidFill>
                  <a:srgbClr val="FFC000"/>
                </a:solidFill>
              </a:rPr>
              <a:t>ぐ</a:t>
            </a:r>
            <a:r>
              <a:rPr lang="ja-JP" altLang="en-US" sz="2400" b="1" dirty="0" smtClean="0">
                <a:solidFill>
                  <a:schemeClr val="bg1"/>
                </a:solidFill>
              </a:rPr>
              <a:t>。</a:t>
            </a:r>
            <a:endParaRPr lang="en-US" sz="2400" b="1" dirty="0" smtClean="0">
              <a:solidFill>
                <a:schemeClr val="bg1"/>
              </a:solidFill>
            </a:endParaRPr>
          </a:p>
          <a:p>
            <a:pPr marL="0" indent="0">
              <a:spcBef>
                <a:spcPts val="0"/>
              </a:spcBef>
              <a:buNone/>
            </a:pPr>
            <a:r>
              <a:rPr lang="en-US" sz="1800" dirty="0" smtClean="0">
                <a:solidFill>
                  <a:schemeClr val="bg1"/>
                </a:solidFill>
              </a:rPr>
              <a:t>           </a:t>
            </a:r>
            <a:r>
              <a:rPr lang="en-US" sz="1800" u="sng" dirty="0">
                <a:solidFill>
                  <a:srgbClr val="FFC000"/>
                </a:solidFill>
              </a:rPr>
              <a:t>MANAGE</a:t>
            </a:r>
            <a:r>
              <a:rPr lang="en-US" sz="1800" dirty="0">
                <a:solidFill>
                  <a:schemeClr val="bg1"/>
                </a:solidFill>
              </a:rPr>
              <a:t> AND </a:t>
            </a:r>
            <a:r>
              <a:rPr lang="en-US" sz="1800" u="sng" dirty="0">
                <a:solidFill>
                  <a:srgbClr val="FFC000"/>
                </a:solidFill>
              </a:rPr>
              <a:t>DIRECT</a:t>
            </a:r>
            <a:r>
              <a:rPr lang="en-US" sz="1800" dirty="0">
                <a:solidFill>
                  <a:schemeClr val="bg1"/>
                </a:solidFill>
              </a:rPr>
              <a:t> YOUR RESOURCES.</a:t>
            </a:r>
          </a:p>
          <a:p>
            <a:pPr marL="0" indent="0">
              <a:spcBef>
                <a:spcPts val="0"/>
              </a:spcBef>
              <a:buNone/>
            </a:pPr>
            <a:endParaRPr lang="en-US" sz="1200" dirty="0">
              <a:solidFill>
                <a:schemeClr val="bg1"/>
              </a:solidFill>
            </a:endParaRPr>
          </a:p>
          <a:p>
            <a:pPr marL="0" indent="0">
              <a:spcBef>
                <a:spcPts val="0"/>
              </a:spcBef>
              <a:buNone/>
            </a:pPr>
            <a:r>
              <a:rPr lang="ja-JP" altLang="en-US" sz="2400" b="1" dirty="0">
                <a:solidFill>
                  <a:schemeClr val="bg1"/>
                </a:solidFill>
              </a:rPr>
              <a:t>スケジュール－あなたのやるべきことを責任があり生産的なスケジュールに落とし込んでください。スケジュール無しでは管理できません。</a:t>
            </a:r>
            <a:endParaRPr lang="en-US" sz="2400" b="1" dirty="0">
              <a:solidFill>
                <a:schemeClr val="bg1"/>
              </a:solidFill>
            </a:endParaRPr>
          </a:p>
          <a:p>
            <a:pPr marL="0" indent="0">
              <a:spcBef>
                <a:spcPts val="0"/>
              </a:spcBef>
              <a:buNone/>
            </a:pPr>
            <a:r>
              <a:rPr lang="en-US" sz="1800" dirty="0">
                <a:solidFill>
                  <a:schemeClr val="bg1"/>
                </a:solidFill>
              </a:rPr>
              <a:t>SCHEDULE – Put your items on a schedule that is responsible yet productive.  Without a schedule, you can’t keep on track.</a:t>
            </a:r>
          </a:p>
          <a:p>
            <a:pPr marL="0" indent="0">
              <a:spcBef>
                <a:spcPts val="0"/>
              </a:spcBef>
              <a:buNone/>
            </a:pPr>
            <a:endParaRPr lang="en-US" sz="1200" dirty="0">
              <a:solidFill>
                <a:schemeClr val="bg1"/>
              </a:solidFill>
            </a:endParaRPr>
          </a:p>
          <a:p>
            <a:pPr marL="0" indent="0">
              <a:spcBef>
                <a:spcPts val="0"/>
              </a:spcBef>
              <a:buNone/>
            </a:pPr>
            <a:r>
              <a:rPr lang="ja-JP" altLang="en-US" sz="2400" b="1" dirty="0">
                <a:solidFill>
                  <a:schemeClr val="bg1"/>
                </a:solidFill>
              </a:rPr>
              <a:t>予算－プロジェクトの予算を立て、どこで経費が発生するか計算してください。突然、予想していなかった出費に見舞われないように！</a:t>
            </a:r>
            <a:endParaRPr lang="en-US" sz="2400" b="1" dirty="0">
              <a:solidFill>
                <a:schemeClr val="bg1"/>
              </a:solidFill>
            </a:endParaRPr>
          </a:p>
          <a:p>
            <a:pPr marL="0" indent="0">
              <a:spcBef>
                <a:spcPts val="0"/>
              </a:spcBef>
              <a:buNone/>
            </a:pPr>
            <a:r>
              <a:rPr lang="en-US" sz="1800" dirty="0">
                <a:solidFill>
                  <a:schemeClr val="bg1"/>
                </a:solidFill>
              </a:rPr>
              <a:t>BUDGET – Determine the cost of the project, and at what point costs will be incurred.  Attempt to remove any surprises you possibly can!</a:t>
            </a:r>
          </a:p>
        </p:txBody>
      </p:sp>
      <p:pic>
        <p:nvPicPr>
          <p:cNvPr id="152580"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7"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8"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28</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Content Placeholder 8"/>
          <p:cNvSpPr>
            <a:spLocks noGrp="1"/>
          </p:cNvSpPr>
          <p:nvPr>
            <p:ph idx="1"/>
          </p:nvPr>
        </p:nvSpPr>
        <p:spPr>
          <a:xfrm>
            <a:off x="2209800" y="609600"/>
            <a:ext cx="7772400" cy="5867400"/>
          </a:xfrm>
        </p:spPr>
        <p:txBody>
          <a:bodyPr/>
          <a:lstStyle/>
          <a:p>
            <a:pPr marL="0" indent="0">
              <a:spcBef>
                <a:spcPts val="0"/>
              </a:spcBef>
              <a:buNone/>
            </a:pPr>
            <a:r>
              <a:rPr lang="ja-JP" altLang="en-US" sz="2800" b="1" dirty="0">
                <a:solidFill>
                  <a:schemeClr val="bg1"/>
                </a:solidFill>
              </a:rPr>
              <a:t>効果的な戦略的プランニングのステップ</a:t>
            </a:r>
            <a:endParaRPr lang="en-US" altLang="ja-JP" sz="2800" b="1" dirty="0">
              <a:solidFill>
                <a:schemeClr val="bg1"/>
              </a:solidFill>
            </a:endParaRPr>
          </a:p>
          <a:p>
            <a:pPr marL="0" indent="0">
              <a:spcBef>
                <a:spcPts val="0"/>
              </a:spcBef>
              <a:buNone/>
            </a:pPr>
            <a:r>
              <a:rPr lang="en-US" altLang="ja-JP" sz="2000" dirty="0">
                <a:solidFill>
                  <a:schemeClr val="bg1"/>
                </a:solidFill>
              </a:rPr>
              <a:t>Steps to Effective Strategic Planning</a:t>
            </a:r>
          </a:p>
          <a:p>
            <a:pPr marL="0" indent="0">
              <a:spcBef>
                <a:spcPts val="0"/>
              </a:spcBef>
              <a:buNone/>
            </a:pPr>
            <a:endParaRPr lang="en-US" sz="1200" b="1" dirty="0">
              <a:solidFill>
                <a:schemeClr val="bg1"/>
              </a:solidFill>
            </a:endParaRPr>
          </a:p>
          <a:p>
            <a:pPr marL="0" indent="0">
              <a:spcBef>
                <a:spcPts val="0"/>
              </a:spcBef>
              <a:buNone/>
            </a:pPr>
            <a:r>
              <a:rPr lang="ja-JP" altLang="en-US" sz="2400" b="1" dirty="0" smtClean="0">
                <a:solidFill>
                  <a:schemeClr val="bg1"/>
                </a:solidFill>
              </a:rPr>
              <a:t>１１．</a:t>
            </a:r>
            <a:r>
              <a:rPr lang="ja-JP" altLang="en-US" sz="2400" b="1" u="sng" dirty="0" smtClean="0">
                <a:solidFill>
                  <a:srgbClr val="FFC000"/>
                </a:solidFill>
              </a:rPr>
              <a:t>モニター </a:t>
            </a:r>
            <a:r>
              <a:rPr lang="ja-JP" altLang="en-US" sz="2400" b="1" dirty="0" smtClean="0">
                <a:solidFill>
                  <a:schemeClr val="bg1"/>
                </a:solidFill>
              </a:rPr>
              <a:t>して</a:t>
            </a:r>
            <a:r>
              <a:rPr lang="ja-JP" altLang="en-US" sz="2400" b="1" u="sng" dirty="0">
                <a:solidFill>
                  <a:srgbClr val="FFC000"/>
                </a:solidFill>
              </a:rPr>
              <a:t>修</a:t>
            </a:r>
            <a:r>
              <a:rPr lang="ja-JP" altLang="en-US" sz="2400" b="1" u="sng" dirty="0" smtClean="0">
                <a:solidFill>
                  <a:srgbClr val="FFC000"/>
                </a:solidFill>
              </a:rPr>
              <a:t>正 </a:t>
            </a:r>
            <a:r>
              <a:rPr lang="ja-JP" altLang="en-US" sz="2400" b="1" dirty="0" smtClean="0">
                <a:solidFill>
                  <a:schemeClr val="bg1"/>
                </a:solidFill>
              </a:rPr>
              <a:t>する。</a:t>
            </a:r>
            <a:endParaRPr lang="en-US" sz="2400" b="1" dirty="0" smtClean="0">
              <a:solidFill>
                <a:schemeClr val="bg1"/>
              </a:solidFill>
            </a:endParaRPr>
          </a:p>
          <a:p>
            <a:pPr marL="0" indent="0">
              <a:spcBef>
                <a:spcPts val="0"/>
              </a:spcBef>
              <a:buNone/>
            </a:pPr>
            <a:r>
              <a:rPr lang="en-US" sz="2000" dirty="0" smtClean="0">
                <a:solidFill>
                  <a:schemeClr val="bg1"/>
                </a:solidFill>
              </a:rPr>
              <a:t>          </a:t>
            </a:r>
            <a:r>
              <a:rPr lang="en-US" sz="2000" u="sng" dirty="0">
                <a:solidFill>
                  <a:srgbClr val="FFC000"/>
                </a:solidFill>
              </a:rPr>
              <a:t>MONITOR</a:t>
            </a:r>
            <a:r>
              <a:rPr lang="en-US" sz="2000" dirty="0">
                <a:solidFill>
                  <a:schemeClr val="bg1"/>
                </a:solidFill>
              </a:rPr>
              <a:t> AND </a:t>
            </a:r>
            <a:r>
              <a:rPr lang="en-US" sz="2000" u="sng" dirty="0">
                <a:solidFill>
                  <a:srgbClr val="FFC000"/>
                </a:solidFill>
              </a:rPr>
              <a:t>CORRECT</a:t>
            </a:r>
          </a:p>
          <a:p>
            <a:pPr marL="0" indent="0">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川の流れは常に変化し、ずっと同じということは絶対にありません。組織も同じです。どんなに綿密に計画を立てても、最終目的地に達するためには常に見張って修正しないといけません。海図は必要ですが、軌道修正を怠れば航路を外れてしまうことを覚えておきましょう。</a:t>
            </a:r>
            <a:endParaRPr lang="en-US" altLang="ja-JP" sz="2400" b="1" dirty="0">
              <a:solidFill>
                <a:schemeClr val="bg1"/>
              </a:solidFill>
            </a:endParaRPr>
          </a:p>
          <a:p>
            <a:pPr marL="0" indent="0">
              <a:spcBef>
                <a:spcPts val="0"/>
              </a:spcBef>
              <a:buNone/>
            </a:pPr>
            <a:endParaRPr lang="en-US" sz="1200" b="1" dirty="0">
              <a:solidFill>
                <a:schemeClr val="bg1"/>
              </a:solidFill>
            </a:endParaRPr>
          </a:p>
          <a:p>
            <a:pPr marL="0" indent="0">
              <a:spcBef>
                <a:spcPts val="0"/>
              </a:spcBef>
              <a:buNone/>
            </a:pPr>
            <a:r>
              <a:rPr lang="en-US" sz="1800" dirty="0">
                <a:solidFill>
                  <a:schemeClr val="bg1"/>
                </a:solidFill>
              </a:rPr>
              <a:t>A river constantly changes and is never the same as it was before. Organizations are the same way. Regardless of how conscientiously plans are made, there is a constant need for monitoring and correction if the final destination is to be reached. Always have a plan, but have the understanding that the minute you stop adjusting and making changes your course will be altered and you will get off track.</a:t>
            </a:r>
          </a:p>
        </p:txBody>
      </p:sp>
      <p:pic>
        <p:nvPicPr>
          <p:cNvPr id="153604"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7"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8"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29</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Content Placeholder 8"/>
          <p:cNvSpPr>
            <a:spLocks noGrp="1"/>
          </p:cNvSpPr>
          <p:nvPr>
            <p:ph idx="1"/>
          </p:nvPr>
        </p:nvSpPr>
        <p:spPr>
          <a:xfrm>
            <a:off x="1905000" y="609600"/>
            <a:ext cx="8382000" cy="5638800"/>
          </a:xfrm>
        </p:spPr>
        <p:txBody>
          <a:bodyPr/>
          <a:lstStyle/>
          <a:p>
            <a:pPr marL="0" indent="0" algn="just">
              <a:spcBef>
                <a:spcPts val="0"/>
              </a:spcBef>
              <a:buNone/>
            </a:pPr>
            <a:r>
              <a:rPr lang="ja-JP" altLang="en-US" sz="2400" dirty="0">
                <a:solidFill>
                  <a:schemeClr val="bg1"/>
                </a:solidFill>
              </a:rPr>
              <a:t>良い計画を立てる鍵は</a:t>
            </a:r>
            <a:r>
              <a:rPr lang="ja-JP" altLang="en-US" sz="2400" u="sng" dirty="0">
                <a:solidFill>
                  <a:schemeClr val="bg1"/>
                </a:solidFill>
              </a:rPr>
              <a:t>フォーカス</a:t>
            </a:r>
            <a:r>
              <a:rPr lang="ja-JP" altLang="en-US" sz="2400" dirty="0">
                <a:solidFill>
                  <a:schemeClr val="bg1"/>
                </a:solidFill>
              </a:rPr>
              <a:t>です。</a:t>
            </a:r>
            <a:r>
              <a:rPr lang="ja-JP" altLang="en-US" sz="2400" i="1" dirty="0">
                <a:solidFill>
                  <a:schemeClr val="bg1"/>
                </a:solidFill>
              </a:rPr>
              <a:t>ソロモンは自分のために富や名声を求めず</a:t>
            </a:r>
            <a:r>
              <a:rPr lang="ja-JP" altLang="en-US" sz="2400" dirty="0">
                <a:solidFill>
                  <a:schemeClr val="bg1"/>
                </a:solidFill>
              </a:rPr>
              <a:t>、神の民を導くために知恵を求めました。ソロモンは、人についてくるように言う前に自分の行きたいところを知っているという、</a:t>
            </a:r>
            <a:r>
              <a:rPr lang="ja-JP" altLang="en-US" sz="2400" dirty="0" smtClean="0">
                <a:solidFill>
                  <a:schemeClr val="bg1"/>
                </a:solidFill>
              </a:rPr>
              <a:t>リーダーシップの鍵となる要素</a:t>
            </a:r>
            <a:r>
              <a:rPr lang="ja-JP" altLang="en-US" sz="2400" dirty="0">
                <a:solidFill>
                  <a:schemeClr val="bg1"/>
                </a:solidFill>
              </a:rPr>
              <a:t>を表しています。あなたの個人的・組織的なミッションが定義されたら、それを実現する方法も明確にしやすくなるでしょう。人類の偉大な業績には神様の要素とリーダーシップの要素が含まれていました。神様が私たちに与えてくださったミッションを完遂するには私たちがリーダーとして計画を立てることが必要なのです。</a:t>
            </a:r>
            <a:endParaRPr lang="en-US" altLang="ja-JP" sz="2400" dirty="0">
              <a:solidFill>
                <a:schemeClr val="bg1"/>
              </a:solidFill>
            </a:endParaRPr>
          </a:p>
          <a:p>
            <a:pPr marL="0" indent="0" algn="just">
              <a:spcBef>
                <a:spcPts val="0"/>
              </a:spcBef>
              <a:buNone/>
            </a:pPr>
            <a:endParaRPr lang="en-US" sz="1200" dirty="0">
              <a:solidFill>
                <a:schemeClr val="bg1"/>
              </a:solidFill>
            </a:endParaRPr>
          </a:p>
          <a:p>
            <a:pPr marL="0" indent="0" algn="just">
              <a:spcBef>
                <a:spcPts val="0"/>
              </a:spcBef>
              <a:buNone/>
            </a:pPr>
            <a:r>
              <a:rPr lang="en-US" sz="1800" dirty="0">
                <a:solidFill>
                  <a:schemeClr val="bg1"/>
                </a:solidFill>
              </a:rPr>
              <a:t>The key to great planning is </a:t>
            </a:r>
            <a:r>
              <a:rPr lang="en-US" sz="1800" i="1" dirty="0">
                <a:solidFill>
                  <a:schemeClr val="bg1"/>
                </a:solidFill>
              </a:rPr>
              <a:t>focus. Solomon did not ask for great riches or fame for himself, </a:t>
            </a:r>
            <a:r>
              <a:rPr lang="en-US" sz="1800" dirty="0">
                <a:solidFill>
                  <a:schemeClr val="bg1"/>
                </a:solidFill>
              </a:rPr>
              <a:t>but rather he asked for wisdom so that he could lead God’s people. Solomon demonstrates a key aspect of leadership – knowing where you want to go before asking others to follow you. Once your personal and organizational mission is defined, the methods become easier to clarify as well. All great human endeavors have included a God-factor and a leadership factor. God has given us a mission that requires planning on our part as leaders.</a:t>
            </a: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Content Placeholder 8"/>
          <p:cNvSpPr>
            <a:spLocks noGrp="1"/>
          </p:cNvSpPr>
          <p:nvPr>
            <p:ph idx="1"/>
          </p:nvPr>
        </p:nvSpPr>
        <p:spPr>
          <a:xfrm>
            <a:off x="2209800" y="685800"/>
            <a:ext cx="7772400" cy="5410200"/>
          </a:xfrm>
        </p:spPr>
        <p:txBody>
          <a:bodyPr/>
          <a:lstStyle/>
          <a:p>
            <a:pPr marL="0" indent="0">
              <a:spcBef>
                <a:spcPts val="0"/>
              </a:spcBef>
              <a:buNone/>
            </a:pPr>
            <a:r>
              <a:rPr lang="ja-JP" altLang="en-US" sz="2800" b="1" dirty="0">
                <a:solidFill>
                  <a:schemeClr val="bg1"/>
                </a:solidFill>
              </a:rPr>
              <a:t>効果的な戦略的プランニングのステップ</a:t>
            </a:r>
            <a:endParaRPr lang="en-US" altLang="ja-JP" sz="2800" b="1" dirty="0">
              <a:solidFill>
                <a:schemeClr val="bg1"/>
              </a:solidFill>
            </a:endParaRPr>
          </a:p>
          <a:p>
            <a:pPr marL="0" indent="0">
              <a:spcBef>
                <a:spcPts val="0"/>
              </a:spcBef>
              <a:buNone/>
            </a:pPr>
            <a:r>
              <a:rPr lang="en-US" altLang="ja-JP" sz="2000" dirty="0">
                <a:solidFill>
                  <a:schemeClr val="bg1"/>
                </a:solidFill>
              </a:rPr>
              <a:t>Steps to Effective Strategic Planning</a:t>
            </a:r>
          </a:p>
          <a:p>
            <a:pPr marL="0" indent="0">
              <a:spcBef>
                <a:spcPts val="0"/>
              </a:spcBef>
              <a:buNone/>
            </a:pPr>
            <a:endParaRPr lang="en-US" sz="1200" b="1" dirty="0">
              <a:solidFill>
                <a:schemeClr val="bg1"/>
              </a:solidFill>
            </a:endParaRPr>
          </a:p>
          <a:p>
            <a:pPr marL="0" indent="0">
              <a:spcBef>
                <a:spcPts val="0"/>
              </a:spcBef>
              <a:buNone/>
            </a:pPr>
            <a:r>
              <a:rPr lang="ja-JP" altLang="en-US" sz="2400" b="1" dirty="0">
                <a:solidFill>
                  <a:schemeClr val="bg1"/>
                </a:solidFill>
              </a:rPr>
              <a:t>１２．結果</a:t>
            </a:r>
            <a:r>
              <a:rPr lang="ja-JP" altLang="en-US" sz="2400" b="1" dirty="0" smtClean="0">
                <a:solidFill>
                  <a:schemeClr val="bg1"/>
                </a:solidFill>
              </a:rPr>
              <a:t>を</a:t>
            </a:r>
            <a:r>
              <a:rPr lang="ja-JP" altLang="en-US" sz="2400" b="1" u="sng" dirty="0">
                <a:solidFill>
                  <a:srgbClr val="FFC000"/>
                </a:solidFill>
              </a:rPr>
              <a:t>精</a:t>
            </a:r>
            <a:r>
              <a:rPr lang="ja-JP" altLang="en-US" sz="2400" b="1" u="sng" dirty="0" smtClean="0">
                <a:solidFill>
                  <a:srgbClr val="FFC000"/>
                </a:solidFill>
              </a:rPr>
              <a:t>査 </a:t>
            </a:r>
            <a:r>
              <a:rPr lang="ja-JP" altLang="en-US" sz="2400" b="1" dirty="0" smtClean="0">
                <a:solidFill>
                  <a:schemeClr val="bg1"/>
                </a:solidFill>
              </a:rPr>
              <a:t>す</a:t>
            </a:r>
            <a:r>
              <a:rPr lang="ja-JP" altLang="en-US" sz="2400" b="1" dirty="0">
                <a:solidFill>
                  <a:schemeClr val="bg1"/>
                </a:solidFill>
              </a:rPr>
              <a:t>る。</a:t>
            </a:r>
            <a:endParaRPr lang="en-US" sz="2400" b="1" dirty="0">
              <a:solidFill>
                <a:schemeClr val="bg1"/>
              </a:solidFill>
            </a:endParaRPr>
          </a:p>
          <a:p>
            <a:pPr marL="0" indent="0">
              <a:spcBef>
                <a:spcPts val="0"/>
              </a:spcBef>
              <a:buNone/>
            </a:pPr>
            <a:r>
              <a:rPr lang="en-US" sz="1800" dirty="0">
                <a:solidFill>
                  <a:schemeClr val="bg1"/>
                </a:solidFill>
              </a:rPr>
              <a:t>           </a:t>
            </a:r>
            <a:r>
              <a:rPr lang="en-US" sz="1800" u="sng" dirty="0">
                <a:solidFill>
                  <a:srgbClr val="FFC000"/>
                </a:solidFill>
              </a:rPr>
              <a:t>STUDY</a:t>
            </a:r>
            <a:r>
              <a:rPr lang="en-US" sz="1800" dirty="0">
                <a:solidFill>
                  <a:schemeClr val="bg1"/>
                </a:solidFill>
              </a:rPr>
              <a:t> THE RESULTS.</a:t>
            </a:r>
          </a:p>
          <a:p>
            <a:pPr marL="0" indent="0">
              <a:spcBef>
                <a:spcPts val="0"/>
              </a:spcBef>
              <a:buNone/>
            </a:pPr>
            <a:endParaRPr lang="en-US" sz="1200" dirty="0">
              <a:solidFill>
                <a:schemeClr val="bg1"/>
              </a:solidFill>
            </a:endParaRPr>
          </a:p>
          <a:p>
            <a:pPr marL="0" indent="0" algn="just">
              <a:spcBef>
                <a:spcPts val="0"/>
              </a:spcBef>
              <a:buNone/>
            </a:pPr>
            <a:r>
              <a:rPr lang="ja-JP" altLang="en-US" sz="2400" b="1" dirty="0">
                <a:solidFill>
                  <a:schemeClr val="bg1"/>
                </a:solidFill>
              </a:rPr>
              <a:t>得点表をつける以外に勝ち負けを知る方法はありません。上手く行っているかどうかを測る方法を考えてください。もし変更を加えるなら最新の情報に基づいてするべきです。</a:t>
            </a:r>
            <a:endParaRPr lang="en-US" altLang="ja-JP" sz="2400" b="1" dirty="0">
              <a:solidFill>
                <a:schemeClr val="bg1"/>
              </a:solidFill>
            </a:endParaRPr>
          </a:p>
          <a:p>
            <a:pPr marL="0" indent="0">
              <a:spcBef>
                <a:spcPts val="0"/>
              </a:spcBef>
              <a:buNone/>
            </a:pPr>
            <a:endParaRPr lang="en-US" sz="1200" b="1" dirty="0">
              <a:solidFill>
                <a:schemeClr val="bg1"/>
              </a:solidFill>
            </a:endParaRPr>
          </a:p>
          <a:p>
            <a:pPr marL="0" indent="0">
              <a:spcBef>
                <a:spcPts val="0"/>
              </a:spcBef>
              <a:buNone/>
            </a:pPr>
            <a:r>
              <a:rPr lang="en-US" sz="2000" dirty="0">
                <a:solidFill>
                  <a:schemeClr val="bg1"/>
                </a:solidFill>
              </a:rPr>
              <a:t>“Keeping score” is the only way to know if you’re winning or losing. Develop vehicles to keep score. If you’re making a change, you ought to do it based on current information.</a:t>
            </a:r>
            <a:endParaRPr lang="en-US" sz="1600" dirty="0">
              <a:solidFill>
                <a:schemeClr val="bg1"/>
              </a:solidFill>
            </a:endParaRPr>
          </a:p>
        </p:txBody>
      </p:sp>
      <p:pic>
        <p:nvPicPr>
          <p:cNvPr id="154628"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6"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7"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30</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Content Placeholder 8"/>
          <p:cNvSpPr>
            <a:spLocks noGrp="1"/>
          </p:cNvSpPr>
          <p:nvPr>
            <p:ph idx="1"/>
          </p:nvPr>
        </p:nvSpPr>
        <p:spPr>
          <a:xfrm>
            <a:off x="2209800" y="2438400"/>
            <a:ext cx="7772400" cy="4114800"/>
          </a:xfrm>
        </p:spPr>
        <p:txBody>
          <a:bodyPr/>
          <a:lstStyle/>
          <a:p>
            <a:pPr marL="0" indent="0">
              <a:spcBef>
                <a:spcPts val="0"/>
              </a:spcBef>
              <a:buNone/>
            </a:pPr>
            <a:r>
              <a:rPr lang="ja-JP" altLang="en-US" sz="2400" b="1" dirty="0">
                <a:solidFill>
                  <a:schemeClr val="bg1"/>
                </a:solidFill>
              </a:rPr>
              <a:t>評価：今、あなたの中で一番優先順位の高いミニストリーのアイディアは何ですか？</a:t>
            </a:r>
            <a:endParaRPr lang="en-US" sz="2400" b="1" dirty="0">
              <a:solidFill>
                <a:schemeClr val="bg1"/>
              </a:solidFill>
            </a:endParaRPr>
          </a:p>
          <a:p>
            <a:pPr marL="0" indent="0">
              <a:spcBef>
                <a:spcPts val="0"/>
              </a:spcBef>
              <a:buNone/>
            </a:pPr>
            <a:r>
              <a:rPr lang="en-US" sz="2000" i="1" dirty="0">
                <a:solidFill>
                  <a:schemeClr val="bg1"/>
                </a:solidFill>
              </a:rPr>
              <a:t>ASSESSMENT: What ministry idea is foremost in your priorities right now?</a:t>
            </a:r>
          </a:p>
          <a:p>
            <a:pPr marL="0" indent="0">
              <a:spcBef>
                <a:spcPts val="0"/>
              </a:spcBef>
              <a:buNone/>
            </a:pPr>
            <a:endParaRPr lang="en-US" sz="2000" i="1" dirty="0">
              <a:solidFill>
                <a:schemeClr val="bg1"/>
              </a:solidFill>
            </a:endParaRPr>
          </a:p>
          <a:p>
            <a:pPr marL="0" indent="0">
              <a:spcBef>
                <a:spcPts val="0"/>
              </a:spcBef>
              <a:buNone/>
            </a:pPr>
            <a:r>
              <a:rPr lang="ja-JP" altLang="en-US" sz="2400" b="1" dirty="0">
                <a:solidFill>
                  <a:schemeClr val="bg1"/>
                </a:solidFill>
              </a:rPr>
              <a:t>実践適用：下のスペースを使ってそのプロジェクトの計画を立ててください。</a:t>
            </a:r>
            <a:endParaRPr lang="en-US" sz="2400" b="1" dirty="0">
              <a:solidFill>
                <a:schemeClr val="bg1"/>
              </a:solidFill>
            </a:endParaRPr>
          </a:p>
          <a:p>
            <a:pPr marL="0" indent="0">
              <a:spcBef>
                <a:spcPts val="0"/>
              </a:spcBef>
              <a:buNone/>
            </a:pPr>
            <a:r>
              <a:rPr lang="en-US" sz="2000" i="1" dirty="0">
                <a:solidFill>
                  <a:schemeClr val="bg1"/>
                </a:solidFill>
              </a:rPr>
              <a:t>ACTION: Use the space below to begin the planning process for this project.</a:t>
            </a:r>
            <a:endParaRPr lang="en-US" sz="1600" dirty="0">
              <a:solidFill>
                <a:schemeClr val="bg1"/>
              </a:solidFill>
            </a:endParaRPr>
          </a:p>
        </p:txBody>
      </p:sp>
      <p:pic>
        <p:nvPicPr>
          <p:cNvPr id="155652" name="Picture 3"/>
          <p:cNvPicPr>
            <a:picLocks noChangeAspect="1" noChangeArrowheads="1"/>
          </p:cNvPicPr>
          <p:nvPr/>
        </p:nvPicPr>
        <p:blipFill>
          <a:blip r:embed="rId3"/>
          <a:srcRect/>
          <a:stretch>
            <a:fillRect/>
          </a:stretch>
        </p:blipFill>
        <p:spPr bwMode="auto">
          <a:xfrm>
            <a:off x="1524001" y="1"/>
            <a:ext cx="428625" cy="47625"/>
          </a:xfrm>
          <a:prstGeom prst="rect">
            <a:avLst/>
          </a:prstGeom>
          <a:noFill/>
          <a:ln w="9525">
            <a:noFill/>
            <a:miter lim="800000"/>
            <a:headEnd/>
            <a:tailEnd/>
          </a:ln>
        </p:spPr>
      </p:pic>
      <p:sp>
        <p:nvSpPr>
          <p:cNvPr id="5"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31</a:t>
            </a:fld>
            <a:endParaRPr lang="en-US" dirty="0">
              <a:solidFill>
                <a:srgbClr val="000000"/>
              </a:solidFill>
            </a:endParaRPr>
          </a:p>
        </p:txBody>
      </p:sp>
      <p:sp>
        <p:nvSpPr>
          <p:cNvPr id="8" name="Title 7"/>
          <p:cNvSpPr>
            <a:spLocks noGrp="1"/>
          </p:cNvSpPr>
          <p:nvPr>
            <p:ph type="title"/>
          </p:nvPr>
        </p:nvSpPr>
        <p:spPr>
          <a:xfrm>
            <a:off x="2273376" y="152400"/>
            <a:ext cx="7645249" cy="1981200"/>
          </a:xfrm>
        </p:spPr>
        <p:txBody>
          <a:bodyPr/>
          <a:lstStyle/>
          <a:p>
            <a:r>
              <a:rPr lang="ja-JP" altLang="en-US" dirty="0" smtClean="0">
                <a:solidFill>
                  <a:srgbClr val="FFFFCC"/>
                </a:solidFill>
              </a:rPr>
              <a:t>戦略的プランニング</a:t>
            </a:r>
            <a:r>
              <a:rPr lang="ja-JP" altLang="en-US" sz="2400" dirty="0">
                <a:solidFill>
                  <a:srgbClr val="FFFFCC"/>
                </a:solidFill>
              </a:rPr>
              <a:t> </a:t>
            </a:r>
            <a:r>
              <a:rPr lang="en-US" sz="2400" dirty="0">
                <a:solidFill>
                  <a:srgbClr val="FFFFCC"/>
                </a:solidFill>
              </a:rPr>
              <a:t>Strategic Planning</a:t>
            </a:r>
            <a:r>
              <a:rPr lang="en-US" sz="5400" dirty="0">
                <a:solidFill>
                  <a:srgbClr val="FFFFCC"/>
                </a:solidFill>
              </a:rPr>
              <a:t/>
            </a:r>
            <a:br>
              <a:rPr lang="en-US" sz="5400" dirty="0">
                <a:solidFill>
                  <a:srgbClr val="FFFFCC"/>
                </a:solidFill>
              </a:rPr>
            </a:br>
            <a:r>
              <a:rPr lang="ja-JP" altLang="en-US" sz="2800" dirty="0">
                <a:solidFill>
                  <a:srgbClr val="FFFFCC"/>
                </a:solidFill>
              </a:rPr>
              <a:t>計画することに失敗するのは</a:t>
            </a:r>
            <a:r>
              <a:rPr lang="en-US" altLang="ja-JP" sz="2800" dirty="0">
                <a:solidFill>
                  <a:srgbClr val="FFFFCC"/>
                </a:solidFill>
              </a:rPr>
              <a:t/>
            </a:r>
            <a:br>
              <a:rPr lang="en-US" altLang="ja-JP" sz="2800" dirty="0">
                <a:solidFill>
                  <a:srgbClr val="FFFFCC"/>
                </a:solidFill>
              </a:rPr>
            </a:br>
            <a:r>
              <a:rPr lang="ja-JP" altLang="en-US" sz="2800" dirty="0">
                <a:solidFill>
                  <a:srgbClr val="FFFFCC"/>
                </a:solidFill>
              </a:rPr>
              <a:t>計画的に失敗していることになる</a:t>
            </a:r>
            <a:r>
              <a:rPr lang="en-US" altLang="ja-JP" sz="2800" dirty="0">
                <a:solidFill>
                  <a:srgbClr val="FFFFCC"/>
                </a:solidFill>
              </a:rPr>
              <a:t/>
            </a:r>
            <a:br>
              <a:rPr lang="en-US" altLang="ja-JP" sz="2800" dirty="0">
                <a:solidFill>
                  <a:srgbClr val="FFFFCC"/>
                </a:solidFill>
              </a:rPr>
            </a:br>
            <a:r>
              <a:rPr lang="en-US" altLang="ja-JP" sz="2000" dirty="0">
                <a:solidFill>
                  <a:srgbClr val="FFFFCC"/>
                </a:solidFill>
              </a:rPr>
              <a:t>F</a:t>
            </a:r>
            <a:r>
              <a:rPr lang="en-US" sz="2000" dirty="0">
                <a:solidFill>
                  <a:srgbClr val="FFFFCC"/>
                </a:solidFill>
              </a:rPr>
              <a:t>ailing to Plan Is a Plan to Fail</a:t>
            </a:r>
            <a:endParaRPr lang="en-US" dirty="0" smtClean="0">
              <a:solidFill>
                <a:srgbClr val="FFFFCC"/>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1" y="5257801"/>
            <a:ext cx="2343911" cy="1362739"/>
          </a:xfrm>
          <a:prstGeom prst="rect">
            <a:avLst/>
          </a:prstGeom>
        </p:spPr>
      </p:pic>
      <p:sp>
        <p:nvSpPr>
          <p:cNvPr id="130052" name="Content Placeholder 8"/>
          <p:cNvSpPr>
            <a:spLocks noGrp="1"/>
          </p:cNvSpPr>
          <p:nvPr>
            <p:ph idx="1"/>
          </p:nvPr>
        </p:nvSpPr>
        <p:spPr>
          <a:xfrm>
            <a:off x="2438400" y="685800"/>
            <a:ext cx="7315200" cy="4724400"/>
          </a:xfrm>
        </p:spPr>
        <p:txBody>
          <a:bodyPr/>
          <a:lstStyle/>
          <a:p>
            <a:pPr marL="0" indent="0" algn="ctr">
              <a:spcBef>
                <a:spcPts val="0"/>
              </a:spcBef>
              <a:buNone/>
            </a:pPr>
            <a:r>
              <a:rPr lang="ja-JP" altLang="en-US" sz="2800" dirty="0">
                <a:solidFill>
                  <a:srgbClr val="FFFF99"/>
                </a:solidFill>
              </a:rPr>
              <a:t>「今、知恵と知識を私に下さい。そうすれば</a:t>
            </a:r>
            <a:r>
              <a:rPr lang="ja-JP" altLang="en-US" sz="2800" dirty="0" smtClean="0">
                <a:solidFill>
                  <a:srgbClr val="FFFF99"/>
                </a:solidFill>
              </a:rPr>
              <a:t>、</a:t>
            </a:r>
            <a:endParaRPr lang="en-US" altLang="ja-JP" sz="2800" dirty="0" smtClean="0">
              <a:solidFill>
                <a:srgbClr val="FFFF99"/>
              </a:solidFill>
            </a:endParaRPr>
          </a:p>
          <a:p>
            <a:pPr marL="0" indent="0" algn="ctr">
              <a:spcBef>
                <a:spcPts val="0"/>
              </a:spcBef>
              <a:buNone/>
            </a:pPr>
            <a:r>
              <a:rPr lang="ja-JP" altLang="en-US" sz="2800" dirty="0" smtClean="0">
                <a:solidFill>
                  <a:srgbClr val="FFFF99"/>
                </a:solidFill>
              </a:rPr>
              <a:t>私</a:t>
            </a:r>
            <a:r>
              <a:rPr lang="ja-JP" altLang="en-US" sz="2800" dirty="0">
                <a:solidFill>
                  <a:srgbClr val="FFFF99"/>
                </a:solidFill>
              </a:rPr>
              <a:t>はこの民の前に出はいりいたします。</a:t>
            </a:r>
            <a:endParaRPr lang="en-US" altLang="ja-JP" sz="2800" dirty="0">
              <a:solidFill>
                <a:srgbClr val="FFFF99"/>
              </a:solidFill>
            </a:endParaRPr>
          </a:p>
          <a:p>
            <a:pPr marL="0" indent="0" algn="ctr">
              <a:spcBef>
                <a:spcPts val="0"/>
              </a:spcBef>
              <a:buNone/>
            </a:pPr>
            <a:r>
              <a:rPr lang="ja-JP" altLang="en-US" sz="2800" dirty="0">
                <a:solidFill>
                  <a:srgbClr val="FFFF99"/>
                </a:solidFill>
              </a:rPr>
              <a:t>さもなければ、だれに、この大いなる、</a:t>
            </a:r>
            <a:endParaRPr lang="en-US" altLang="ja-JP" sz="2800" dirty="0">
              <a:solidFill>
                <a:srgbClr val="FFFF99"/>
              </a:solidFill>
            </a:endParaRPr>
          </a:p>
          <a:p>
            <a:pPr marL="0" indent="0" algn="ctr">
              <a:spcBef>
                <a:spcPts val="0"/>
              </a:spcBef>
              <a:buNone/>
            </a:pPr>
            <a:r>
              <a:rPr lang="ja-JP" altLang="en-US" sz="2800" dirty="0">
                <a:solidFill>
                  <a:srgbClr val="FFFF99"/>
                </a:solidFill>
              </a:rPr>
              <a:t>あなたの民をさばくことができましょうか。」</a:t>
            </a:r>
            <a:endParaRPr lang="en-US" altLang="ja-JP" sz="2800" dirty="0">
              <a:solidFill>
                <a:srgbClr val="FFFF99"/>
              </a:solidFill>
            </a:endParaRPr>
          </a:p>
          <a:p>
            <a:pPr marL="0" indent="0" algn="ctr">
              <a:spcBef>
                <a:spcPts val="0"/>
              </a:spcBef>
              <a:buNone/>
            </a:pPr>
            <a:endParaRPr lang="en-US" sz="1200" dirty="0">
              <a:solidFill>
                <a:srgbClr val="FFFF99"/>
              </a:solidFill>
            </a:endParaRPr>
          </a:p>
          <a:p>
            <a:pPr marL="0" indent="0" algn="ctr">
              <a:spcBef>
                <a:spcPts val="0"/>
              </a:spcBef>
              <a:buNone/>
            </a:pPr>
            <a:r>
              <a:rPr lang="ja-JP" altLang="en-US" sz="2000" dirty="0">
                <a:solidFill>
                  <a:srgbClr val="FFFF99"/>
                </a:solidFill>
              </a:rPr>
              <a:t>ソロモン王、歴代誌第二</a:t>
            </a:r>
            <a:r>
              <a:rPr lang="en-US" altLang="ja-JP" sz="2000" dirty="0">
                <a:solidFill>
                  <a:srgbClr val="FFFF99"/>
                </a:solidFill>
              </a:rPr>
              <a:t>1</a:t>
            </a:r>
            <a:r>
              <a:rPr lang="ja-JP" altLang="en-US" sz="2000" dirty="0">
                <a:solidFill>
                  <a:srgbClr val="FFFF99"/>
                </a:solidFill>
              </a:rPr>
              <a:t>章</a:t>
            </a:r>
            <a:r>
              <a:rPr lang="en-US" altLang="ja-JP" sz="2000" dirty="0">
                <a:solidFill>
                  <a:srgbClr val="FFFF99"/>
                </a:solidFill>
              </a:rPr>
              <a:t>10</a:t>
            </a:r>
            <a:r>
              <a:rPr lang="ja-JP" altLang="en-US" sz="2000" dirty="0">
                <a:solidFill>
                  <a:srgbClr val="FFFF99"/>
                </a:solidFill>
              </a:rPr>
              <a:t>節</a:t>
            </a:r>
            <a:endParaRPr lang="en-US" altLang="ja-JP" sz="2000" dirty="0">
              <a:solidFill>
                <a:srgbClr val="FFFF99"/>
              </a:solidFill>
            </a:endParaRPr>
          </a:p>
          <a:p>
            <a:pPr marL="0" indent="0" algn="ctr">
              <a:spcBef>
                <a:spcPts val="0"/>
              </a:spcBef>
              <a:buNone/>
            </a:pPr>
            <a:endParaRPr lang="en-US" sz="1200" i="1" dirty="0">
              <a:solidFill>
                <a:srgbClr val="FFFF99"/>
              </a:solidFill>
            </a:endParaRPr>
          </a:p>
          <a:p>
            <a:pPr marL="0" indent="0" algn="ctr">
              <a:spcBef>
                <a:spcPts val="0"/>
              </a:spcBef>
              <a:buNone/>
            </a:pPr>
            <a:r>
              <a:rPr lang="en-US" sz="2000" i="1" dirty="0">
                <a:solidFill>
                  <a:srgbClr val="FFFF99"/>
                </a:solidFill>
              </a:rPr>
              <a:t>“Give me wisdom and knowledge, that I may lead this people, </a:t>
            </a:r>
            <a:endParaRPr lang="en-US" sz="2000" i="1" dirty="0" smtClean="0">
              <a:solidFill>
                <a:srgbClr val="FFFF99"/>
              </a:solidFill>
            </a:endParaRPr>
          </a:p>
          <a:p>
            <a:pPr marL="0" indent="0" algn="ctr">
              <a:spcBef>
                <a:spcPts val="0"/>
              </a:spcBef>
              <a:buNone/>
            </a:pPr>
            <a:r>
              <a:rPr lang="en-US" sz="2000" i="1" dirty="0" smtClean="0">
                <a:solidFill>
                  <a:srgbClr val="FFFF99"/>
                </a:solidFill>
              </a:rPr>
              <a:t>for </a:t>
            </a:r>
            <a:r>
              <a:rPr lang="en-US" sz="2000" i="1" dirty="0">
                <a:solidFill>
                  <a:srgbClr val="FFFF99"/>
                </a:solidFill>
              </a:rPr>
              <a:t>who is able to govern this great people of yours?”</a:t>
            </a:r>
          </a:p>
          <a:p>
            <a:pPr marL="0" indent="0" algn="ctr">
              <a:spcBef>
                <a:spcPts val="0"/>
              </a:spcBef>
              <a:buNone/>
            </a:pPr>
            <a:r>
              <a:rPr lang="en-US" sz="1400" i="1" dirty="0">
                <a:solidFill>
                  <a:srgbClr val="FFFF99"/>
                </a:solidFill>
              </a:rPr>
              <a:t>(King Solomon, II Chronicles 1:10)</a:t>
            </a:r>
          </a:p>
          <a:p>
            <a:pPr marL="0" indent="0" algn="ctr">
              <a:spcBef>
                <a:spcPts val="0"/>
              </a:spcBef>
              <a:buNone/>
            </a:pPr>
            <a:endParaRPr lang="en-US" sz="1200" dirty="0">
              <a:solidFill>
                <a:srgbClr val="FFFF99"/>
              </a:solidFill>
            </a:endParaRPr>
          </a:p>
          <a:p>
            <a:pPr marL="0" indent="0" algn="ctr">
              <a:spcBef>
                <a:spcPts val="0"/>
              </a:spcBef>
              <a:buNone/>
            </a:pPr>
            <a:r>
              <a:rPr lang="ja-JP" altLang="en-US" sz="2400" b="1" dirty="0">
                <a:solidFill>
                  <a:srgbClr val="FFFF99"/>
                </a:solidFill>
              </a:rPr>
              <a:t>次のセッション：トラック</a:t>
            </a:r>
            <a:r>
              <a:rPr lang="en-US" altLang="ja-JP" sz="2400" b="1" dirty="0">
                <a:solidFill>
                  <a:srgbClr val="FFFF99"/>
                </a:solidFill>
              </a:rPr>
              <a:t>2</a:t>
            </a:r>
            <a:r>
              <a:rPr lang="ja-JP" altLang="en-US" sz="2400" b="1" dirty="0">
                <a:solidFill>
                  <a:srgbClr val="FFFF99"/>
                </a:solidFill>
              </a:rPr>
              <a:t>－リーダーシップテスト</a:t>
            </a:r>
            <a:endParaRPr lang="en-US" sz="2400" b="1" dirty="0">
              <a:solidFill>
                <a:srgbClr val="FFFF99"/>
              </a:solidFill>
            </a:endParaRPr>
          </a:p>
          <a:p>
            <a:pPr marL="0" indent="0" algn="ctr">
              <a:spcBef>
                <a:spcPts val="0"/>
              </a:spcBef>
              <a:buNone/>
            </a:pPr>
            <a:r>
              <a:rPr lang="en-US" altLang="ja-JP" sz="2000" i="1" dirty="0">
                <a:solidFill>
                  <a:srgbClr val="FFFF99"/>
                </a:solidFill>
              </a:rPr>
              <a:t>Next Session: TRACK TWO – The Leadership Test</a:t>
            </a:r>
            <a:endParaRPr lang="en-US" altLang="ja-JP" sz="2000" dirty="0">
              <a:solidFill>
                <a:srgbClr val="FFFF99"/>
              </a:solidFill>
            </a:endParaRPr>
          </a:p>
        </p:txBody>
      </p:sp>
      <p:sp>
        <p:nvSpPr>
          <p:cNvPr id="5"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6"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32</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extLst>
      <p:ext uri="{BB962C8B-B14F-4D97-AF65-F5344CB8AC3E}">
        <p14:creationId xmlns:p14="http://schemas.microsoft.com/office/powerpoint/2010/main" val="3950632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0"/>
            <a:ext cx="8229600" cy="4114800"/>
          </a:xfrm>
        </p:spPr>
        <p:txBody>
          <a:bodyPr/>
          <a:lstStyle/>
          <a:p>
            <a:pPr marL="0" indent="0" algn="ctr" eaLnBrk="1" hangingPunct="1">
              <a:spcBef>
                <a:spcPct val="0"/>
              </a:spcBef>
              <a:buNone/>
              <a:defRPr/>
            </a:pPr>
            <a:r>
              <a:rPr lang="ja-JP" altLang="en-US" sz="2800"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このコースや他の教材についてのお問い合わせは</a:t>
            </a:r>
            <a:endParaRPr lang="en-US" altLang="ja-JP" sz="2800" b="1" kern="1200" dirty="0">
              <a:solidFill>
                <a:srgbClr val="FFFFCC"/>
              </a:solidFill>
              <a:effectLst>
                <a:outerShdw blurRad="38100" dist="38100" dir="2700000" algn="tl">
                  <a:srgbClr val="000000">
                    <a:alpha val="43137"/>
                  </a:srgbClr>
                </a:outerShdw>
              </a:effectLst>
              <a:latin typeface="Arial" pitchFamily="34" charset="0"/>
              <a:cs typeface="Arial" pitchFamily="34" charset="0"/>
            </a:endParaRPr>
          </a:p>
          <a:p>
            <a:pPr marL="0" indent="0" algn="ctr" eaLnBrk="1" hangingPunct="1">
              <a:spcBef>
                <a:spcPct val="0"/>
              </a:spcBef>
              <a:buNone/>
              <a:defRPr/>
            </a:pPr>
            <a:r>
              <a:rPr lang="en-US" sz="2000" kern="1200" dirty="0">
                <a:solidFill>
                  <a:srgbClr val="FFFFCC"/>
                </a:solidFill>
                <a:latin typeface="Arial" pitchFamily="34" charset="0"/>
                <a:cs typeface="Arial" pitchFamily="34" charset="0"/>
              </a:rPr>
              <a:t>For more information about this course and other training resources:</a:t>
            </a:r>
          </a:p>
          <a:p>
            <a:pPr marL="0" indent="0" algn="ctr" eaLnBrk="1" hangingPunct="1">
              <a:spcBef>
                <a:spcPct val="0"/>
              </a:spcBef>
              <a:buNone/>
              <a:defRPr/>
            </a:pPr>
            <a:r>
              <a:rPr lang="en-US" sz="2000" kern="1200" dirty="0">
                <a:solidFill>
                  <a:srgbClr val="FFFFCC"/>
                </a:solidFill>
                <a:latin typeface="Arial" pitchFamily="34" charset="0"/>
                <a:cs typeface="Arial" pitchFamily="34" charset="0"/>
              </a:rPr>
              <a:t/>
            </a:r>
            <a:br>
              <a:rPr lang="en-US" sz="2000" kern="1200" dirty="0">
                <a:solidFill>
                  <a:srgbClr val="FFFFCC"/>
                </a:solidFill>
                <a:latin typeface="Arial" pitchFamily="34" charset="0"/>
                <a:cs typeface="Arial" pitchFamily="34" charset="0"/>
              </a:rPr>
            </a:br>
            <a:r>
              <a:rPr lang="ja-JP" altLang="en-US" sz="2800" b="1" kern="1200" dirty="0">
                <a:solidFill>
                  <a:srgbClr val="FFFFCC"/>
                </a:solidFill>
                <a:latin typeface="Arial" pitchFamily="34" charset="0"/>
                <a:cs typeface="Arial" pitchFamily="34" charset="0"/>
              </a:rPr>
              <a:t>グローバル・ティーンチャレンジ</a:t>
            </a:r>
            <a:r>
              <a:rPr lang="en-US" sz="2800"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
            </a:r>
            <a:br>
              <a:rPr lang="en-US" sz="2800"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sz="2000" kern="1200" dirty="0">
                <a:solidFill>
                  <a:srgbClr val="FFFFCC"/>
                </a:solidFill>
                <a:latin typeface="Arial" pitchFamily="34" charset="0"/>
                <a:cs typeface="Arial" pitchFamily="34" charset="0"/>
              </a:rPr>
              <a:t>Global Teen Challenge at</a:t>
            </a: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r>
              <a:rPr lang="en-US" b="1" kern="1200">
                <a:solidFill>
                  <a:srgbClr val="FFFFCC"/>
                </a:solidFill>
                <a:effectLst>
                  <a:outerShdw blurRad="38100" dist="38100" dir="2700000" algn="tl">
                    <a:srgbClr val="000000">
                      <a:alpha val="43137"/>
                    </a:srgbClr>
                  </a:outerShdw>
                </a:effectLst>
                <a:latin typeface="Arial" pitchFamily="34" charset="0"/>
                <a:cs typeface="Arial" pitchFamily="34" charset="0"/>
              </a:rPr>
              <a:t/>
            </a:r>
            <a:br>
              <a:rPr lang="en-US" b="1" kern="1200">
                <a:solidFill>
                  <a:srgbClr val="FFFFCC"/>
                </a:solidFill>
                <a:effectLst>
                  <a:outerShdw blurRad="38100" dist="38100" dir="2700000" algn="tl">
                    <a:srgbClr val="000000">
                      <a:alpha val="43137"/>
                    </a:srgbClr>
                  </a:outerShdw>
                </a:effectLst>
                <a:latin typeface="Arial" pitchFamily="34" charset="0"/>
                <a:cs typeface="Arial" pitchFamily="34" charset="0"/>
              </a:rPr>
            </a:br>
            <a:endParaRPr lang="en-US" altLang="ja-JP" sz="2400" b="1" kern="1200" dirty="0">
              <a:solidFill>
                <a:srgbClr val="FFFFCC"/>
              </a:solidFill>
              <a:effectLst>
                <a:outerShdw blurRad="38100" dist="38100" dir="2700000" algn="tl">
                  <a:srgbClr val="000000">
                    <a:alpha val="43137"/>
                  </a:srgbClr>
                </a:outerShdw>
              </a:effectLst>
              <a:latin typeface="Arial" pitchFamily="34" charset="0"/>
              <a:cs typeface="Arial" pitchFamily="34" charset="0"/>
            </a:endParaRPr>
          </a:p>
          <a:p>
            <a:pPr marL="0" indent="0" algn="ctr" eaLnBrk="1" hangingPunct="1">
              <a:spcBef>
                <a:spcPct val="0"/>
              </a:spcBef>
              <a:buNone/>
              <a:defRPr/>
            </a:pPr>
            <a:r>
              <a:rPr lang="ja-JP" altLang="en-US" sz="2400"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またはウェブで検索</a:t>
            </a:r>
            <a:endParaRPr lang="en-US" altLang="ja-JP" b="1" kern="1200" dirty="0" smtClean="0">
              <a:solidFill>
                <a:srgbClr val="FFFFCC"/>
              </a:solidFill>
              <a:effectLst>
                <a:outerShdw blurRad="38100" dist="38100" dir="2700000" algn="tl">
                  <a:srgbClr val="000000">
                    <a:alpha val="43137"/>
                  </a:srgbClr>
                </a:outerShdw>
              </a:effectLst>
              <a:latin typeface="Arial" pitchFamily="34" charset="0"/>
              <a:cs typeface="Arial" pitchFamily="34" charset="0"/>
            </a:endParaRPr>
          </a:p>
          <a:p>
            <a:pPr marL="0" indent="0" algn="ctr" eaLnBrk="1" hangingPunct="1">
              <a:spcBef>
                <a:spcPct val="0"/>
              </a:spcBef>
              <a:buNone/>
              <a:defRPr/>
            </a:pPr>
            <a:r>
              <a:rPr lang="en-US" sz="2000" kern="1200" dirty="0">
                <a:solidFill>
                  <a:srgbClr val="FFFFCC"/>
                </a:solidFill>
                <a:latin typeface="Arial" pitchFamily="34" charset="0"/>
                <a:cs typeface="Arial" pitchFamily="34" charset="0"/>
              </a:rPr>
              <a:t>Or visit our training website at</a:t>
            </a: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33</a:t>
            </a:fld>
            <a:endParaRPr lang="en-US" dirty="0">
              <a:solidFill>
                <a:srgbClr val="00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1951" y="552999"/>
            <a:ext cx="3657298" cy="1691897"/>
          </a:xfrm>
          <a:prstGeom prst="rect">
            <a:avLst/>
          </a:prstGeom>
        </p:spPr>
      </p:pic>
      <p:sp>
        <p:nvSpPr>
          <p:cNvPr id="7"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Content Placeholder 8"/>
          <p:cNvSpPr>
            <a:spLocks noGrp="1"/>
          </p:cNvSpPr>
          <p:nvPr>
            <p:ph idx="1"/>
          </p:nvPr>
        </p:nvSpPr>
        <p:spPr>
          <a:xfrm>
            <a:off x="2057400" y="685800"/>
            <a:ext cx="8077200" cy="5486400"/>
          </a:xfrm>
        </p:spPr>
        <p:txBody>
          <a:bodyPr/>
          <a:lstStyle/>
          <a:p>
            <a:pPr marL="0" indent="0">
              <a:spcBef>
                <a:spcPts val="0"/>
              </a:spcBef>
              <a:buNone/>
            </a:pPr>
            <a:r>
              <a:rPr lang="ja-JP" altLang="en-US" sz="2800" dirty="0">
                <a:solidFill>
                  <a:schemeClr val="bg1"/>
                </a:solidFill>
              </a:rPr>
              <a:t>ミッションを完遂するには</a:t>
            </a:r>
            <a:endParaRPr lang="en-US" altLang="ja-JP" sz="2800" dirty="0">
              <a:solidFill>
                <a:schemeClr val="bg1"/>
              </a:solidFill>
            </a:endParaRPr>
          </a:p>
          <a:p>
            <a:pPr marL="0" indent="0">
              <a:spcBef>
                <a:spcPts val="0"/>
              </a:spcBef>
              <a:buNone/>
            </a:pPr>
            <a:r>
              <a:rPr lang="en-US" sz="2000" dirty="0">
                <a:solidFill>
                  <a:schemeClr val="bg1"/>
                </a:solidFill>
              </a:rPr>
              <a:t>Accomplishing the Mission</a:t>
            </a:r>
          </a:p>
          <a:p>
            <a:pPr marL="0" indent="0">
              <a:spcBef>
                <a:spcPts val="0"/>
              </a:spcBef>
              <a:buNone/>
            </a:pPr>
            <a:endParaRPr lang="en-US" sz="1200" dirty="0">
              <a:solidFill>
                <a:schemeClr val="bg1"/>
              </a:solidFill>
            </a:endParaRPr>
          </a:p>
          <a:p>
            <a:pPr marL="0" indent="0">
              <a:spcBef>
                <a:spcPts val="0"/>
              </a:spcBef>
              <a:buNone/>
            </a:pPr>
            <a:r>
              <a:rPr lang="ja-JP" altLang="en-US" sz="2400" dirty="0">
                <a:solidFill>
                  <a:schemeClr val="bg1"/>
                </a:solidFill>
              </a:rPr>
              <a:t>私は自分のミッションについて完全な知識を持っているか？</a:t>
            </a:r>
            <a:endParaRPr lang="en-US" sz="2400" dirty="0">
              <a:solidFill>
                <a:schemeClr val="bg1"/>
              </a:solidFill>
            </a:endParaRPr>
          </a:p>
          <a:p>
            <a:pPr marL="0" indent="0">
              <a:spcBef>
                <a:spcPts val="0"/>
              </a:spcBef>
              <a:buNone/>
            </a:pPr>
            <a:r>
              <a:rPr lang="en-US" sz="2000" dirty="0">
                <a:solidFill>
                  <a:schemeClr val="bg1"/>
                </a:solidFill>
              </a:rPr>
              <a:t>Do I have complete knowledge of my mission?</a:t>
            </a:r>
          </a:p>
          <a:p>
            <a:pPr marL="0" indent="0">
              <a:spcBef>
                <a:spcPts val="0"/>
              </a:spcBef>
              <a:buNone/>
            </a:pPr>
            <a:endParaRPr lang="en-US" sz="1200" dirty="0">
              <a:solidFill>
                <a:schemeClr val="bg1"/>
              </a:solidFill>
            </a:endParaRPr>
          </a:p>
          <a:p>
            <a:pPr marL="0" indent="0">
              <a:spcBef>
                <a:spcPts val="0"/>
              </a:spcBef>
              <a:buNone/>
            </a:pPr>
            <a:r>
              <a:rPr lang="ja-JP" altLang="en-US" sz="2400" dirty="0">
                <a:solidFill>
                  <a:schemeClr val="bg1"/>
                </a:solidFill>
              </a:rPr>
              <a:t>私は自分の能力を完全に理解しているか？</a:t>
            </a:r>
            <a:endParaRPr lang="en-US" sz="2400" dirty="0">
              <a:solidFill>
                <a:schemeClr val="bg1"/>
              </a:solidFill>
            </a:endParaRPr>
          </a:p>
          <a:p>
            <a:pPr marL="0" indent="0">
              <a:spcBef>
                <a:spcPts val="0"/>
              </a:spcBef>
              <a:buNone/>
            </a:pPr>
            <a:r>
              <a:rPr lang="en-US" sz="2000" dirty="0">
                <a:solidFill>
                  <a:schemeClr val="bg1"/>
                </a:solidFill>
              </a:rPr>
              <a:t>Do I have complete knowledge of my capabilities?</a:t>
            </a:r>
          </a:p>
          <a:p>
            <a:pPr marL="0" indent="0">
              <a:spcBef>
                <a:spcPts val="0"/>
              </a:spcBef>
              <a:buNone/>
            </a:pPr>
            <a:endParaRPr lang="en-US" sz="1200" dirty="0">
              <a:solidFill>
                <a:schemeClr val="bg1"/>
              </a:solidFill>
            </a:endParaRPr>
          </a:p>
          <a:p>
            <a:pPr marL="0" indent="0">
              <a:spcBef>
                <a:spcPts val="0"/>
              </a:spcBef>
              <a:buNone/>
            </a:pPr>
            <a:r>
              <a:rPr lang="ja-JP" altLang="en-US" sz="2400" dirty="0">
                <a:solidFill>
                  <a:schemeClr val="bg1"/>
                </a:solidFill>
              </a:rPr>
              <a:t>私は自分のチームの能力を完全に把握しているか？</a:t>
            </a:r>
            <a:endParaRPr lang="en-US" sz="2400" dirty="0">
              <a:solidFill>
                <a:schemeClr val="bg1"/>
              </a:solidFill>
            </a:endParaRPr>
          </a:p>
          <a:p>
            <a:pPr marL="0" indent="0">
              <a:spcBef>
                <a:spcPts val="0"/>
              </a:spcBef>
              <a:buNone/>
            </a:pPr>
            <a:r>
              <a:rPr lang="en-US" sz="2000" dirty="0">
                <a:solidFill>
                  <a:schemeClr val="bg1"/>
                </a:solidFill>
              </a:rPr>
              <a:t>Do I have complete knowledge of my team’s capabilities?</a:t>
            </a:r>
          </a:p>
          <a:p>
            <a:pPr marL="0" indent="0">
              <a:spcBef>
                <a:spcPts val="0"/>
              </a:spcBef>
              <a:buNone/>
            </a:pPr>
            <a:endParaRPr lang="en-US" sz="1200" dirty="0">
              <a:solidFill>
                <a:schemeClr val="bg1"/>
              </a:solidFill>
            </a:endParaRPr>
          </a:p>
          <a:p>
            <a:pPr marL="0" indent="0">
              <a:spcBef>
                <a:spcPts val="0"/>
              </a:spcBef>
              <a:buNone/>
            </a:pPr>
            <a:r>
              <a:rPr lang="ja-JP" altLang="en-US" sz="2400" dirty="0">
                <a:solidFill>
                  <a:schemeClr val="bg1"/>
                </a:solidFill>
              </a:rPr>
              <a:t>私はいつもフィードバックを受け取ってオープンなコニュニケーションをしているか？</a:t>
            </a:r>
            <a:endParaRPr lang="en-US" sz="2400" dirty="0">
              <a:solidFill>
                <a:schemeClr val="bg1"/>
              </a:solidFill>
            </a:endParaRPr>
          </a:p>
          <a:p>
            <a:pPr marL="0" indent="0">
              <a:spcBef>
                <a:spcPts val="0"/>
              </a:spcBef>
              <a:buNone/>
            </a:pPr>
            <a:r>
              <a:rPr lang="en-US" sz="2000" dirty="0">
                <a:solidFill>
                  <a:schemeClr val="bg1"/>
                </a:solidFill>
              </a:rPr>
              <a:t>Do I receive constant feedback and open communications?</a:t>
            </a:r>
          </a:p>
          <a:p>
            <a:pPr marL="0" indent="0">
              <a:spcBef>
                <a:spcPts val="0"/>
              </a:spcBef>
              <a:buNone/>
            </a:pPr>
            <a:endParaRPr lang="en-US" sz="1200" dirty="0">
              <a:solidFill>
                <a:schemeClr val="bg1"/>
              </a:solidFill>
            </a:endParaRPr>
          </a:p>
          <a:p>
            <a:pPr marL="0" indent="0">
              <a:spcBef>
                <a:spcPts val="0"/>
              </a:spcBef>
              <a:buNone/>
            </a:pPr>
            <a:r>
              <a:rPr lang="ja-JP" altLang="en-US" sz="2400" dirty="0">
                <a:solidFill>
                  <a:schemeClr val="bg1"/>
                </a:solidFill>
              </a:rPr>
              <a:t>私はその情報を使って必要な</a:t>
            </a:r>
            <a:r>
              <a:rPr lang="ja-JP" altLang="en-US" sz="2400" dirty="0" smtClean="0">
                <a:solidFill>
                  <a:schemeClr val="bg1"/>
                </a:solidFill>
              </a:rPr>
              <a:t>とき</a:t>
            </a:r>
            <a:r>
              <a:rPr lang="ja-JP" altLang="en-US" sz="2400" smtClean="0">
                <a:solidFill>
                  <a:schemeClr val="bg1"/>
                </a:solidFill>
              </a:rPr>
              <a:t>に適応・変化</a:t>
            </a:r>
            <a:r>
              <a:rPr lang="ja-JP" altLang="en-US" sz="2400" dirty="0">
                <a:solidFill>
                  <a:schemeClr val="bg1"/>
                </a:solidFill>
              </a:rPr>
              <a:t>しているか？</a:t>
            </a:r>
            <a:endParaRPr lang="en-US" sz="2400" dirty="0">
              <a:solidFill>
                <a:schemeClr val="bg1"/>
              </a:solidFill>
            </a:endParaRPr>
          </a:p>
          <a:p>
            <a:pPr marL="0" indent="0">
              <a:spcBef>
                <a:spcPts val="0"/>
              </a:spcBef>
              <a:buNone/>
            </a:pPr>
            <a:r>
              <a:rPr lang="en-US" sz="2000" dirty="0">
                <a:solidFill>
                  <a:schemeClr val="bg1"/>
                </a:solidFill>
              </a:rPr>
              <a:t>Do I use this information to adapt and change when necessary?</a:t>
            </a: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8">
                                            <p:txEl>
                                              <p:pRg st="3" end="3"/>
                                            </p:txEl>
                                          </p:spTgt>
                                        </p:tgtEl>
                                        <p:attrNameLst>
                                          <p:attrName>style.visibility</p:attrName>
                                        </p:attrNameLst>
                                      </p:cBhvr>
                                      <p:to>
                                        <p:strVal val="visible"/>
                                      </p:to>
                                    </p:set>
                                    <p:anim calcmode="lin" valueType="num">
                                      <p:cBhvr additive="base">
                                        <p:cTn id="7" dur="500" fill="hold"/>
                                        <p:tgtEl>
                                          <p:spTgt spid="52228">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8">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2228">
                                            <p:txEl>
                                              <p:pRg st="4" end="4"/>
                                            </p:txEl>
                                          </p:spTgt>
                                        </p:tgtEl>
                                        <p:attrNameLst>
                                          <p:attrName>style.visibility</p:attrName>
                                        </p:attrNameLst>
                                      </p:cBhvr>
                                      <p:to>
                                        <p:strVal val="visible"/>
                                      </p:to>
                                    </p:set>
                                    <p:anim calcmode="lin" valueType="num">
                                      <p:cBhvr additive="base">
                                        <p:cTn id="11" dur="500" fill="hold"/>
                                        <p:tgtEl>
                                          <p:spTgt spid="52228">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222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2228">
                                            <p:txEl>
                                              <p:pRg st="6" end="6"/>
                                            </p:txEl>
                                          </p:spTgt>
                                        </p:tgtEl>
                                        <p:attrNameLst>
                                          <p:attrName>style.visibility</p:attrName>
                                        </p:attrNameLst>
                                      </p:cBhvr>
                                      <p:to>
                                        <p:strVal val="visible"/>
                                      </p:to>
                                    </p:set>
                                    <p:anim calcmode="lin" valueType="num">
                                      <p:cBhvr additive="base">
                                        <p:cTn id="17" dur="500" fill="hold"/>
                                        <p:tgtEl>
                                          <p:spTgt spid="52228">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228">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2228">
                                            <p:txEl>
                                              <p:pRg st="7" end="7"/>
                                            </p:txEl>
                                          </p:spTgt>
                                        </p:tgtEl>
                                        <p:attrNameLst>
                                          <p:attrName>style.visibility</p:attrName>
                                        </p:attrNameLst>
                                      </p:cBhvr>
                                      <p:to>
                                        <p:strVal val="visible"/>
                                      </p:to>
                                    </p:set>
                                    <p:anim calcmode="lin" valueType="num">
                                      <p:cBhvr additive="base">
                                        <p:cTn id="21" dur="500" fill="hold"/>
                                        <p:tgtEl>
                                          <p:spTgt spid="52228">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222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2228">
                                            <p:txEl>
                                              <p:pRg st="9" end="9"/>
                                            </p:txEl>
                                          </p:spTgt>
                                        </p:tgtEl>
                                        <p:attrNameLst>
                                          <p:attrName>style.visibility</p:attrName>
                                        </p:attrNameLst>
                                      </p:cBhvr>
                                      <p:to>
                                        <p:strVal val="visible"/>
                                      </p:to>
                                    </p:set>
                                    <p:anim calcmode="lin" valueType="num">
                                      <p:cBhvr additive="base">
                                        <p:cTn id="27" dur="500" fill="hold"/>
                                        <p:tgtEl>
                                          <p:spTgt spid="52228">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2228">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2228">
                                            <p:txEl>
                                              <p:pRg st="10" end="10"/>
                                            </p:txEl>
                                          </p:spTgt>
                                        </p:tgtEl>
                                        <p:attrNameLst>
                                          <p:attrName>style.visibility</p:attrName>
                                        </p:attrNameLst>
                                      </p:cBhvr>
                                      <p:to>
                                        <p:strVal val="visible"/>
                                      </p:to>
                                    </p:set>
                                    <p:anim calcmode="lin" valueType="num">
                                      <p:cBhvr additive="base">
                                        <p:cTn id="31" dur="500" fill="hold"/>
                                        <p:tgtEl>
                                          <p:spTgt spid="52228">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228">
                                            <p:txEl>
                                              <p:pRg st="12" end="12"/>
                                            </p:txEl>
                                          </p:spTgt>
                                        </p:tgtEl>
                                        <p:attrNameLst>
                                          <p:attrName>style.visibility</p:attrName>
                                        </p:attrNameLst>
                                      </p:cBhvr>
                                      <p:to>
                                        <p:strVal val="visible"/>
                                      </p:to>
                                    </p:set>
                                    <p:anim calcmode="lin" valueType="num">
                                      <p:cBhvr additive="base">
                                        <p:cTn id="37" dur="500" fill="hold"/>
                                        <p:tgtEl>
                                          <p:spTgt spid="52228">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8">
                                            <p:txEl>
                                              <p:pRg st="12" end="12"/>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2228">
                                            <p:txEl>
                                              <p:pRg st="13" end="13"/>
                                            </p:txEl>
                                          </p:spTgt>
                                        </p:tgtEl>
                                        <p:attrNameLst>
                                          <p:attrName>style.visibility</p:attrName>
                                        </p:attrNameLst>
                                      </p:cBhvr>
                                      <p:to>
                                        <p:strVal val="visible"/>
                                      </p:to>
                                    </p:set>
                                    <p:anim calcmode="lin" valueType="num">
                                      <p:cBhvr additive="base">
                                        <p:cTn id="41" dur="500" fill="hold"/>
                                        <p:tgtEl>
                                          <p:spTgt spid="52228">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2228">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2228">
                                            <p:txEl>
                                              <p:pRg st="15" end="15"/>
                                            </p:txEl>
                                          </p:spTgt>
                                        </p:tgtEl>
                                        <p:attrNameLst>
                                          <p:attrName>style.visibility</p:attrName>
                                        </p:attrNameLst>
                                      </p:cBhvr>
                                      <p:to>
                                        <p:strVal val="visible"/>
                                      </p:to>
                                    </p:set>
                                    <p:anim calcmode="lin" valueType="num">
                                      <p:cBhvr additive="base">
                                        <p:cTn id="47" dur="500" fill="hold"/>
                                        <p:tgtEl>
                                          <p:spTgt spid="52228">
                                            <p:txEl>
                                              <p:pRg st="15" end="1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2228">
                                            <p:txEl>
                                              <p:pRg st="15" end="15"/>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2228">
                                            <p:txEl>
                                              <p:pRg st="16" end="16"/>
                                            </p:txEl>
                                          </p:spTgt>
                                        </p:tgtEl>
                                        <p:attrNameLst>
                                          <p:attrName>style.visibility</p:attrName>
                                        </p:attrNameLst>
                                      </p:cBhvr>
                                      <p:to>
                                        <p:strVal val="visible"/>
                                      </p:to>
                                    </p:set>
                                    <p:anim calcmode="lin" valueType="num">
                                      <p:cBhvr additive="base">
                                        <p:cTn id="51" dur="500" fill="hold"/>
                                        <p:tgtEl>
                                          <p:spTgt spid="52228">
                                            <p:txEl>
                                              <p:pRg st="16" end="1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2228">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7"/>
          <p:cNvSpPr>
            <a:spLocks noGrp="1"/>
          </p:cNvSpPr>
          <p:nvPr>
            <p:ph type="title"/>
          </p:nvPr>
        </p:nvSpPr>
        <p:spPr>
          <a:xfrm>
            <a:off x="914400" y="0"/>
            <a:ext cx="10363200" cy="1752600"/>
          </a:xfrm>
        </p:spPr>
        <p:txBody>
          <a:bodyPr/>
          <a:lstStyle/>
          <a:p>
            <a:r>
              <a:rPr lang="ja-JP" altLang="en-US" dirty="0">
                <a:solidFill>
                  <a:srgbClr val="FFFFCC"/>
                </a:solidFill>
              </a:rPr>
              <a:t>戦略的プランニン</a:t>
            </a:r>
            <a:r>
              <a:rPr lang="ja-JP" altLang="en-US" dirty="0" smtClean="0">
                <a:solidFill>
                  <a:srgbClr val="FFFFCC"/>
                </a:solidFill>
              </a:rPr>
              <a:t>グ</a:t>
            </a:r>
            <a:r>
              <a:rPr lang="en-US" altLang="ja-JP" dirty="0" smtClean="0">
                <a:solidFill>
                  <a:srgbClr val="FFFFCC"/>
                </a:solidFill>
              </a:rPr>
              <a:t/>
            </a:r>
            <a:br>
              <a:rPr lang="en-US" altLang="ja-JP" dirty="0" smtClean="0">
                <a:solidFill>
                  <a:srgbClr val="FFFFCC"/>
                </a:solidFill>
              </a:rPr>
            </a:br>
            <a:r>
              <a:rPr lang="en-US" sz="2800" dirty="0" smtClean="0">
                <a:solidFill>
                  <a:srgbClr val="FFFFCC"/>
                </a:solidFill>
              </a:rPr>
              <a:t>Strategic Planning</a:t>
            </a:r>
            <a:r>
              <a:rPr lang="en-US" dirty="0" smtClean="0">
                <a:solidFill>
                  <a:srgbClr val="FFFFCC"/>
                </a:solidFill>
              </a:rPr>
              <a:t/>
            </a:r>
            <a:br>
              <a:rPr lang="en-US" dirty="0" smtClean="0">
                <a:solidFill>
                  <a:srgbClr val="FFFFCC"/>
                </a:solidFill>
              </a:rPr>
            </a:br>
            <a:r>
              <a:rPr lang="en-US" sz="2000" dirty="0">
                <a:solidFill>
                  <a:srgbClr val="FFFFCC"/>
                </a:solidFill>
              </a:rPr>
              <a:t>Failing to Plan is a Plan to Fail</a:t>
            </a:r>
            <a:endParaRPr lang="en-US" sz="3600" dirty="0">
              <a:solidFill>
                <a:srgbClr val="FFFFCC"/>
              </a:solidFill>
            </a:endParaRPr>
          </a:p>
        </p:txBody>
      </p:sp>
      <p:sp>
        <p:nvSpPr>
          <p:cNvPr id="133123" name="Content Placeholder 8"/>
          <p:cNvSpPr>
            <a:spLocks noGrp="1"/>
          </p:cNvSpPr>
          <p:nvPr>
            <p:ph idx="1"/>
          </p:nvPr>
        </p:nvSpPr>
        <p:spPr>
          <a:xfrm>
            <a:off x="2209800" y="2286000"/>
            <a:ext cx="7772400" cy="3810000"/>
          </a:xfrm>
        </p:spPr>
        <p:txBody>
          <a:bodyPr/>
          <a:lstStyle/>
          <a:p>
            <a:pPr>
              <a:buFontTx/>
              <a:buNone/>
            </a:pPr>
            <a:r>
              <a:rPr lang="en-US" altLang="ja-JP" sz="2400" b="1" dirty="0">
                <a:solidFill>
                  <a:schemeClr val="bg1"/>
                </a:solidFill>
              </a:rPr>
              <a:t>Q</a:t>
            </a:r>
            <a:r>
              <a:rPr lang="ja-JP" altLang="en-US" sz="2400" b="1" dirty="0">
                <a:solidFill>
                  <a:schemeClr val="bg1"/>
                </a:solidFill>
              </a:rPr>
              <a:t>：私のミッションは何か？</a:t>
            </a:r>
            <a:endParaRPr lang="en-US" sz="2400" b="1" dirty="0">
              <a:solidFill>
                <a:schemeClr val="bg1"/>
              </a:solidFill>
            </a:endParaRPr>
          </a:p>
          <a:p>
            <a:pPr>
              <a:buFontTx/>
              <a:buNone/>
            </a:pPr>
            <a:r>
              <a:rPr lang="en-US" sz="2000" dirty="0">
                <a:solidFill>
                  <a:schemeClr val="bg1"/>
                </a:solidFill>
              </a:rPr>
              <a:t>Question: What is my mission?</a:t>
            </a:r>
          </a:p>
          <a:p>
            <a:r>
              <a:rPr lang="en-US" sz="2400" dirty="0">
                <a:solidFill>
                  <a:schemeClr val="bg1"/>
                </a:solidFill>
              </a:rPr>
              <a:t>____________________________________________________________________________________</a:t>
            </a:r>
          </a:p>
          <a:p>
            <a:endParaRPr lang="en-US" sz="2400" b="1" dirty="0">
              <a:solidFill>
                <a:schemeClr val="bg1"/>
              </a:solidFill>
            </a:endParaRPr>
          </a:p>
          <a:p>
            <a:pPr marL="0" indent="0">
              <a:spcBef>
                <a:spcPts val="0"/>
              </a:spcBef>
              <a:buNone/>
            </a:pPr>
            <a:r>
              <a:rPr lang="en-US" altLang="ja-JP" sz="2400" b="1" dirty="0">
                <a:solidFill>
                  <a:schemeClr val="bg1"/>
                </a:solidFill>
              </a:rPr>
              <a:t>Q</a:t>
            </a:r>
            <a:r>
              <a:rPr lang="ja-JP" altLang="en-US" sz="2400" b="1" dirty="0">
                <a:solidFill>
                  <a:schemeClr val="bg1"/>
                </a:solidFill>
              </a:rPr>
              <a:t>：そのミッションの完遂を妨げてきたものは何か？</a:t>
            </a:r>
            <a:endParaRPr lang="en-US" sz="2400" b="1" dirty="0">
              <a:solidFill>
                <a:schemeClr val="bg1"/>
              </a:solidFill>
            </a:endParaRPr>
          </a:p>
          <a:p>
            <a:pPr marL="0" indent="0">
              <a:spcBef>
                <a:spcPts val="0"/>
              </a:spcBef>
              <a:buNone/>
            </a:pPr>
            <a:r>
              <a:rPr lang="en-US" sz="2000" dirty="0">
                <a:solidFill>
                  <a:schemeClr val="bg1"/>
                </a:solidFill>
              </a:rPr>
              <a:t>Question: What has hindered me from</a:t>
            </a:r>
            <a:r>
              <a:rPr lang="ja-JP" altLang="en-US" sz="2000" dirty="0">
                <a:solidFill>
                  <a:schemeClr val="bg1"/>
                </a:solidFill>
              </a:rPr>
              <a:t> </a:t>
            </a:r>
            <a:r>
              <a:rPr lang="en-US" sz="2000" dirty="0">
                <a:solidFill>
                  <a:schemeClr val="bg1"/>
                </a:solidFill>
              </a:rPr>
              <a:t>accomplishing this mission?</a:t>
            </a:r>
          </a:p>
          <a:p>
            <a:r>
              <a:rPr lang="en-US" sz="2400" dirty="0">
                <a:solidFill>
                  <a:schemeClr val="bg1"/>
                </a:solidFill>
              </a:rPr>
              <a:t>____________________________________________________________________________________</a:t>
            </a: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Content Placeholder 8"/>
          <p:cNvSpPr>
            <a:spLocks noGrp="1"/>
          </p:cNvSpPr>
          <p:nvPr>
            <p:ph idx="1"/>
          </p:nvPr>
        </p:nvSpPr>
        <p:spPr>
          <a:xfrm>
            <a:off x="2209800" y="914400"/>
            <a:ext cx="7772400" cy="5181600"/>
          </a:xfrm>
        </p:spPr>
        <p:txBody>
          <a:bodyPr/>
          <a:lstStyle/>
          <a:p>
            <a:pPr marL="0" indent="0" algn="ctr">
              <a:spcBef>
                <a:spcPts val="0"/>
              </a:spcBef>
              <a:buNone/>
            </a:pPr>
            <a:r>
              <a:rPr lang="ja-JP" altLang="en-US" sz="3600" b="1" dirty="0">
                <a:solidFill>
                  <a:schemeClr val="bg1"/>
                </a:solidFill>
              </a:rPr>
              <a:t>聖書の中のプランニングの例</a:t>
            </a:r>
            <a:endParaRPr lang="en-US" sz="3600" b="1" dirty="0">
              <a:solidFill>
                <a:schemeClr val="bg1"/>
              </a:solidFill>
            </a:endParaRPr>
          </a:p>
          <a:p>
            <a:pPr marL="0" indent="0" algn="ctr">
              <a:spcBef>
                <a:spcPts val="0"/>
              </a:spcBef>
              <a:buNone/>
            </a:pPr>
            <a:r>
              <a:rPr lang="en-US" sz="2400" dirty="0">
                <a:solidFill>
                  <a:schemeClr val="bg1"/>
                </a:solidFill>
              </a:rPr>
              <a:t>Biblical Examples of Planning</a:t>
            </a:r>
          </a:p>
          <a:p>
            <a:pPr marL="0" indent="0">
              <a:spcBef>
                <a:spcPts val="0"/>
              </a:spcBef>
              <a:buNone/>
            </a:pPr>
            <a:endParaRPr lang="en-US" sz="1200" dirty="0">
              <a:solidFill>
                <a:schemeClr val="bg1"/>
              </a:solidFill>
            </a:endParaRPr>
          </a:p>
          <a:p>
            <a:pPr marL="0" indent="0">
              <a:spcBef>
                <a:spcPts val="0"/>
              </a:spcBef>
              <a:buNone/>
            </a:pPr>
            <a:r>
              <a:rPr lang="ja-JP" altLang="en-US" sz="2400" b="1" dirty="0">
                <a:solidFill>
                  <a:schemeClr val="bg1"/>
                </a:solidFill>
              </a:rPr>
              <a:t>神様</a:t>
            </a:r>
            <a:endParaRPr lang="en-US" sz="2400" b="1" dirty="0">
              <a:solidFill>
                <a:schemeClr val="bg1"/>
              </a:solidFill>
            </a:endParaRPr>
          </a:p>
          <a:p>
            <a:pPr marL="0" indent="0">
              <a:spcBef>
                <a:spcPts val="0"/>
              </a:spcBef>
              <a:buNone/>
            </a:pPr>
            <a:r>
              <a:rPr lang="en-US" sz="2400" dirty="0">
                <a:solidFill>
                  <a:schemeClr val="bg1"/>
                </a:solidFill>
              </a:rPr>
              <a:t>God Did It…</a:t>
            </a:r>
          </a:p>
          <a:p>
            <a:pPr marL="0" indent="0">
              <a:spcBef>
                <a:spcPts val="0"/>
              </a:spcBef>
              <a:buNone/>
            </a:pPr>
            <a:endParaRPr lang="en-US" sz="1200" dirty="0">
              <a:solidFill>
                <a:schemeClr val="bg1"/>
              </a:solidFill>
            </a:endParaRPr>
          </a:p>
          <a:p>
            <a:pPr marL="0" indent="0">
              <a:spcBef>
                <a:spcPts val="0"/>
              </a:spcBef>
              <a:buNone/>
            </a:pPr>
            <a:r>
              <a:rPr lang="ja-JP" altLang="en-US" sz="2400" b="1" dirty="0">
                <a:solidFill>
                  <a:srgbClr val="FFFF99"/>
                </a:solidFill>
              </a:rPr>
              <a:t>「あなたは聞かなかったのか。</a:t>
            </a:r>
            <a:endParaRPr lang="en-US" altLang="ja-JP" sz="2400" b="1" dirty="0">
              <a:solidFill>
                <a:srgbClr val="FFFF99"/>
              </a:solidFill>
            </a:endParaRPr>
          </a:p>
          <a:p>
            <a:pPr marL="0" indent="0">
              <a:spcBef>
                <a:spcPts val="0"/>
              </a:spcBef>
              <a:buNone/>
            </a:pPr>
            <a:r>
              <a:rPr lang="ja-JP" altLang="en-US" sz="2400" b="1" dirty="0">
                <a:solidFill>
                  <a:srgbClr val="FFFF99"/>
                </a:solidFill>
              </a:rPr>
              <a:t>昔から、それをわたしがなし、</a:t>
            </a:r>
            <a:endParaRPr lang="en-US" altLang="ja-JP" sz="2400" b="1" dirty="0">
              <a:solidFill>
                <a:srgbClr val="FFFF99"/>
              </a:solidFill>
            </a:endParaRPr>
          </a:p>
          <a:p>
            <a:pPr marL="0" indent="0">
              <a:spcBef>
                <a:spcPts val="0"/>
              </a:spcBef>
              <a:buNone/>
            </a:pPr>
            <a:r>
              <a:rPr lang="ja-JP" altLang="en-US" sz="2400" b="1" dirty="0">
                <a:solidFill>
                  <a:srgbClr val="FFFF99"/>
                </a:solidFill>
              </a:rPr>
              <a:t>大昔から、それをわたしが計画し、</a:t>
            </a:r>
            <a:endParaRPr lang="en-US" altLang="ja-JP" sz="2400" b="1" dirty="0">
              <a:solidFill>
                <a:srgbClr val="FFFF99"/>
              </a:solidFill>
            </a:endParaRPr>
          </a:p>
          <a:p>
            <a:pPr marL="0" indent="0">
              <a:spcBef>
                <a:spcPts val="0"/>
              </a:spcBef>
              <a:buNone/>
            </a:pPr>
            <a:r>
              <a:rPr lang="ja-JP" altLang="en-US" sz="2400" b="1" dirty="0">
                <a:solidFill>
                  <a:srgbClr val="FFFF99"/>
                </a:solidFill>
              </a:rPr>
              <a:t>今、それを果たしたことを。」</a:t>
            </a:r>
            <a:endParaRPr lang="en-US" altLang="ja-JP" sz="2400" b="1" dirty="0">
              <a:solidFill>
                <a:srgbClr val="FFFF99"/>
              </a:solidFill>
            </a:endParaRPr>
          </a:p>
          <a:p>
            <a:pPr marL="0" indent="0">
              <a:spcBef>
                <a:spcPts val="0"/>
              </a:spcBef>
              <a:buNone/>
            </a:pPr>
            <a:r>
              <a:rPr lang="ja-JP" altLang="en-US" sz="2000" b="1" dirty="0">
                <a:solidFill>
                  <a:srgbClr val="FFFF99"/>
                </a:solidFill>
              </a:rPr>
              <a:t>（</a:t>
            </a:r>
            <a:r>
              <a:rPr lang="ja-JP" altLang="en-US" sz="2400" b="1" dirty="0">
                <a:solidFill>
                  <a:srgbClr val="FFFF99"/>
                </a:solidFill>
              </a:rPr>
              <a:t>イザヤ書</a:t>
            </a:r>
            <a:r>
              <a:rPr lang="en-US" altLang="ja-JP" sz="2400" b="1" dirty="0">
                <a:solidFill>
                  <a:srgbClr val="FFFF99"/>
                </a:solidFill>
              </a:rPr>
              <a:t>37</a:t>
            </a:r>
            <a:r>
              <a:rPr lang="ja-JP" altLang="en-US" sz="2400" b="1" dirty="0">
                <a:solidFill>
                  <a:srgbClr val="FFFF99"/>
                </a:solidFill>
              </a:rPr>
              <a:t>章</a:t>
            </a:r>
            <a:r>
              <a:rPr lang="en-US" altLang="ja-JP" sz="2400" b="1" dirty="0">
                <a:solidFill>
                  <a:srgbClr val="FFFF99"/>
                </a:solidFill>
              </a:rPr>
              <a:t>26</a:t>
            </a:r>
            <a:r>
              <a:rPr lang="ja-JP" altLang="en-US" sz="2400" b="1" dirty="0">
                <a:solidFill>
                  <a:srgbClr val="FFFF99"/>
                </a:solidFill>
              </a:rPr>
              <a:t>節）</a:t>
            </a:r>
            <a:endParaRPr lang="en-US" altLang="ja-JP" sz="2400" b="1" dirty="0">
              <a:solidFill>
                <a:srgbClr val="FFFF99"/>
              </a:solidFill>
            </a:endParaRPr>
          </a:p>
          <a:p>
            <a:pPr marL="0" indent="0">
              <a:spcBef>
                <a:spcPts val="0"/>
              </a:spcBef>
              <a:buNone/>
            </a:pPr>
            <a:endParaRPr lang="en-US" sz="1200" b="1" i="1" dirty="0">
              <a:solidFill>
                <a:schemeClr val="bg1"/>
              </a:solidFill>
            </a:endParaRPr>
          </a:p>
          <a:p>
            <a:pPr marL="0" indent="0">
              <a:spcBef>
                <a:spcPts val="0"/>
              </a:spcBef>
              <a:buNone/>
            </a:pPr>
            <a:r>
              <a:rPr lang="en-US" sz="2000" i="1" dirty="0">
                <a:solidFill>
                  <a:srgbClr val="FFFF99"/>
                </a:solidFill>
              </a:rPr>
              <a:t>“Have you not heard? Long ago I did it, from ancient times I planned it. Now I have brought it to pass.” (Isaiah 37:26)</a:t>
            </a:r>
            <a:endParaRPr lang="en-US" sz="2000" dirty="0">
              <a:solidFill>
                <a:srgbClr val="FFFF99"/>
              </a:solidFill>
            </a:endParaRP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Content Placeholder 8"/>
          <p:cNvSpPr>
            <a:spLocks noGrp="1"/>
          </p:cNvSpPr>
          <p:nvPr>
            <p:ph idx="1"/>
          </p:nvPr>
        </p:nvSpPr>
        <p:spPr>
          <a:xfrm>
            <a:off x="2209800" y="762000"/>
            <a:ext cx="7772400" cy="5257800"/>
          </a:xfrm>
        </p:spPr>
        <p:txBody>
          <a:bodyPr/>
          <a:lstStyle/>
          <a:p>
            <a:pPr marL="0" indent="0">
              <a:spcBef>
                <a:spcPts val="0"/>
              </a:spcBef>
              <a:buNone/>
            </a:pPr>
            <a:r>
              <a:rPr lang="ja-JP" altLang="en-US" sz="2800" dirty="0">
                <a:solidFill>
                  <a:schemeClr val="bg1"/>
                </a:solidFill>
              </a:rPr>
              <a:t>ノア</a:t>
            </a:r>
            <a:endParaRPr lang="en-US" sz="2800" dirty="0">
              <a:solidFill>
                <a:schemeClr val="bg1"/>
              </a:solidFill>
            </a:endParaRPr>
          </a:p>
          <a:p>
            <a:pPr marL="0" indent="0">
              <a:spcBef>
                <a:spcPts val="0"/>
              </a:spcBef>
              <a:buNone/>
            </a:pPr>
            <a:r>
              <a:rPr lang="en-US" sz="2000" dirty="0">
                <a:solidFill>
                  <a:schemeClr val="bg1"/>
                </a:solidFill>
              </a:rPr>
              <a:t>Noah Did It…</a:t>
            </a:r>
          </a:p>
          <a:p>
            <a:pPr marL="0" indent="0">
              <a:spcBef>
                <a:spcPts val="0"/>
              </a:spcBef>
              <a:buNone/>
            </a:pPr>
            <a:endParaRPr lang="en-US" sz="1200" dirty="0">
              <a:solidFill>
                <a:schemeClr val="bg1"/>
              </a:solidFill>
            </a:endParaRPr>
          </a:p>
          <a:p>
            <a:pPr marL="0" indent="0" algn="just">
              <a:spcBef>
                <a:spcPts val="0"/>
              </a:spcBef>
              <a:buNone/>
            </a:pPr>
            <a:r>
              <a:rPr lang="ja-JP" altLang="en-US" sz="2400" b="1" dirty="0">
                <a:solidFill>
                  <a:srgbClr val="FFFF99"/>
                </a:solidFill>
              </a:rPr>
              <a:t>ノアは方舟を建造するよう神様から明確な指示を受けた。神様は方舟の詳しい寸法をノアに示され、彼はそれを建設する長期的な計画を立てて忠実に実行した。ノアは神様が言われた通りの方舟を建造したー</a:t>
            </a:r>
            <a:r>
              <a:rPr lang="en-US" altLang="ja-JP" sz="2400" b="1" dirty="0">
                <a:solidFill>
                  <a:srgbClr val="FFFF99"/>
                </a:solidFill>
              </a:rPr>
              <a:t>120</a:t>
            </a:r>
            <a:r>
              <a:rPr lang="ja-JP" altLang="en-US" sz="2400" b="1" dirty="0">
                <a:solidFill>
                  <a:srgbClr val="FFFF99"/>
                </a:solidFill>
              </a:rPr>
              <a:t>年</a:t>
            </a:r>
            <a:r>
              <a:rPr lang="ja-JP" altLang="en-US" sz="2400" b="1" dirty="0" smtClean="0">
                <a:solidFill>
                  <a:srgbClr val="FFFF99"/>
                </a:solidFill>
              </a:rPr>
              <a:t>か</a:t>
            </a:r>
            <a:r>
              <a:rPr lang="ja-JP" altLang="en-US" sz="2400" b="1" dirty="0">
                <a:solidFill>
                  <a:srgbClr val="FFFF99"/>
                </a:solidFill>
              </a:rPr>
              <a:t>け</a:t>
            </a:r>
            <a:r>
              <a:rPr lang="ja-JP" altLang="en-US" sz="2400" b="1" dirty="0" smtClean="0">
                <a:solidFill>
                  <a:srgbClr val="FFFF99"/>
                </a:solidFill>
              </a:rPr>
              <a:t>て</a:t>
            </a:r>
            <a:r>
              <a:rPr lang="ja-JP" altLang="en-US" sz="2400" b="1" dirty="0">
                <a:solidFill>
                  <a:srgbClr val="FFFF99"/>
                </a:solidFill>
              </a:rPr>
              <a:t>！方舟は強固に造られたので</a:t>
            </a:r>
            <a:r>
              <a:rPr lang="en-US" altLang="ja-JP" sz="2400" b="1" dirty="0">
                <a:solidFill>
                  <a:srgbClr val="FFFF99"/>
                </a:solidFill>
              </a:rPr>
              <a:t>40</a:t>
            </a:r>
            <a:r>
              <a:rPr lang="ja-JP" altLang="en-US" sz="2400" b="1" dirty="0">
                <a:solidFill>
                  <a:srgbClr val="FFFF99"/>
                </a:solidFill>
              </a:rPr>
              <a:t>日間の豪雨にも耐え、洪水が引くまで</a:t>
            </a:r>
            <a:r>
              <a:rPr lang="en-US" altLang="ja-JP" sz="2400" b="1" dirty="0">
                <a:solidFill>
                  <a:srgbClr val="FFFF99"/>
                </a:solidFill>
              </a:rPr>
              <a:t>1</a:t>
            </a:r>
            <a:r>
              <a:rPr lang="ja-JP" altLang="en-US" sz="2400" b="1" dirty="0">
                <a:solidFill>
                  <a:srgbClr val="FFFF99"/>
                </a:solidFill>
              </a:rPr>
              <a:t>年間水の上を漂うことができた。（創世記７</a:t>
            </a:r>
            <a:r>
              <a:rPr lang="en-US" altLang="ja-JP" sz="2400" b="1" dirty="0">
                <a:solidFill>
                  <a:srgbClr val="FFFF99"/>
                </a:solidFill>
              </a:rPr>
              <a:t>-9</a:t>
            </a:r>
            <a:r>
              <a:rPr lang="ja-JP" altLang="en-US" sz="2400" b="1" dirty="0">
                <a:solidFill>
                  <a:srgbClr val="FFFF99"/>
                </a:solidFill>
              </a:rPr>
              <a:t>章）</a:t>
            </a:r>
            <a:endParaRPr lang="en-US" altLang="ja-JP" sz="2400" b="1" dirty="0">
              <a:solidFill>
                <a:srgbClr val="FFFF99"/>
              </a:solidFill>
            </a:endParaRPr>
          </a:p>
          <a:p>
            <a:pPr marL="0" indent="0">
              <a:spcBef>
                <a:spcPts val="0"/>
              </a:spcBef>
              <a:buNone/>
            </a:pPr>
            <a:endParaRPr lang="en-US" sz="1200" dirty="0">
              <a:solidFill>
                <a:schemeClr val="bg1"/>
              </a:solidFill>
            </a:endParaRPr>
          </a:p>
          <a:p>
            <a:pPr marL="0" indent="0">
              <a:spcBef>
                <a:spcPts val="0"/>
              </a:spcBef>
              <a:buNone/>
            </a:pPr>
            <a:r>
              <a:rPr lang="en-US" sz="2000" dirty="0">
                <a:solidFill>
                  <a:srgbClr val="FFFF99"/>
                </a:solidFill>
              </a:rPr>
              <a:t>Noah received explicit instructions from God to build the ark. God gave detailed measurements to Noah, and he was faithful to carry out the long-range plan. He finished construction of the ark, exactly as God told him – in 120 years. The ark was built so well that it withstood 40 days of torrential rain, and then it floated a solid year as the floods subsided. (Genesis 7-9)</a:t>
            </a: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Content Placeholder 8"/>
          <p:cNvSpPr>
            <a:spLocks noGrp="1"/>
          </p:cNvSpPr>
          <p:nvPr>
            <p:ph idx="1"/>
          </p:nvPr>
        </p:nvSpPr>
        <p:spPr>
          <a:xfrm>
            <a:off x="2209800" y="914400"/>
            <a:ext cx="7772400" cy="5181600"/>
          </a:xfrm>
        </p:spPr>
        <p:txBody>
          <a:bodyPr/>
          <a:lstStyle/>
          <a:p>
            <a:pPr marL="0" indent="0" algn="just">
              <a:spcBef>
                <a:spcPts val="0"/>
              </a:spcBef>
              <a:buNone/>
            </a:pPr>
            <a:r>
              <a:rPr lang="ja-JP" altLang="en-US" sz="2800" dirty="0">
                <a:solidFill>
                  <a:schemeClr val="bg1"/>
                </a:solidFill>
              </a:rPr>
              <a:t>ネヘミヤ</a:t>
            </a:r>
            <a:endParaRPr lang="en-US" altLang="ja-JP" sz="2800" dirty="0">
              <a:solidFill>
                <a:schemeClr val="bg1"/>
              </a:solidFill>
            </a:endParaRPr>
          </a:p>
          <a:p>
            <a:pPr marL="0" indent="0" algn="just">
              <a:spcBef>
                <a:spcPts val="0"/>
              </a:spcBef>
              <a:buNone/>
            </a:pPr>
            <a:r>
              <a:rPr lang="en-US" altLang="ja-JP" sz="2000" dirty="0">
                <a:solidFill>
                  <a:schemeClr val="bg1"/>
                </a:solidFill>
              </a:rPr>
              <a:t>N</a:t>
            </a:r>
            <a:r>
              <a:rPr lang="en-US" sz="2000" dirty="0">
                <a:solidFill>
                  <a:schemeClr val="bg1"/>
                </a:solidFill>
              </a:rPr>
              <a:t>ehemiah Did It…</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rgbClr val="FFFF99"/>
                </a:solidFill>
              </a:rPr>
              <a:t>ネヘミヤの長期計画はエルサレムの城壁を再建することだった。彼は完成した城壁を想像してから再建計画を立てた。各家族が城壁の一箇所を担当して修理したので城壁は</a:t>
            </a:r>
            <a:r>
              <a:rPr lang="en-US" altLang="ja-JP" sz="2400" b="1" dirty="0">
                <a:solidFill>
                  <a:srgbClr val="FFFF99"/>
                </a:solidFill>
              </a:rPr>
              <a:t>52</a:t>
            </a:r>
            <a:r>
              <a:rPr lang="ja-JP" altLang="en-US" sz="2400" b="1" dirty="0">
                <a:solidFill>
                  <a:srgbClr val="FFFF99"/>
                </a:solidFill>
              </a:rPr>
              <a:t>日で完成した。彼の立案と組織力は最高だった。（ネヘミヤ記</a:t>
            </a:r>
            <a:r>
              <a:rPr lang="en-US" altLang="ja-JP" sz="2400" b="1" dirty="0">
                <a:solidFill>
                  <a:srgbClr val="FFFF99"/>
                </a:solidFill>
              </a:rPr>
              <a:t>1-5</a:t>
            </a:r>
            <a:r>
              <a:rPr lang="ja-JP" altLang="en-US" sz="2400" b="1" dirty="0">
                <a:solidFill>
                  <a:srgbClr val="FFFF99"/>
                </a:solidFill>
              </a:rPr>
              <a:t>章）</a:t>
            </a:r>
            <a:endParaRPr lang="en-US" altLang="ja-JP" sz="2400" b="1" dirty="0">
              <a:solidFill>
                <a:srgbClr val="FFFF99"/>
              </a:solidFill>
            </a:endParaRPr>
          </a:p>
          <a:p>
            <a:pPr marL="0" indent="0" algn="just">
              <a:spcBef>
                <a:spcPts val="0"/>
              </a:spcBef>
              <a:buNone/>
            </a:pPr>
            <a:endParaRPr lang="en-US" sz="1200" dirty="0">
              <a:solidFill>
                <a:srgbClr val="FFFF99"/>
              </a:solidFill>
            </a:endParaRPr>
          </a:p>
          <a:p>
            <a:pPr marL="0" indent="0">
              <a:spcBef>
                <a:spcPts val="0"/>
              </a:spcBef>
              <a:buNone/>
            </a:pPr>
            <a:r>
              <a:rPr lang="en-US" altLang="ja-JP" sz="2000" dirty="0">
                <a:solidFill>
                  <a:srgbClr val="FFFF99"/>
                </a:solidFill>
              </a:rPr>
              <a:t>T</a:t>
            </a:r>
            <a:r>
              <a:rPr lang="en-US" sz="2000" dirty="0">
                <a:solidFill>
                  <a:srgbClr val="FFFF99"/>
                </a:solidFill>
              </a:rPr>
              <a:t>he long-range plan of Nehemiah was to see the wall of Jerusalem rebuilt. He visualized the completion of the wall and then began plans for its construction. The work was completed in 52 days because each family was assigned a certain portion of the wall to build. He planned and organized the project with excellence. (Nehemiah 1-5)</a:t>
            </a: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Content Placeholder 8"/>
          <p:cNvSpPr>
            <a:spLocks noGrp="1"/>
          </p:cNvSpPr>
          <p:nvPr>
            <p:ph idx="1"/>
          </p:nvPr>
        </p:nvSpPr>
        <p:spPr>
          <a:xfrm>
            <a:off x="2209800" y="609600"/>
            <a:ext cx="7772400" cy="5600700"/>
          </a:xfrm>
        </p:spPr>
        <p:txBody>
          <a:bodyPr/>
          <a:lstStyle/>
          <a:p>
            <a:pPr marL="0" indent="0" algn="just">
              <a:spcBef>
                <a:spcPts val="0"/>
              </a:spcBef>
              <a:buNone/>
            </a:pPr>
            <a:r>
              <a:rPr lang="ja-JP" altLang="en-US" sz="2800" dirty="0">
                <a:solidFill>
                  <a:schemeClr val="bg1"/>
                </a:solidFill>
              </a:rPr>
              <a:t>ダビデ</a:t>
            </a:r>
            <a:endParaRPr lang="en-US" sz="2800" dirty="0">
              <a:solidFill>
                <a:schemeClr val="bg1"/>
              </a:solidFill>
            </a:endParaRPr>
          </a:p>
          <a:p>
            <a:pPr marL="0" indent="0" algn="just">
              <a:spcBef>
                <a:spcPts val="0"/>
              </a:spcBef>
              <a:buNone/>
            </a:pPr>
            <a:r>
              <a:rPr lang="en-US" altLang="ja-JP" sz="2000" dirty="0">
                <a:solidFill>
                  <a:schemeClr val="bg1"/>
                </a:solidFill>
              </a:rPr>
              <a:t>D</a:t>
            </a:r>
            <a:r>
              <a:rPr lang="en-US" sz="2000" dirty="0">
                <a:solidFill>
                  <a:schemeClr val="bg1"/>
                </a:solidFill>
              </a:rPr>
              <a:t>avid Did It…</a:t>
            </a:r>
          </a:p>
          <a:p>
            <a:pPr marL="0" indent="0" algn="just">
              <a:spcBef>
                <a:spcPts val="0"/>
              </a:spcBef>
              <a:buNone/>
            </a:pPr>
            <a:endParaRPr lang="en-US" sz="1200" dirty="0">
              <a:solidFill>
                <a:schemeClr val="bg1"/>
              </a:solidFill>
            </a:endParaRPr>
          </a:p>
          <a:p>
            <a:pPr marL="0" indent="0" algn="just">
              <a:spcBef>
                <a:spcPts val="0"/>
              </a:spcBef>
              <a:buNone/>
            </a:pPr>
            <a:r>
              <a:rPr lang="ja-JP" altLang="en-US" sz="2400" b="1" dirty="0">
                <a:solidFill>
                  <a:srgbClr val="FFFF99"/>
                </a:solidFill>
              </a:rPr>
              <a:t>ダビデの長期計画は神殿の建築だった。（サムエル記第二</a:t>
            </a:r>
            <a:r>
              <a:rPr lang="en-US" altLang="ja-JP" sz="2400" b="1" dirty="0">
                <a:solidFill>
                  <a:srgbClr val="FFFF99"/>
                </a:solidFill>
              </a:rPr>
              <a:t>7</a:t>
            </a:r>
            <a:r>
              <a:rPr lang="ja-JP" altLang="en-US" sz="2400" b="1" dirty="0">
                <a:solidFill>
                  <a:srgbClr val="FFFF99"/>
                </a:solidFill>
              </a:rPr>
              <a:t>章）神様はダビデが戦争で多くの血を流したのでそれを許可されなかった。（列王記第一</a:t>
            </a:r>
            <a:r>
              <a:rPr lang="en-US" altLang="ja-JP" sz="2400" b="1" dirty="0">
                <a:solidFill>
                  <a:srgbClr val="FFFF99"/>
                </a:solidFill>
              </a:rPr>
              <a:t>5</a:t>
            </a:r>
            <a:r>
              <a:rPr lang="ja-JP" altLang="en-US" sz="2400" b="1" dirty="0">
                <a:solidFill>
                  <a:srgbClr val="FFFF99"/>
                </a:solidFill>
              </a:rPr>
              <a:t>章</a:t>
            </a:r>
            <a:r>
              <a:rPr lang="en-US" altLang="ja-JP" sz="2400" b="1" dirty="0">
                <a:solidFill>
                  <a:srgbClr val="FFFF99"/>
                </a:solidFill>
              </a:rPr>
              <a:t>2-3</a:t>
            </a:r>
            <a:r>
              <a:rPr lang="ja-JP" altLang="en-US" sz="2400" b="1" dirty="0">
                <a:solidFill>
                  <a:srgbClr val="FFFF99"/>
                </a:solidFill>
              </a:rPr>
              <a:t>節）しかし、ソロモンが後継者に選ばれたとき、ダビデは神殿の建設計画と資材のリストを手渡した。神殿は</a:t>
            </a:r>
            <a:r>
              <a:rPr lang="en-US" altLang="ja-JP" sz="2400" b="1" dirty="0">
                <a:solidFill>
                  <a:srgbClr val="FFFF99"/>
                </a:solidFill>
              </a:rPr>
              <a:t>7</a:t>
            </a:r>
            <a:r>
              <a:rPr lang="ja-JP" altLang="en-US" sz="2400" b="1" dirty="0">
                <a:solidFill>
                  <a:srgbClr val="FFFF99"/>
                </a:solidFill>
              </a:rPr>
              <a:t>年かけて建設され、ダビデの長期計画は成就した。</a:t>
            </a:r>
            <a:endParaRPr lang="en-US" altLang="ja-JP" sz="2400" b="1" dirty="0">
              <a:solidFill>
                <a:srgbClr val="FFFF99"/>
              </a:solidFill>
            </a:endParaRPr>
          </a:p>
          <a:p>
            <a:pPr marL="0" indent="0" algn="just">
              <a:spcBef>
                <a:spcPts val="0"/>
              </a:spcBef>
              <a:buNone/>
            </a:pPr>
            <a:endParaRPr lang="en-US" sz="1200" dirty="0">
              <a:solidFill>
                <a:srgbClr val="FFFF99"/>
              </a:solidFill>
            </a:endParaRPr>
          </a:p>
          <a:p>
            <a:pPr marL="0" indent="0">
              <a:spcBef>
                <a:spcPts val="0"/>
              </a:spcBef>
              <a:buNone/>
            </a:pPr>
            <a:r>
              <a:rPr lang="en-US" altLang="ja-JP" sz="2000" dirty="0">
                <a:solidFill>
                  <a:srgbClr val="FFFF99"/>
                </a:solidFill>
              </a:rPr>
              <a:t>T</a:t>
            </a:r>
            <a:r>
              <a:rPr lang="en-US" sz="2000" dirty="0">
                <a:solidFill>
                  <a:srgbClr val="FFFF99"/>
                </a:solidFill>
              </a:rPr>
              <a:t>he long-range plan of David was to build a temple (II Samuel 7). God did not allow David to build it because of his associations with wars (I Kings 5:2-3). However, when Solomon was chosen to succeed him, David handed Solomon the completed plan for the temple and a list of materials on hand. After seven years of construction, the temple was completed, and the long-range plan of David was fulfilled.</a:t>
            </a:r>
          </a:p>
        </p:txBody>
      </p:sp>
      <p:sp>
        <p:nvSpPr>
          <p:cNvPr id="4" name="Footer Placeholder 1"/>
          <p:cNvSpPr>
            <a:spLocks noGrp="1"/>
          </p:cNvSpPr>
          <p:nvPr>
            <p:ph type="ftr" sz="quarter" idx="11"/>
          </p:nvPr>
        </p:nvSpPr>
        <p:spPr>
          <a:xfrm>
            <a:off x="3505200" y="6553200"/>
            <a:ext cx="5181600" cy="304800"/>
          </a:xfrm>
        </p:spPr>
        <p:txBody>
          <a:bodyPr/>
          <a:lstStyle/>
          <a:p>
            <a:pPr>
              <a:defRPr/>
            </a:pPr>
            <a:r>
              <a:rPr lang="en-US" smtClean="0">
                <a:solidFill>
                  <a:schemeClr val="bg1"/>
                </a:solidFill>
              </a:rPr>
              <a:t>Lesson: T109.01           iteenchallenge.org </a:t>
            </a:r>
            <a:endParaRPr lang="en-US" dirty="0">
              <a:solidFill>
                <a:schemeClr val="bg1"/>
              </a:solidFill>
            </a:endParaRPr>
          </a:p>
        </p:txBody>
      </p:sp>
      <p:sp>
        <p:nvSpPr>
          <p:cNvPr id="5" name="Slide Number Placeholder 4"/>
          <p:cNvSpPr>
            <a:spLocks noGrp="1"/>
          </p:cNvSpPr>
          <p:nvPr>
            <p:ph type="sldNum" sz="quarter" idx="12"/>
          </p:nvPr>
        </p:nvSpPr>
        <p:spPr>
          <a:xfrm>
            <a:off x="8077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
        <p:nvSpPr>
          <p:cNvPr id="2" name="Date Placeholder 1"/>
          <p:cNvSpPr>
            <a:spLocks noGrp="1"/>
          </p:cNvSpPr>
          <p:nvPr>
            <p:ph type="dt" sz="half" idx="10"/>
          </p:nvPr>
        </p:nvSpPr>
        <p:spPr/>
        <p:txBody>
          <a:bodyPr/>
          <a:lstStyle/>
          <a:p>
            <a:pPr>
              <a:defRPr/>
            </a:pPr>
            <a:r>
              <a:rPr lang="en-US" smtClean="0"/>
              <a:t>12-2019</a:t>
            </a: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4684ee99a87c5bd9f8bd233490548e9633c668"/>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6435</TotalTime>
  <Words>5939</Words>
  <Application>Microsoft Office PowerPoint</Application>
  <PresentationFormat>Widescreen</PresentationFormat>
  <Paragraphs>460</Paragraphs>
  <Slides>33</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DOIFK C+ Perpetua</vt:lpstr>
      <vt:lpstr>DOIFL F+ Perpetua</vt:lpstr>
      <vt:lpstr>MS PGothic</vt:lpstr>
      <vt:lpstr>Arial</vt:lpstr>
      <vt:lpstr>Times New Roman</vt:lpstr>
      <vt:lpstr>Blank Presentation</vt:lpstr>
      <vt:lpstr>戦略的プランニング  Strategic Planning  計画することに失敗するのは 計画的に失敗していることになる Failing to Plan Is a Plan to Fail  イクイップ・ミニストリーズ　ジョン・マックスウェル by EQUIP Ministries founded by John Maxwell</vt:lpstr>
      <vt:lpstr>PowerPoint Presentation</vt:lpstr>
      <vt:lpstr>PowerPoint Presentation</vt:lpstr>
      <vt:lpstr>PowerPoint Presentation</vt:lpstr>
      <vt:lpstr>戦略的プランニング Strategic Planning Failing to Plan is a Plan to Fail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戦略的プランニング Strategic Planning 計画することに失敗するのは 計画的に失敗していることになる Failing to Plan Is a Plan to Fail</vt:lpstr>
      <vt:lpstr>PowerPoint Presentation</vt:lpstr>
      <vt:lpstr>PowerPoint Presentation</vt:lpstr>
    </vt:vector>
  </TitlesOfParts>
  <Company>ISS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Leigh Germy</dc:creator>
  <cp:lastModifiedBy>Dave Batty</cp:lastModifiedBy>
  <cp:revision>158</cp:revision>
  <dcterms:created xsi:type="dcterms:W3CDTF">2008-04-25T12:51:58Z</dcterms:created>
  <dcterms:modified xsi:type="dcterms:W3CDTF">2019-12-18T12:11:19Z</dcterms:modified>
</cp:coreProperties>
</file>