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76" autoAdjust="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F8908-4404-4AE4-B4AD-03BE6F464EF2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F015D-B1BA-42E5-87F7-9796E1AB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9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AEC65-9835-4524-BEA8-579D63C7FC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l" eaLnBrk="1" latinLnBrk="0" hangingPunct="1"/>
            <a:r>
              <a:rPr lang="en-US" smtClean="0"/>
              <a:t>4/2013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r>
              <a:rPr lang="en-US" smtClean="0"/>
              <a:t>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algn="l" eaLnBrk="1" latinLnBrk="0" hangingPunct="1"/>
            <a:r>
              <a:rPr lang="en-US" smtClean="0"/>
              <a:t>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r>
              <a:rPr lang="en-US" smtClean="0"/>
              <a:t>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r>
              <a:rPr lang="en-US" smtClean="0"/>
              <a:t>4/2013</a:t>
            </a:r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r>
              <a:rPr kumimoji="0" lang="en-US" sz="1300" smtClean="0">
                <a:solidFill>
                  <a:schemeClr val="bg2">
                    <a:tint val="60000"/>
                    <a:satMod val="155000"/>
                  </a:schemeClr>
                </a:solidFill>
              </a:rPr>
              <a:t>T501.04     iTeenChallenge.org</a:t>
            </a:r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924800" cy="3125162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effectLst/>
              </a:rPr>
              <a:t/>
            </a:r>
            <a:br>
              <a:rPr lang="pt-BR" sz="3600" dirty="0" smtClean="0">
                <a:effectLst/>
              </a:rPr>
            </a:br>
            <a:r>
              <a:rPr lang="en-US" sz="3600" dirty="0" smtClean="0">
                <a:solidFill>
                  <a:srgbClr val="C00000"/>
                </a:solidFill>
                <a:effectLst/>
              </a:rPr>
              <a:t>Basic </a:t>
            </a:r>
            <a:r>
              <a:rPr lang="en-US" sz="3600" dirty="0">
                <a:solidFill>
                  <a:srgbClr val="C00000"/>
                </a:solidFill>
                <a:effectLst/>
              </a:rPr>
              <a:t>Elements of Christian Discipleship </a:t>
            </a:r>
            <a:r>
              <a:rPr lang="en-US" sz="3600" dirty="0" smtClean="0">
                <a:solidFill>
                  <a:srgbClr val="C00000"/>
                </a:solidFill>
                <a:effectLst/>
              </a:rPr>
              <a:t>Training</a:t>
            </a:r>
            <a:endParaRPr lang="en-US" sz="36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799"/>
            <a:ext cx="7772400" cy="696511"/>
          </a:xfrm>
        </p:spPr>
        <p:txBody>
          <a:bodyPr/>
          <a:lstStyle/>
          <a:p>
            <a:r>
              <a:rPr lang="en-US" dirty="0" smtClean="0"/>
              <a:t>By Dave </a:t>
            </a:r>
            <a:r>
              <a:rPr lang="en-US" dirty="0"/>
              <a:t>Batty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3000"/>
            <a:ext cx="3657298" cy="203589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smtClean="0"/>
              <a:t>4/2013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1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81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295400"/>
            <a:ext cx="7696200" cy="4953000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  <a:tabLst>
                <a:tab pos="342900" algn="l"/>
                <a:tab pos="3200400" algn="l"/>
                <a:tab pos="4114800" algn="l"/>
              </a:tabLst>
            </a:pPr>
            <a:r>
              <a:rPr lang="es-AR" dirty="0" smtClean="0"/>
              <a:t>	</a:t>
            </a:r>
            <a:r>
              <a:rPr lang="es-AR" b="1" u="sng" dirty="0" err="1" smtClean="0"/>
              <a:t>Education</a:t>
            </a:r>
            <a:r>
              <a:rPr lang="es-AR" b="1" u="sng" dirty="0" smtClean="0"/>
              <a:t>		</a:t>
            </a:r>
            <a:r>
              <a:rPr lang="es-AR" b="1" u="sng" dirty="0" err="1" smtClean="0"/>
              <a:t>Discipleship</a:t>
            </a:r>
            <a:endParaRPr lang="es-AR" b="1" u="sng" dirty="0" smtClean="0"/>
          </a:p>
          <a:p>
            <a:pPr marL="342900" indent="-342900">
              <a:spcAft>
                <a:spcPts val="2500"/>
              </a:spcAft>
              <a:buFont typeface="Wingdings" pitchFamily="2" charset="2"/>
              <a:buChar char="Ø"/>
              <a:tabLst>
                <a:tab pos="3200400" algn="l"/>
                <a:tab pos="4114800" algn="l"/>
              </a:tabLst>
            </a:pPr>
            <a:r>
              <a:rPr lang="en-US" sz="2600" dirty="0" smtClean="0">
                <a:solidFill>
                  <a:srgbClr val="C00000"/>
                </a:solidFill>
              </a:rPr>
              <a:t>Head	</a:t>
            </a:r>
            <a:r>
              <a:rPr lang="en-US" sz="2600" dirty="0" err="1" smtClean="0">
                <a:solidFill>
                  <a:srgbClr val="C00000"/>
                </a:solidFill>
              </a:rPr>
              <a:t>vs</a:t>
            </a:r>
            <a:r>
              <a:rPr lang="en-US" sz="2600" dirty="0" smtClean="0">
                <a:solidFill>
                  <a:srgbClr val="C00000"/>
                </a:solidFill>
              </a:rPr>
              <a:t>	Heart</a:t>
            </a:r>
          </a:p>
          <a:p>
            <a:pPr marL="342900" indent="-342900">
              <a:spcAft>
                <a:spcPts val="2500"/>
              </a:spcAft>
              <a:buFont typeface="Wingdings" pitchFamily="2" charset="2"/>
              <a:buChar char="Ø"/>
              <a:tabLst>
                <a:tab pos="3200400" algn="l"/>
                <a:tab pos="4114800" algn="l"/>
              </a:tabLst>
            </a:pPr>
            <a:r>
              <a:rPr lang="en-US" sz="2600" dirty="0" smtClean="0">
                <a:solidFill>
                  <a:srgbClr val="C00000"/>
                </a:solidFill>
              </a:rPr>
              <a:t>Knowledge	</a:t>
            </a:r>
            <a:r>
              <a:rPr lang="en-US" sz="2600" dirty="0" err="1" smtClean="0">
                <a:solidFill>
                  <a:srgbClr val="C00000"/>
                </a:solidFill>
              </a:rPr>
              <a:t>vs</a:t>
            </a:r>
            <a:r>
              <a:rPr lang="en-US" sz="2600" dirty="0" smtClean="0">
                <a:solidFill>
                  <a:srgbClr val="C00000"/>
                </a:solidFill>
              </a:rPr>
              <a:t>	Application</a:t>
            </a:r>
          </a:p>
          <a:p>
            <a:pPr marL="342900" indent="-342900">
              <a:spcAft>
                <a:spcPts val="2500"/>
              </a:spcAft>
              <a:buFont typeface="Wingdings" pitchFamily="2" charset="2"/>
              <a:buChar char="Ø"/>
              <a:tabLst>
                <a:tab pos="3200400" algn="l"/>
                <a:tab pos="4114800" algn="l"/>
              </a:tabLst>
            </a:pPr>
            <a:r>
              <a:rPr lang="en-US" sz="2600" dirty="0" smtClean="0">
                <a:solidFill>
                  <a:srgbClr val="C00000"/>
                </a:solidFill>
              </a:rPr>
              <a:t>Understanding	</a:t>
            </a:r>
            <a:r>
              <a:rPr lang="en-US" sz="2600" dirty="0" err="1" smtClean="0">
                <a:solidFill>
                  <a:srgbClr val="C00000"/>
                </a:solidFill>
              </a:rPr>
              <a:t>vs</a:t>
            </a:r>
            <a:r>
              <a:rPr lang="en-US" sz="2600" dirty="0" smtClean="0">
                <a:solidFill>
                  <a:srgbClr val="C00000"/>
                </a:solidFill>
              </a:rPr>
              <a:t> 	Commitment</a:t>
            </a:r>
          </a:p>
          <a:p>
            <a:pPr marL="342900" indent="-342900">
              <a:spcAft>
                <a:spcPts val="2500"/>
              </a:spcAft>
              <a:buFont typeface="Wingdings" pitchFamily="2" charset="2"/>
              <a:buChar char="Ø"/>
              <a:tabLst>
                <a:tab pos="3200400" algn="l"/>
                <a:tab pos="4114800" algn="l"/>
              </a:tabLst>
            </a:pPr>
            <a:r>
              <a:rPr lang="en-US" sz="2600" dirty="0" smtClean="0">
                <a:solidFill>
                  <a:srgbClr val="C00000"/>
                </a:solidFill>
              </a:rPr>
              <a:t>Letter of the law	</a:t>
            </a:r>
            <a:r>
              <a:rPr lang="en-US" sz="2600" dirty="0" err="1" smtClean="0">
                <a:solidFill>
                  <a:srgbClr val="C00000"/>
                </a:solidFill>
              </a:rPr>
              <a:t>vs</a:t>
            </a:r>
            <a:r>
              <a:rPr lang="en-US" sz="2600" dirty="0" smtClean="0">
                <a:solidFill>
                  <a:srgbClr val="C00000"/>
                </a:solidFill>
              </a:rPr>
              <a:t>	Spirit of the law</a:t>
            </a:r>
          </a:p>
          <a:p>
            <a:pPr marL="342900" indent="-342900">
              <a:spcAft>
                <a:spcPts val="2500"/>
              </a:spcAft>
              <a:buFont typeface="Wingdings" pitchFamily="2" charset="2"/>
              <a:buChar char="Ø"/>
              <a:tabLst>
                <a:tab pos="3200400" algn="l"/>
                <a:tab pos="4114800" algn="l"/>
              </a:tabLst>
            </a:pPr>
            <a:r>
              <a:rPr lang="en-US" sz="2600" dirty="0" smtClean="0">
                <a:solidFill>
                  <a:srgbClr val="C00000"/>
                </a:solidFill>
              </a:rPr>
              <a:t>Legalism	</a:t>
            </a:r>
            <a:r>
              <a:rPr lang="en-US" sz="2600" dirty="0" err="1" smtClean="0">
                <a:solidFill>
                  <a:srgbClr val="C00000"/>
                </a:solidFill>
              </a:rPr>
              <a:t>vs</a:t>
            </a:r>
            <a:r>
              <a:rPr lang="en-US" sz="2600" dirty="0" smtClean="0">
                <a:solidFill>
                  <a:srgbClr val="C00000"/>
                </a:solidFill>
              </a:rPr>
              <a:t>	Life &amp; Light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effectLst/>
              </a:rPr>
              <a:t>Difference between Education &amp; Discipleship</a:t>
            </a:r>
            <a:endParaRPr lang="en-US" sz="4000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10</a:t>
            </a:fld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indent="-4763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Philippians 3:14  </a:t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I press toward the mark of the high calling of God.</a:t>
            </a:r>
          </a:p>
          <a:p>
            <a:pPr marL="4763" indent="-4763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11</a:t>
            </a:fld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/>
          <a:lstStyle/>
          <a:p>
            <a:pPr marL="4763" indent="-4763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Hebrews 12:1-2   </a:t>
            </a:r>
          </a:p>
          <a:p>
            <a:pPr marL="4763" indent="-4763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Lay aside every weight and sin that so easily entangles and let us run with perseverance the race marked out for us – let us FIX our eyes on Jesus.</a:t>
            </a:r>
          </a:p>
          <a:p>
            <a:pPr marL="4763" indent="-4763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12</a:t>
            </a:fld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s-CR" dirty="0" err="1" smtClean="0">
                <a:solidFill>
                  <a:srgbClr val="C00000"/>
                </a:solidFill>
              </a:rPr>
              <a:t>Questions</a:t>
            </a:r>
            <a:r>
              <a:rPr lang="es-CR" dirty="0" smtClean="0">
                <a:solidFill>
                  <a:srgbClr val="C00000"/>
                </a:solidFill>
              </a:rPr>
              <a:t> </a:t>
            </a:r>
            <a:r>
              <a:rPr lang="es-CR" dirty="0" err="1" smtClean="0">
                <a:solidFill>
                  <a:srgbClr val="C00000"/>
                </a:solidFill>
              </a:rPr>
              <a:t>for</a:t>
            </a:r>
            <a:r>
              <a:rPr lang="es-CR" dirty="0" smtClean="0">
                <a:solidFill>
                  <a:srgbClr val="C00000"/>
                </a:solidFill>
              </a:rPr>
              <a:t> </a:t>
            </a:r>
            <a:r>
              <a:rPr lang="es-CR" dirty="0" err="1" smtClean="0">
                <a:solidFill>
                  <a:srgbClr val="C00000"/>
                </a:solidFill>
              </a:rPr>
              <a:t>discussion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747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CB07734-2459-4583-AC1C-4A8119175F4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T501.04     iTeenChallenge.org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Contact us</a:t>
            </a:r>
            <a:endParaRPr lang="en-US" sz="48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800" dirty="0" smtClean="0"/>
              <a:t>www.Globaltc.org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4800" dirty="0" smtClean="0"/>
              <a:t>www.iTeenChallenge.org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 descr="GTC logo gold on gold 72 dpi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5567" y="4419600"/>
            <a:ext cx="3658433" cy="20324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T501.04     iTeenChallenge.org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4/2013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Physically</a:t>
            </a:r>
          </a:p>
          <a:p>
            <a:pPr marL="0" indent="0">
              <a:buNone/>
            </a:pPr>
            <a:endParaRPr lang="en-US" sz="2800" dirty="0" smtClean="0">
              <a:solidFill>
                <a:srgbClr val="C00000"/>
              </a:solidFill>
            </a:endParaRPr>
          </a:p>
          <a:p>
            <a:pPr>
              <a:spcAft>
                <a:spcPts val="1500"/>
              </a:spcAft>
            </a:pPr>
            <a:r>
              <a:rPr lang="en-US" sz="2400" dirty="0" smtClean="0">
                <a:solidFill>
                  <a:srgbClr val="C00000"/>
                </a:solidFill>
              </a:rPr>
              <a:t>Physically </a:t>
            </a:r>
            <a:r>
              <a:rPr lang="en-US" sz="2400" dirty="0">
                <a:solidFill>
                  <a:srgbClr val="C00000"/>
                </a:solidFill>
              </a:rPr>
              <a:t>not enough to bring baby home and give them a sheet of instructions</a:t>
            </a:r>
          </a:p>
          <a:p>
            <a:pPr marL="1200150" indent="-457200">
              <a:spcAft>
                <a:spcPts val="1500"/>
              </a:spcAft>
              <a:tabLst>
                <a:tab pos="1195388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We are quite busy with our own lives and work</a:t>
            </a:r>
          </a:p>
          <a:p>
            <a:pPr marL="1200150" indent="-457200"/>
            <a:r>
              <a:rPr lang="pt-BR" sz="2400" dirty="0" smtClean="0">
                <a:solidFill>
                  <a:srgbClr val="C00000"/>
                </a:solidFill>
              </a:rPr>
              <a:t>Have </a:t>
            </a:r>
            <a:r>
              <a:rPr lang="pt-BR" sz="2400" dirty="0">
                <a:solidFill>
                  <a:srgbClr val="C00000"/>
                </a:solidFill>
              </a:rPr>
              <a:t>a great life</a:t>
            </a:r>
            <a:r>
              <a:rPr lang="pt-BR" sz="2400" dirty="0" smtClean="0">
                <a:solidFill>
                  <a:srgbClr val="C00000"/>
                </a:solidFill>
              </a:rPr>
              <a:t>!</a:t>
            </a:r>
            <a:endParaRPr lang="en-US" sz="2400" i="1" dirty="0"/>
          </a:p>
          <a:p>
            <a:pPr marL="0" indent="0">
              <a:buNone/>
            </a:pPr>
            <a:endParaRPr lang="en-US" sz="2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4675" indent="-574675"/>
            <a:r>
              <a:rPr lang="pt-BR" sz="3200" dirty="0" smtClean="0">
                <a:solidFill>
                  <a:srgbClr val="C00000"/>
                </a:solidFill>
                <a:effectLst/>
              </a:rPr>
              <a:t>A.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	</a:t>
            </a:r>
            <a:r>
              <a:rPr lang="pt-BR" sz="3200" dirty="0" smtClean="0">
                <a:solidFill>
                  <a:srgbClr val="C00000"/>
                </a:solidFill>
                <a:effectLst/>
              </a:rPr>
              <a:t>Difference </a:t>
            </a:r>
            <a:r>
              <a:rPr lang="pt-BR" sz="3200" dirty="0">
                <a:solidFill>
                  <a:srgbClr val="C00000"/>
                </a:solidFill>
                <a:effectLst/>
              </a:rPr>
              <a:t>between birth and </a:t>
            </a:r>
            <a:r>
              <a:rPr lang="pt-BR" sz="3200" dirty="0" smtClean="0">
                <a:solidFill>
                  <a:srgbClr val="C00000"/>
                </a:solidFill>
                <a:effectLst/>
              </a:rPr>
              <a:t>living</a:t>
            </a:r>
            <a:endParaRPr lang="en-US" sz="3200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2</a:t>
            </a:fld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495799"/>
            <a:ext cx="1524000" cy="153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77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72A376"/>
              </a:buClr>
              <a:buNone/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>
                <a:solidFill>
                  <a:srgbClr val="C00000"/>
                </a:solidFill>
              </a:rPr>
              <a:t>Spiritually</a:t>
            </a:r>
            <a:endParaRPr lang="pt-BR" sz="2800" dirty="0">
              <a:solidFill>
                <a:srgbClr val="C00000"/>
              </a:solidFill>
            </a:endParaRPr>
          </a:p>
          <a:p>
            <a:pPr marL="0" lvl="0" indent="0">
              <a:buClr>
                <a:srgbClr val="72A376"/>
              </a:buClr>
              <a:buNone/>
            </a:pPr>
            <a:endParaRPr lang="pt-BR" sz="2000" dirty="0"/>
          </a:p>
          <a:p>
            <a:pPr marL="0" lvl="0" indent="0">
              <a:buClr>
                <a:srgbClr val="72A376"/>
              </a:buCl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Do </a:t>
            </a:r>
            <a:r>
              <a:rPr lang="en-US" sz="2800" dirty="0">
                <a:solidFill>
                  <a:srgbClr val="C00000"/>
                </a:solidFill>
              </a:rPr>
              <a:t>we give the new Christian a Bible and say </a:t>
            </a:r>
            <a:r>
              <a:rPr lang="en-US" sz="2800" dirty="0" smtClean="0">
                <a:solidFill>
                  <a:srgbClr val="C00000"/>
                </a:solidFill>
              </a:rPr>
              <a:t>“God </a:t>
            </a:r>
            <a:r>
              <a:rPr lang="en-US" sz="2800" dirty="0">
                <a:solidFill>
                  <a:srgbClr val="C00000"/>
                </a:solidFill>
              </a:rPr>
              <a:t>bless you?  We are glad to have you in the family of God</a:t>
            </a:r>
            <a:r>
              <a:rPr lang="en-US" sz="2800" dirty="0" smtClean="0">
                <a:solidFill>
                  <a:srgbClr val="C00000"/>
                </a:solidFill>
              </a:rPr>
              <a:t>.”</a:t>
            </a:r>
            <a:endParaRPr lang="en-US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71500" indent="-571500"/>
            <a:r>
              <a:rPr lang="pt-BR" sz="3200" dirty="0" smtClean="0">
                <a:solidFill>
                  <a:srgbClr val="C00000"/>
                </a:solidFill>
                <a:effectLst/>
              </a:rPr>
              <a:t>A.	Difference between birth and living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3</a:t>
            </a:fld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110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254691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Put </a:t>
            </a:r>
            <a:r>
              <a:rPr lang="pt-BR" sz="2800" dirty="0">
                <a:solidFill>
                  <a:srgbClr val="C00000"/>
                </a:solidFill>
              </a:rPr>
              <a:t>off “old man”</a:t>
            </a:r>
          </a:p>
          <a:p>
            <a:endParaRPr lang="en-US" sz="2800" dirty="0"/>
          </a:p>
          <a:p>
            <a:r>
              <a:rPr lang="pt-BR" sz="2800" dirty="0" smtClean="0">
                <a:solidFill>
                  <a:srgbClr val="C00000"/>
                </a:solidFill>
              </a:rPr>
              <a:t>Put </a:t>
            </a:r>
            <a:r>
              <a:rPr lang="pt-BR" sz="2800" dirty="0">
                <a:solidFill>
                  <a:srgbClr val="C00000"/>
                </a:solidFill>
              </a:rPr>
              <a:t>on “new man”</a:t>
            </a:r>
          </a:p>
          <a:p>
            <a:endParaRPr lang="en-US" sz="2800" dirty="0"/>
          </a:p>
          <a:p>
            <a:r>
              <a:rPr lang="pt-BR" sz="2800" dirty="0" smtClean="0">
                <a:solidFill>
                  <a:srgbClr val="C00000"/>
                </a:solidFill>
              </a:rPr>
              <a:t>Becoming </a:t>
            </a:r>
            <a:r>
              <a:rPr lang="pt-BR" sz="2800" dirty="0">
                <a:solidFill>
                  <a:srgbClr val="C00000"/>
                </a:solidFill>
              </a:rPr>
              <a:t>like Christ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/>
            <a:r>
              <a:rPr lang="en-US" sz="3200" dirty="0">
                <a:solidFill>
                  <a:srgbClr val="C00000"/>
                </a:solidFill>
                <a:effectLst/>
              </a:rPr>
              <a:t>B.	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Life Training </a:t>
            </a:r>
            <a:endParaRPr lang="en-US" sz="3200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4</a:t>
            </a:fld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30"/>
          <a:stretch/>
        </p:blipFill>
        <p:spPr>
          <a:xfrm>
            <a:off x="5715000" y="3429000"/>
            <a:ext cx="2984119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305800" cy="4191317"/>
          </a:xfrm>
        </p:spPr>
        <p:txBody>
          <a:bodyPr>
            <a:normAutofit/>
          </a:bodyPr>
          <a:lstStyle/>
          <a:p>
            <a:pPr marL="0" indent="0">
              <a:spcAft>
                <a:spcPts val="1500"/>
              </a:spcAft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Need </a:t>
            </a:r>
            <a:r>
              <a:rPr lang="en-US" sz="2400" dirty="0">
                <a:solidFill>
                  <a:srgbClr val="C00000"/>
                </a:solidFill>
              </a:rPr>
              <a:t>for </a:t>
            </a:r>
            <a:r>
              <a:rPr lang="en-US" sz="2400" dirty="0" smtClean="0">
                <a:solidFill>
                  <a:srgbClr val="C00000"/>
                </a:solidFill>
              </a:rPr>
              <a:t>balanced </a:t>
            </a:r>
            <a:r>
              <a:rPr lang="en-US" sz="2400" dirty="0">
                <a:solidFill>
                  <a:srgbClr val="C00000"/>
                </a:solidFill>
              </a:rPr>
              <a:t>growth in all 3 areas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 marL="571500" indent="-57150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1. 	</a:t>
            </a:r>
            <a:r>
              <a:rPr lang="en-US" sz="2800" b="1" u="sng" dirty="0" smtClean="0">
                <a:solidFill>
                  <a:srgbClr val="C00000"/>
                </a:solidFill>
              </a:rPr>
              <a:t>Christ-like</a:t>
            </a:r>
            <a:r>
              <a:rPr lang="en-US" sz="2800" b="1" dirty="0" smtClean="0">
                <a:solidFill>
                  <a:srgbClr val="C00000"/>
                </a:solidFill>
              </a:rPr>
              <a:t> lifestyle</a:t>
            </a:r>
            <a:endParaRPr lang="en-US" sz="2800" b="1" dirty="0">
              <a:solidFill>
                <a:srgbClr val="C00000"/>
              </a:solidFill>
            </a:endParaRPr>
          </a:p>
          <a:p>
            <a:pPr marL="800100" indent="-255588">
              <a:spcAft>
                <a:spcPts val="1000"/>
              </a:spcAft>
            </a:pPr>
            <a:r>
              <a:rPr lang="en-US" sz="2400" dirty="0" smtClean="0">
                <a:solidFill>
                  <a:srgbClr val="C00000"/>
                </a:solidFill>
              </a:rPr>
              <a:t>Love</a:t>
            </a:r>
            <a:r>
              <a:rPr lang="en-US" sz="2400" dirty="0">
                <a:solidFill>
                  <a:srgbClr val="C00000"/>
                </a:solidFill>
              </a:rPr>
              <a:t>, kindness, patience, qualities that describe Christian life.  2 Peter 1:5-8</a:t>
            </a:r>
          </a:p>
          <a:p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75264"/>
          </a:xfrm>
        </p:spPr>
        <p:txBody>
          <a:bodyPr>
            <a:noAutofit/>
          </a:bodyPr>
          <a:lstStyle/>
          <a:p>
            <a:pPr marL="571500" indent="-571500"/>
            <a:r>
              <a:rPr lang="en-US" sz="2800" dirty="0" smtClean="0">
                <a:solidFill>
                  <a:srgbClr val="C00000"/>
                </a:solidFill>
                <a:effectLst/>
              </a:rPr>
              <a:t>C.	Three Basic </a:t>
            </a:r>
            <a:r>
              <a:rPr lang="en-US" sz="2800" dirty="0">
                <a:solidFill>
                  <a:srgbClr val="C00000"/>
                </a:solidFill>
                <a:effectLst/>
              </a:rPr>
              <a:t>Areas of Discipleship Training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151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229600" cy="4191317"/>
          </a:xfrm>
        </p:spPr>
        <p:txBody>
          <a:bodyPr>
            <a:normAutofit/>
          </a:bodyPr>
          <a:lstStyle/>
          <a:p>
            <a:pPr marL="571500" indent="-571500">
              <a:spcAft>
                <a:spcPts val="1500"/>
              </a:spcAft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2. 	</a:t>
            </a:r>
            <a:r>
              <a:rPr lang="en-US" sz="2800" b="1" dirty="0" smtClean="0">
                <a:solidFill>
                  <a:srgbClr val="C00000"/>
                </a:solidFill>
              </a:rPr>
              <a:t>Ministry of </a:t>
            </a:r>
            <a:r>
              <a:rPr lang="en-US" sz="2800" b="1" dirty="0">
                <a:solidFill>
                  <a:srgbClr val="C00000"/>
                </a:solidFill>
              </a:rPr>
              <a:t>Christian </a:t>
            </a:r>
            <a:r>
              <a:rPr lang="en-US" sz="2800" b="1" u="sng" dirty="0">
                <a:solidFill>
                  <a:srgbClr val="C00000"/>
                </a:solidFill>
              </a:rPr>
              <a:t>service</a:t>
            </a:r>
          </a:p>
          <a:p>
            <a:pPr marL="685800" indent="-255588">
              <a:spcAft>
                <a:spcPts val="1500"/>
              </a:spcAft>
            </a:pPr>
            <a:r>
              <a:rPr lang="en-US" sz="2400" dirty="0" smtClean="0">
                <a:solidFill>
                  <a:srgbClr val="C00000"/>
                </a:solidFill>
              </a:rPr>
              <a:t>Appropriate ministry for new Christians </a:t>
            </a:r>
          </a:p>
          <a:p>
            <a:pPr marL="685800" indent="-255588">
              <a:spcAft>
                <a:spcPts val="1500"/>
              </a:spcAft>
            </a:pPr>
            <a:r>
              <a:rPr lang="en-US" sz="2400" dirty="0" smtClean="0">
                <a:solidFill>
                  <a:srgbClr val="C00000"/>
                </a:solidFill>
              </a:rPr>
              <a:t>Everyone is gifted  1 Cor. 12:18,  Romans 12</a:t>
            </a:r>
          </a:p>
          <a:p>
            <a:pPr marL="685800" indent="-255588">
              <a:spcAft>
                <a:spcPts val="1500"/>
              </a:spcAft>
            </a:pPr>
            <a:r>
              <a:rPr lang="en-US" sz="2400" dirty="0" smtClean="0">
                <a:solidFill>
                  <a:srgbClr val="C00000"/>
                </a:solidFill>
              </a:rPr>
              <a:t>Ephesians </a:t>
            </a:r>
            <a:r>
              <a:rPr lang="en-US" sz="2400" dirty="0">
                <a:solidFill>
                  <a:srgbClr val="C00000"/>
                </a:solidFill>
              </a:rPr>
              <a:t>4:11-16 – especially vs. 12 &amp; </a:t>
            </a:r>
            <a:r>
              <a:rPr lang="en-US" sz="2400" dirty="0" smtClean="0">
                <a:solidFill>
                  <a:srgbClr val="C00000"/>
                </a:solidFill>
              </a:rPr>
              <a:t>16</a:t>
            </a:r>
            <a:endParaRPr lang="en-US" sz="2400" dirty="0">
              <a:solidFill>
                <a:srgbClr val="C00000"/>
              </a:solidFill>
            </a:endParaRPr>
          </a:p>
          <a:p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70464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400" dirty="0" smtClean="0">
                <a:solidFill>
                  <a:srgbClr val="C00000"/>
                </a:solidFill>
                <a:effectLst/>
              </a:rPr>
              <a:t>C.	</a:t>
            </a:r>
            <a:r>
              <a:rPr lang="es-A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effectLst/>
              </a:rPr>
              <a:t>Three Basic Areas of Discipleship Training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6</a:t>
            </a:fld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657600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62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8229600" cy="4419916"/>
          </a:xfrm>
        </p:spPr>
        <p:txBody>
          <a:bodyPr>
            <a:normAutofit/>
          </a:bodyPr>
          <a:lstStyle/>
          <a:p>
            <a:pPr marL="571500" indent="-571500">
              <a:spcAft>
                <a:spcPts val="1500"/>
              </a:spcAft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3. 	Personal </a:t>
            </a:r>
            <a:r>
              <a:rPr lang="pt-BR" sz="2800" b="1" u="sng" dirty="0">
                <a:solidFill>
                  <a:srgbClr val="C00000"/>
                </a:solidFill>
              </a:rPr>
              <a:t>problem</a:t>
            </a:r>
            <a:r>
              <a:rPr lang="pt-BR" sz="2800" b="1" dirty="0">
                <a:solidFill>
                  <a:srgbClr val="C00000"/>
                </a:solidFill>
              </a:rPr>
              <a:t> solving</a:t>
            </a:r>
            <a:endParaRPr lang="pt-BR" sz="2800" b="1" dirty="0" smtClean="0">
              <a:solidFill>
                <a:srgbClr val="C00000"/>
              </a:solidFill>
            </a:endParaRPr>
          </a:p>
          <a:p>
            <a:pPr marL="914400" indent="-342900">
              <a:spcAft>
                <a:spcPts val="1000"/>
              </a:spcAft>
            </a:pPr>
            <a:r>
              <a:rPr lang="en-US" sz="2400" dirty="0" smtClean="0">
                <a:solidFill>
                  <a:srgbClr val="C00000"/>
                </a:solidFill>
              </a:rPr>
              <a:t>We </a:t>
            </a:r>
            <a:r>
              <a:rPr lang="en-US" sz="2400" dirty="0">
                <a:solidFill>
                  <a:srgbClr val="C00000"/>
                </a:solidFill>
              </a:rPr>
              <a:t>sometimes fail to understand the complication of past sins </a:t>
            </a:r>
          </a:p>
          <a:p>
            <a:pPr marL="914400" indent="-342900">
              <a:spcAft>
                <a:spcPts val="1000"/>
              </a:spcAft>
            </a:pPr>
            <a:r>
              <a:rPr lang="en-US" sz="2400" dirty="0" smtClean="0">
                <a:solidFill>
                  <a:srgbClr val="C00000"/>
                </a:solidFill>
              </a:rPr>
              <a:t>Misuse </a:t>
            </a:r>
            <a:r>
              <a:rPr lang="en-US" sz="2400" dirty="0">
                <a:solidFill>
                  <a:srgbClr val="C00000"/>
                </a:solidFill>
              </a:rPr>
              <a:t>of 2 </a:t>
            </a:r>
            <a:r>
              <a:rPr lang="en-US" sz="2400" dirty="0" smtClean="0">
                <a:solidFill>
                  <a:srgbClr val="C00000"/>
                </a:solidFill>
              </a:rPr>
              <a:t>Corinthians </a:t>
            </a:r>
            <a:r>
              <a:rPr lang="en-US" sz="2400" dirty="0">
                <a:solidFill>
                  <a:srgbClr val="C00000"/>
                </a:solidFill>
              </a:rPr>
              <a:t>5:17</a:t>
            </a:r>
            <a:endParaRPr lang="pt-BR" sz="2400" dirty="0">
              <a:solidFill>
                <a:srgbClr val="C00000"/>
              </a:solidFill>
            </a:endParaRPr>
          </a:p>
          <a:p>
            <a:pPr marL="914400" indent="-342900"/>
            <a:r>
              <a:rPr lang="pt-BR" sz="2400" dirty="0" smtClean="0">
                <a:solidFill>
                  <a:srgbClr val="C00000"/>
                </a:solidFill>
              </a:rPr>
              <a:t>Balance </a:t>
            </a:r>
            <a:r>
              <a:rPr lang="pt-BR" sz="2400" dirty="0">
                <a:solidFill>
                  <a:srgbClr val="C00000"/>
                </a:solidFill>
              </a:rPr>
              <a:t>needed here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70464"/>
          </a:xfrm>
        </p:spPr>
        <p:txBody>
          <a:bodyPr>
            <a:noAutofit/>
          </a:bodyPr>
          <a:lstStyle/>
          <a:p>
            <a:pPr marL="457200" indent="-457200">
              <a:tabLst>
                <a:tab pos="457200" algn="l"/>
              </a:tabLst>
            </a:pPr>
            <a:r>
              <a:rPr lang="en-US" sz="2400" dirty="0" smtClean="0">
                <a:solidFill>
                  <a:srgbClr val="C00000"/>
                </a:solidFill>
                <a:effectLst/>
              </a:rPr>
              <a:t>C.	</a:t>
            </a:r>
            <a:r>
              <a:rPr lang="es-AR" sz="240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effectLst/>
              </a:rPr>
              <a:t>Three Basic Areas of Discipleship Training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7</a:t>
            </a:fld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1"/>
          <a:stretch/>
        </p:blipFill>
        <p:spPr>
          <a:xfrm>
            <a:off x="2133600" y="3886200"/>
            <a:ext cx="4419600" cy="257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71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34116"/>
          </a:xfrm>
        </p:spPr>
        <p:txBody>
          <a:bodyPr/>
          <a:lstStyle/>
          <a:p>
            <a:pPr marL="914400" indent="-342900">
              <a:spcAft>
                <a:spcPts val="1500"/>
              </a:spcAft>
            </a:pPr>
            <a:r>
              <a:rPr lang="en-US" sz="2400" dirty="0" smtClean="0">
                <a:solidFill>
                  <a:srgbClr val="C00000"/>
                </a:solidFill>
              </a:rPr>
              <a:t>Culture </a:t>
            </a:r>
            <a:r>
              <a:rPr lang="en-US" sz="2400" dirty="0">
                <a:solidFill>
                  <a:srgbClr val="C00000"/>
                </a:solidFill>
              </a:rPr>
              <a:t>today so busy</a:t>
            </a:r>
          </a:p>
          <a:p>
            <a:pPr marL="914400" indent="-342900">
              <a:spcAft>
                <a:spcPts val="1500"/>
              </a:spcAft>
            </a:pPr>
            <a:r>
              <a:rPr lang="pt-BR" sz="2400" dirty="0" smtClean="0">
                <a:solidFill>
                  <a:srgbClr val="C00000"/>
                </a:solidFill>
              </a:rPr>
              <a:t>T</a:t>
            </a:r>
            <a:r>
              <a:rPr lang="en-US" sz="2400" dirty="0" err="1" smtClean="0">
                <a:solidFill>
                  <a:srgbClr val="C00000"/>
                </a:solidFill>
              </a:rPr>
              <a:t>ime</a:t>
            </a:r>
            <a:r>
              <a:rPr lang="en-US" sz="2400" dirty="0" smtClean="0">
                <a:solidFill>
                  <a:srgbClr val="C00000"/>
                </a:solidFill>
              </a:rPr>
              <a:t>-saving </a:t>
            </a:r>
            <a:r>
              <a:rPr lang="en-US" sz="2400" dirty="0">
                <a:solidFill>
                  <a:srgbClr val="C00000"/>
                </a:solidFill>
              </a:rPr>
              <a:t>devices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209800"/>
          </a:xfrm>
        </p:spPr>
        <p:txBody>
          <a:bodyPr>
            <a:noAutofit/>
          </a:bodyPr>
          <a:lstStyle/>
          <a:p>
            <a:pPr marL="571500" indent="-571500"/>
            <a:r>
              <a:rPr lang="en-US" sz="3200" dirty="0">
                <a:solidFill>
                  <a:srgbClr val="C00000"/>
                </a:solidFill>
                <a:effectLst/>
              </a:rPr>
              <a:t>D.	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People </a:t>
            </a:r>
            <a:r>
              <a:rPr lang="en-US" sz="3200" dirty="0">
                <a:solidFill>
                  <a:srgbClr val="C00000"/>
                </a:solidFill>
                <a:effectLst/>
              </a:rPr>
              <a:t>are in search of </a:t>
            </a:r>
            <a:r>
              <a:rPr lang="en-US" sz="3200" u="sng" dirty="0">
                <a:solidFill>
                  <a:srgbClr val="C00000"/>
                </a:solidFill>
                <a:effectLst/>
              </a:rPr>
              <a:t>meaningful</a:t>
            </a:r>
            <a:r>
              <a:rPr lang="en-US" sz="3200" dirty="0">
                <a:solidFill>
                  <a:srgbClr val="C00000"/>
                </a:solidFill>
                <a:effectLst/>
              </a:rPr>
              <a:t> relationships.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8</a:t>
            </a:fld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9" t="3656"/>
          <a:stretch/>
        </p:blipFill>
        <p:spPr>
          <a:xfrm>
            <a:off x="3429000" y="3048000"/>
            <a:ext cx="3810743" cy="3614037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667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pPr marL="800100" indent="-228600">
              <a:spcAft>
                <a:spcPts val="1500"/>
              </a:spcAft>
            </a:pPr>
            <a:r>
              <a:rPr lang="en-US" sz="2200" dirty="0" smtClean="0">
                <a:solidFill>
                  <a:srgbClr val="C00000"/>
                </a:solidFill>
              </a:rPr>
              <a:t>Conclusion </a:t>
            </a:r>
            <a:r>
              <a:rPr lang="en-US" sz="2200" dirty="0">
                <a:solidFill>
                  <a:srgbClr val="C00000"/>
                </a:solidFill>
              </a:rPr>
              <a:t>of sermon on the mount – </a:t>
            </a:r>
            <a:r>
              <a:rPr lang="en-US" sz="2000" dirty="0">
                <a:solidFill>
                  <a:srgbClr val="C00000"/>
                </a:solidFill>
              </a:rPr>
              <a:t>Matthew 7:24-27</a:t>
            </a:r>
            <a:endParaRPr lang="en-US" sz="2200" dirty="0">
              <a:solidFill>
                <a:srgbClr val="C00000"/>
              </a:solidFill>
            </a:endParaRPr>
          </a:p>
          <a:p>
            <a:pPr marL="800100" indent="-255588">
              <a:spcAft>
                <a:spcPts val="1500"/>
              </a:spcAft>
            </a:pPr>
            <a:r>
              <a:rPr lang="en-US" sz="2200" dirty="0" smtClean="0">
                <a:solidFill>
                  <a:srgbClr val="C00000"/>
                </a:solidFill>
              </a:rPr>
              <a:t>Wise </a:t>
            </a:r>
            <a:r>
              <a:rPr lang="en-US" sz="2200" dirty="0">
                <a:solidFill>
                  <a:srgbClr val="C00000"/>
                </a:solidFill>
              </a:rPr>
              <a:t>man and the foolish man – in common – both heard the truth</a:t>
            </a:r>
          </a:p>
          <a:p>
            <a:pPr marL="800100" indent="-255588">
              <a:spcAft>
                <a:spcPts val="1500"/>
              </a:spcAft>
            </a:pPr>
            <a:r>
              <a:rPr lang="en-US" sz="2200" dirty="0" smtClean="0">
                <a:solidFill>
                  <a:srgbClr val="C00000"/>
                </a:solidFill>
              </a:rPr>
              <a:t>Difference between them – One applied it – the other did not.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/>
            <a:r>
              <a:rPr lang="pt-BR" sz="3200" dirty="0">
                <a:solidFill>
                  <a:srgbClr val="C00000"/>
                </a:solidFill>
                <a:effectLst/>
              </a:rPr>
              <a:t>E.	</a:t>
            </a:r>
            <a:r>
              <a:rPr lang="en-US" sz="3200" dirty="0" smtClean="0">
                <a:solidFill>
                  <a:srgbClr val="C00000"/>
                </a:solidFill>
                <a:effectLst/>
              </a:rPr>
              <a:t>Focus </a:t>
            </a:r>
            <a:r>
              <a:rPr lang="en-US" sz="3200" dirty="0">
                <a:solidFill>
                  <a:srgbClr val="C00000"/>
                </a:solidFill>
                <a:effectLst/>
              </a:rPr>
              <a:t>is on </a:t>
            </a:r>
            <a:r>
              <a:rPr lang="en-US" sz="3200" u="sng" dirty="0">
                <a:solidFill>
                  <a:srgbClr val="C00000"/>
                </a:solidFill>
                <a:effectLst/>
              </a:rPr>
              <a:t>application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9</a:t>
            </a:fld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T501.04     iTeenChallenge.org</a:t>
            </a:r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962400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029075"/>
            <a:ext cx="25622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1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1070</TotalTime>
  <Words>226</Words>
  <Application>Microsoft Office PowerPoint</Application>
  <PresentationFormat>On-screen Show (4:3)</PresentationFormat>
  <Paragraphs>99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 Basic Elements of Christian Discipleship Training</vt:lpstr>
      <vt:lpstr>A. Difference between birth and living</vt:lpstr>
      <vt:lpstr>A. Difference between birth and living</vt:lpstr>
      <vt:lpstr>B. Life Training </vt:lpstr>
      <vt:lpstr>C. Three Basic Areas of Discipleship Training</vt:lpstr>
      <vt:lpstr>C.  Three Basic Areas of Discipleship Training</vt:lpstr>
      <vt:lpstr>C.  Three Basic Areas of Discipleship Training</vt:lpstr>
      <vt:lpstr>D. People are in search of meaningful relationships.</vt:lpstr>
      <vt:lpstr>E. Focus is on application</vt:lpstr>
      <vt:lpstr>Difference between Education &amp; Discipleship</vt:lpstr>
      <vt:lpstr>PowerPoint Presentation</vt:lpstr>
      <vt:lpstr>PowerPoint Presentation</vt:lpstr>
      <vt:lpstr>Questions for 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básicos de Treinamento em Discipulado cristão                                         Basic Elements of Christian Discipleship Training</dc:title>
  <dc:creator>Gregg</dc:creator>
  <cp:lastModifiedBy>Dave Batty</cp:lastModifiedBy>
  <cp:revision>23</cp:revision>
  <dcterms:created xsi:type="dcterms:W3CDTF">2012-04-12T20:21:53Z</dcterms:created>
  <dcterms:modified xsi:type="dcterms:W3CDTF">2014-03-14T12:53:42Z</dcterms:modified>
</cp:coreProperties>
</file>