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sldIdLst>
    <p:sldId id="525" r:id="rId2"/>
    <p:sldId id="288" r:id="rId3"/>
    <p:sldId id="499" r:id="rId4"/>
    <p:sldId id="500" r:id="rId5"/>
    <p:sldId id="501" r:id="rId6"/>
    <p:sldId id="502" r:id="rId7"/>
    <p:sldId id="503" r:id="rId8"/>
    <p:sldId id="504" r:id="rId9"/>
    <p:sldId id="505" r:id="rId10"/>
    <p:sldId id="506" r:id="rId11"/>
    <p:sldId id="507" r:id="rId12"/>
    <p:sldId id="508" r:id="rId13"/>
    <p:sldId id="509" r:id="rId14"/>
    <p:sldId id="510" r:id="rId15"/>
    <p:sldId id="511" r:id="rId16"/>
    <p:sldId id="512" r:id="rId17"/>
    <p:sldId id="513" r:id="rId18"/>
    <p:sldId id="514" r:id="rId19"/>
    <p:sldId id="523" r:id="rId20"/>
    <p:sldId id="515" r:id="rId21"/>
    <p:sldId id="516" r:id="rId22"/>
    <p:sldId id="517" r:id="rId23"/>
    <p:sldId id="518" r:id="rId24"/>
    <p:sldId id="519" r:id="rId25"/>
    <p:sldId id="521" r:id="rId26"/>
    <p:sldId id="522" r:id="rId27"/>
    <p:sldId id="524" r:id="rId28"/>
    <p:sldId id="372" r:id="rId29"/>
    <p:sldId id="526" r:id="rId30"/>
  </p:sldIdLst>
  <p:sldSz cx="9144000" cy="6858000" type="screen4x3"/>
  <p:notesSz cx="6858000" cy="9144000"/>
  <p:custDataLst>
    <p:tags r:id="rId32"/>
  </p:custDataLst>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a:srgbClr val="FFFFFF"/>
    <a:srgbClr val="640000"/>
    <a:srgbClr val="A4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79" autoAdjust="0"/>
    <p:restoredTop sz="92562" autoAdjust="0"/>
  </p:normalViewPr>
  <p:slideViewPr>
    <p:cSldViewPr>
      <p:cViewPr>
        <p:scale>
          <a:sx n="80" d="100"/>
          <a:sy n="80" d="100"/>
        </p:scale>
        <p:origin x="-984" y="-72"/>
      </p:cViewPr>
      <p:guideLst>
        <p:guide orient="horz" pos="2160"/>
        <p:guide pos="2880"/>
      </p:guideLst>
    </p:cSldViewPr>
  </p:slideViewPr>
  <p:outlineViewPr>
    <p:cViewPr>
      <p:scale>
        <a:sx n="33" d="100"/>
        <a:sy n="33" d="100"/>
      </p:scale>
      <p:origin x="48" y="182280"/>
    </p:cViewPr>
  </p:outlineViewPr>
  <p:notesTextViewPr>
    <p:cViewPr>
      <p:scale>
        <a:sx n="100" d="100"/>
        <a:sy n="100" d="100"/>
      </p:scale>
      <p:origin x="0" y="0"/>
    </p:cViewPr>
  </p:notesTextViewPr>
  <p:sorterViewPr>
    <p:cViewPr>
      <p:scale>
        <a:sx n="66" d="100"/>
        <a:sy n="66" d="100"/>
      </p:scale>
      <p:origin x="0" y="864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21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158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21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32902AFE-A73F-4EA0-B89F-D30239D56244}" type="slidenum">
              <a:rPr lang="en-US"/>
              <a:pPr>
                <a:defRPr/>
              </a:pPr>
              <a:t>‹#›</a:t>
            </a:fld>
            <a:endParaRPr lang="en-US"/>
          </a:p>
        </p:txBody>
      </p:sp>
    </p:spTree>
    <p:extLst>
      <p:ext uri="{BB962C8B-B14F-4D97-AF65-F5344CB8AC3E}">
        <p14:creationId xmlns:p14="http://schemas.microsoft.com/office/powerpoint/2010/main" val="12967348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5940" name="Slide Number Placeholder 3"/>
          <p:cNvSpPr>
            <a:spLocks noGrp="1"/>
          </p:cNvSpPr>
          <p:nvPr>
            <p:ph type="sldNum" sz="quarter" idx="5"/>
          </p:nvPr>
        </p:nvSpPr>
        <p:spPr>
          <a:noFill/>
        </p:spPr>
        <p:txBody>
          <a:bodyPr/>
          <a:lstStyle/>
          <a:p>
            <a:fld id="{8B41A718-86B5-468A-98ED-AAC18F7A5981}"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6964" name="Slide Number Placeholder 3"/>
          <p:cNvSpPr>
            <a:spLocks noGrp="1"/>
          </p:cNvSpPr>
          <p:nvPr>
            <p:ph type="sldNum" sz="quarter" idx="5"/>
          </p:nvPr>
        </p:nvSpPr>
        <p:spPr>
          <a:noFill/>
        </p:spPr>
        <p:txBody>
          <a:bodyPr/>
          <a:lstStyle/>
          <a:p>
            <a:fld id="{78CBBE2F-D00C-4D57-9F58-862B660D85A0}"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7988" name="Slide Number Placeholder 3"/>
          <p:cNvSpPr>
            <a:spLocks noGrp="1"/>
          </p:cNvSpPr>
          <p:nvPr>
            <p:ph type="sldNum" sz="quarter" idx="5"/>
          </p:nvPr>
        </p:nvSpPr>
        <p:spPr>
          <a:noFill/>
        </p:spPr>
        <p:txBody>
          <a:bodyPr/>
          <a:lstStyle/>
          <a:p>
            <a:fld id="{89251CCD-40CD-41B3-8DD2-60D401E4B750}"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9012" name="Slide Number Placeholder 3"/>
          <p:cNvSpPr>
            <a:spLocks noGrp="1"/>
          </p:cNvSpPr>
          <p:nvPr>
            <p:ph type="sldNum" sz="quarter" idx="5"/>
          </p:nvPr>
        </p:nvSpPr>
        <p:spPr>
          <a:noFill/>
        </p:spPr>
        <p:txBody>
          <a:bodyPr/>
          <a:lstStyle/>
          <a:p>
            <a:fld id="{70218091-5EAA-4EA1-A9B5-27C59C5CFA29}"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0036" name="Slide Number Placeholder 3"/>
          <p:cNvSpPr>
            <a:spLocks noGrp="1"/>
          </p:cNvSpPr>
          <p:nvPr>
            <p:ph type="sldNum" sz="quarter" idx="5"/>
          </p:nvPr>
        </p:nvSpPr>
        <p:spPr>
          <a:noFill/>
        </p:spPr>
        <p:txBody>
          <a:bodyPr/>
          <a:lstStyle/>
          <a:p>
            <a:fld id="{F6C630B2-ED06-44BB-BAEF-CB305C184937}"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1060" name="Slide Number Placeholder 3"/>
          <p:cNvSpPr>
            <a:spLocks noGrp="1"/>
          </p:cNvSpPr>
          <p:nvPr>
            <p:ph type="sldNum" sz="quarter" idx="5"/>
          </p:nvPr>
        </p:nvSpPr>
        <p:spPr>
          <a:noFill/>
        </p:spPr>
        <p:txBody>
          <a:bodyPr/>
          <a:lstStyle/>
          <a:p>
            <a:fld id="{2465C893-B805-46BC-99DC-EA8B66870CF7}"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2084" name="Slide Number Placeholder 3"/>
          <p:cNvSpPr>
            <a:spLocks noGrp="1"/>
          </p:cNvSpPr>
          <p:nvPr>
            <p:ph type="sldNum" sz="quarter" idx="5"/>
          </p:nvPr>
        </p:nvSpPr>
        <p:spPr>
          <a:noFill/>
        </p:spPr>
        <p:txBody>
          <a:bodyPr/>
          <a:lstStyle/>
          <a:p>
            <a:fld id="{54305D90-6125-42B5-B1A1-F9FC383F4B94}"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3108" name="Slide Number Placeholder 3"/>
          <p:cNvSpPr>
            <a:spLocks noGrp="1"/>
          </p:cNvSpPr>
          <p:nvPr>
            <p:ph type="sldNum" sz="quarter" idx="5"/>
          </p:nvPr>
        </p:nvSpPr>
        <p:spPr>
          <a:noFill/>
        </p:spPr>
        <p:txBody>
          <a:bodyPr/>
          <a:lstStyle/>
          <a:p>
            <a:fld id="{E6F85E00-3584-43FD-96D1-429CE2507710}"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4132" name="Slide Number Placeholder 3"/>
          <p:cNvSpPr>
            <a:spLocks noGrp="1"/>
          </p:cNvSpPr>
          <p:nvPr>
            <p:ph type="sldNum" sz="quarter" idx="5"/>
          </p:nvPr>
        </p:nvSpPr>
        <p:spPr>
          <a:noFill/>
        </p:spPr>
        <p:txBody>
          <a:bodyPr/>
          <a:lstStyle/>
          <a:p>
            <a:fld id="{FF1C2F15-514D-43C1-9B8A-4978BDEDD310}"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5156" name="Slide Number Placeholder 3"/>
          <p:cNvSpPr>
            <a:spLocks noGrp="1"/>
          </p:cNvSpPr>
          <p:nvPr>
            <p:ph type="sldNum" sz="quarter" idx="5"/>
          </p:nvPr>
        </p:nvSpPr>
        <p:spPr>
          <a:noFill/>
        </p:spPr>
        <p:txBody>
          <a:bodyPr/>
          <a:lstStyle/>
          <a:p>
            <a:fld id="{E006239E-90B9-4A98-8F29-03D637EC31CF}"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7748" name="Slide Number Placeholder 3"/>
          <p:cNvSpPr>
            <a:spLocks noGrp="1"/>
          </p:cNvSpPr>
          <p:nvPr>
            <p:ph type="sldNum" sz="quarter" idx="5"/>
          </p:nvPr>
        </p:nvSpPr>
        <p:spPr>
          <a:noFill/>
        </p:spPr>
        <p:txBody>
          <a:bodyPr/>
          <a:lstStyle/>
          <a:p>
            <a:fld id="{6590F63D-F82E-4EAD-A0AB-B38B6DA9BC3B}"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6180" name="Slide Number Placeholder 3"/>
          <p:cNvSpPr>
            <a:spLocks noGrp="1"/>
          </p:cNvSpPr>
          <p:nvPr>
            <p:ph type="sldNum" sz="quarter" idx="5"/>
          </p:nvPr>
        </p:nvSpPr>
        <p:spPr>
          <a:noFill/>
        </p:spPr>
        <p:txBody>
          <a:bodyPr/>
          <a:lstStyle/>
          <a:p>
            <a:fld id="{90EB543E-10D5-45FD-9214-96026056F3A9}"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7204" name="Slide Number Placeholder 3"/>
          <p:cNvSpPr>
            <a:spLocks noGrp="1"/>
          </p:cNvSpPr>
          <p:nvPr>
            <p:ph type="sldNum" sz="quarter" idx="5"/>
          </p:nvPr>
        </p:nvSpPr>
        <p:spPr>
          <a:noFill/>
        </p:spPr>
        <p:txBody>
          <a:bodyPr/>
          <a:lstStyle/>
          <a:p>
            <a:fld id="{6AA97843-0742-47BF-A475-8515FB85518C}"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8228" name="Slide Number Placeholder 3"/>
          <p:cNvSpPr>
            <a:spLocks noGrp="1"/>
          </p:cNvSpPr>
          <p:nvPr>
            <p:ph type="sldNum" sz="quarter" idx="5"/>
          </p:nvPr>
        </p:nvSpPr>
        <p:spPr>
          <a:noFill/>
        </p:spPr>
        <p:txBody>
          <a:bodyPr/>
          <a:lstStyle/>
          <a:p>
            <a:fld id="{D22C7CF7-8EE7-435C-84DD-A8AA9F00035C}"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09252" name="Slide Number Placeholder 3"/>
          <p:cNvSpPr>
            <a:spLocks noGrp="1"/>
          </p:cNvSpPr>
          <p:nvPr>
            <p:ph type="sldNum" sz="quarter" idx="5"/>
          </p:nvPr>
        </p:nvSpPr>
        <p:spPr>
          <a:noFill/>
        </p:spPr>
        <p:txBody>
          <a:bodyPr/>
          <a:lstStyle/>
          <a:p>
            <a:fld id="{763DD38F-0960-48E9-BE75-7E8B2CA3B1C8}"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10276" name="Slide Number Placeholder 3"/>
          <p:cNvSpPr>
            <a:spLocks noGrp="1"/>
          </p:cNvSpPr>
          <p:nvPr>
            <p:ph type="sldNum" sz="quarter" idx="5"/>
          </p:nvPr>
        </p:nvSpPr>
        <p:spPr>
          <a:noFill/>
        </p:spPr>
        <p:txBody>
          <a:bodyPr/>
          <a:lstStyle/>
          <a:p>
            <a:fld id="{6D7381D0-E39A-449E-BE7E-A383CF47764A}"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11300" name="Slide Number Placeholder 3"/>
          <p:cNvSpPr>
            <a:spLocks noGrp="1"/>
          </p:cNvSpPr>
          <p:nvPr>
            <p:ph type="sldNum" sz="quarter" idx="5"/>
          </p:nvPr>
        </p:nvSpPr>
        <p:spPr>
          <a:noFill/>
        </p:spPr>
        <p:txBody>
          <a:bodyPr/>
          <a:lstStyle/>
          <a:p>
            <a:fld id="{39A9C327-E552-4EFB-B99E-93046DF6AB6E}"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12324" name="Slide Number Placeholder 3"/>
          <p:cNvSpPr>
            <a:spLocks noGrp="1"/>
          </p:cNvSpPr>
          <p:nvPr>
            <p:ph type="sldNum" sz="quarter" idx="5"/>
          </p:nvPr>
        </p:nvSpPr>
        <p:spPr>
          <a:noFill/>
        </p:spPr>
        <p:txBody>
          <a:bodyPr/>
          <a:lstStyle/>
          <a:p>
            <a:fld id="{DF0D7A35-EF1A-438D-B2F4-FBF101B1E017}"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13348" name="Slide Number Placeholder 3"/>
          <p:cNvSpPr>
            <a:spLocks noGrp="1"/>
          </p:cNvSpPr>
          <p:nvPr>
            <p:ph type="sldNum" sz="quarter" idx="5"/>
          </p:nvPr>
        </p:nvSpPr>
        <p:spPr>
          <a:noFill/>
        </p:spPr>
        <p:txBody>
          <a:bodyPr/>
          <a:lstStyle/>
          <a:p>
            <a:fld id="{BCFC2BBB-CF45-4540-B1A4-AE6A45E17A2B}"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314372" name="Slide Number Placeholder 3"/>
          <p:cNvSpPr>
            <a:spLocks noGrp="1"/>
          </p:cNvSpPr>
          <p:nvPr>
            <p:ph type="sldNum" sz="quarter" idx="5"/>
          </p:nvPr>
        </p:nvSpPr>
        <p:spPr>
          <a:noFill/>
        </p:spPr>
        <p:txBody>
          <a:bodyPr/>
          <a:lstStyle/>
          <a:p>
            <a:fld id="{F4AD48B1-BB87-45CB-A9B0-FB8277E6C4C6}" type="slidenum">
              <a:rPr lang="en-US" smtClean="0"/>
              <a:pPr/>
              <a:t>28</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8772" name="Slide Number Placeholder 3"/>
          <p:cNvSpPr>
            <a:spLocks noGrp="1"/>
          </p:cNvSpPr>
          <p:nvPr>
            <p:ph type="sldNum" sz="quarter" idx="5"/>
          </p:nvPr>
        </p:nvSpPr>
        <p:spPr>
          <a:noFill/>
        </p:spPr>
        <p:txBody>
          <a:bodyPr/>
          <a:lstStyle/>
          <a:p>
            <a:fld id="{12CA927D-868E-43B1-929C-16342C5D183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89796" name="Slide Number Placeholder 3"/>
          <p:cNvSpPr>
            <a:spLocks noGrp="1"/>
          </p:cNvSpPr>
          <p:nvPr>
            <p:ph type="sldNum" sz="quarter" idx="5"/>
          </p:nvPr>
        </p:nvSpPr>
        <p:spPr>
          <a:noFill/>
        </p:spPr>
        <p:txBody>
          <a:bodyPr/>
          <a:lstStyle/>
          <a:p>
            <a:fld id="{4809F7FF-F775-48BE-951E-031A2D9B8824}"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0820" name="Slide Number Placeholder 3"/>
          <p:cNvSpPr>
            <a:spLocks noGrp="1"/>
          </p:cNvSpPr>
          <p:nvPr>
            <p:ph type="sldNum" sz="quarter" idx="5"/>
          </p:nvPr>
        </p:nvSpPr>
        <p:spPr>
          <a:noFill/>
        </p:spPr>
        <p:txBody>
          <a:bodyPr/>
          <a:lstStyle/>
          <a:p>
            <a:fld id="{F28266A8-78EB-4273-9E6D-973A871F0293}"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1844" name="Slide Number Placeholder 3"/>
          <p:cNvSpPr>
            <a:spLocks noGrp="1"/>
          </p:cNvSpPr>
          <p:nvPr>
            <p:ph type="sldNum" sz="quarter" idx="5"/>
          </p:nvPr>
        </p:nvSpPr>
        <p:spPr>
          <a:noFill/>
        </p:spPr>
        <p:txBody>
          <a:bodyPr/>
          <a:lstStyle/>
          <a:p>
            <a:fld id="{27399F93-DCE7-47D7-A42A-46F4190758A7}"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2868" name="Slide Number Placeholder 3"/>
          <p:cNvSpPr>
            <a:spLocks noGrp="1"/>
          </p:cNvSpPr>
          <p:nvPr>
            <p:ph type="sldNum" sz="quarter" idx="5"/>
          </p:nvPr>
        </p:nvSpPr>
        <p:spPr>
          <a:noFill/>
        </p:spPr>
        <p:txBody>
          <a:bodyPr/>
          <a:lstStyle/>
          <a:p>
            <a:fld id="{76F23CA9-EEC4-45F4-AB9A-9A5AB18EE7B4}"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3892" name="Slide Number Placeholder 3"/>
          <p:cNvSpPr>
            <a:spLocks noGrp="1"/>
          </p:cNvSpPr>
          <p:nvPr>
            <p:ph type="sldNum" sz="quarter" idx="5"/>
          </p:nvPr>
        </p:nvSpPr>
        <p:spPr>
          <a:noFill/>
        </p:spPr>
        <p:txBody>
          <a:bodyPr/>
          <a:lstStyle/>
          <a:p>
            <a:fld id="{1704A929-7582-4A77-B1C9-F37564B1D2A6}"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94916" name="Slide Number Placeholder 3"/>
          <p:cNvSpPr>
            <a:spLocks noGrp="1"/>
          </p:cNvSpPr>
          <p:nvPr>
            <p:ph type="sldNum" sz="quarter" idx="5"/>
          </p:nvPr>
        </p:nvSpPr>
        <p:spPr>
          <a:noFill/>
        </p:spPr>
        <p:txBody>
          <a:bodyPr/>
          <a:lstStyle/>
          <a:p>
            <a:fld id="{F527412A-E4FE-45A3-A83C-F84754C96710}"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6140A6-FE1E-4321-A0D7-DB409F295F6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3C1475-59BE-4F8A-A78B-DAC9C76B8E4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F26100-1E16-4EBC-8397-013398785C2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FEAB1D-85D4-4E79-8860-9E295691D9F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A05F41-4A3C-4865-B78B-3B2C07EC0A5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B203B0-88AF-4057-8EB9-EC745FFB097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E413B3-BE81-4393-8A60-B9458BE1482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A2EE75E-2745-4DF7-9487-C0C88CA2B8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586F162-7F02-4161-BC39-D14083C94CE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FF025F6-E45E-4780-8317-5F827C3D86E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93CE40-9B0A-4E90-9353-6A8D4583579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8C886791-BAB5-44DA-977D-9FCE1BE0ED9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736751" y="1295400"/>
            <a:ext cx="7772400" cy="1600200"/>
          </a:xfrm>
        </p:spPr>
        <p:txBody>
          <a:bodyPr/>
          <a:lstStyle/>
          <a:p>
            <a:r>
              <a:rPr lang="en-US" sz="6600" dirty="0">
                <a:solidFill>
                  <a:srgbClr val="FFFFCC"/>
                </a:solidFill>
              </a:rPr>
              <a:t>Strategic Planning</a:t>
            </a:r>
            <a:r>
              <a:rPr lang="en-US" sz="5400" dirty="0">
                <a:solidFill>
                  <a:srgbClr val="FFFFCC"/>
                </a:solidFill>
              </a:rPr>
              <a:t/>
            </a:r>
            <a:br>
              <a:rPr lang="en-US" sz="5400" dirty="0">
                <a:solidFill>
                  <a:srgbClr val="FFFFCC"/>
                </a:solidFill>
              </a:rPr>
            </a:br>
            <a:r>
              <a:rPr lang="en-US" sz="2800" dirty="0" smtClean="0">
                <a:solidFill>
                  <a:srgbClr val="FFFFCC"/>
                </a:solidFill>
              </a:rPr>
              <a:t>Failing </a:t>
            </a:r>
            <a:r>
              <a:rPr lang="en-US" sz="2800" dirty="0">
                <a:solidFill>
                  <a:srgbClr val="FFFFCC"/>
                </a:solidFill>
              </a:rPr>
              <a:t>to Plan Is a Plan to </a:t>
            </a:r>
            <a:r>
              <a:rPr lang="en-US" sz="2800" dirty="0" smtClean="0">
                <a:solidFill>
                  <a:srgbClr val="FFFFCC"/>
                </a:solidFill>
              </a:rPr>
              <a:t>Fail</a:t>
            </a:r>
            <a:r>
              <a:rPr lang="en-US" sz="2800" dirty="0">
                <a:solidFill>
                  <a:srgbClr val="FFFFCC"/>
                </a:solidFill>
              </a:rPr>
              <a:t/>
            </a:r>
            <a:br>
              <a:rPr lang="en-US" sz="2800" dirty="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799" y="5257800"/>
            <a:ext cx="2533205" cy="112586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4302" y="2895600"/>
            <a:ext cx="3657298" cy="2035896"/>
          </a:xfrm>
          <a:prstGeom prst="rect">
            <a:avLst/>
          </a:prstGeom>
        </p:spPr>
      </p:pic>
      <p:sp>
        <p:nvSpPr>
          <p:cNvPr id="8"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5EC6E8-98E1-4849-A5C4-247ED1CA1DED}" type="slidenum">
              <a:rPr kumimoji="0" lang="en-US" sz="14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10"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Tree>
    <p:extLst>
      <p:ext uri="{BB962C8B-B14F-4D97-AF65-F5344CB8AC3E}">
        <p14:creationId xmlns:p14="http://schemas.microsoft.com/office/powerpoint/2010/main"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52228" name="Content Placeholder 8"/>
          <p:cNvSpPr>
            <a:spLocks noGrp="1"/>
          </p:cNvSpPr>
          <p:nvPr>
            <p:ph idx="1"/>
          </p:nvPr>
        </p:nvSpPr>
        <p:spPr>
          <a:xfrm>
            <a:off x="685800" y="2286000"/>
            <a:ext cx="7772400" cy="3810000"/>
          </a:xfrm>
        </p:spPr>
        <p:txBody>
          <a:bodyPr/>
          <a:lstStyle/>
          <a:p>
            <a:pPr algn="ctr">
              <a:buFontTx/>
              <a:buNone/>
              <a:defRPr/>
            </a:pPr>
            <a:r>
              <a:rPr lang="en-US" sz="2400" b="1" dirty="0" smtClean="0">
                <a:solidFill>
                  <a:schemeClr val="bg1"/>
                </a:solidFill>
              </a:rPr>
              <a:t>Biblical Examples of Planning</a:t>
            </a:r>
          </a:p>
          <a:p>
            <a:pPr>
              <a:buFontTx/>
              <a:buNone/>
              <a:defRPr/>
            </a:pPr>
            <a:endParaRPr lang="en-US" sz="1200" b="1" dirty="0" smtClean="0">
              <a:solidFill>
                <a:schemeClr val="bg1"/>
              </a:solidFill>
            </a:endParaRPr>
          </a:p>
          <a:p>
            <a:pPr>
              <a:buFontTx/>
              <a:buNone/>
              <a:defRPr/>
            </a:pPr>
            <a:r>
              <a:rPr lang="en-US" sz="2400" b="1" dirty="0" smtClean="0">
                <a:solidFill>
                  <a:schemeClr val="bg1"/>
                </a:solidFill>
              </a:rPr>
              <a:t>Jesus Told Parables about It…</a:t>
            </a:r>
          </a:p>
          <a:p>
            <a:pPr>
              <a:defRPr/>
            </a:pPr>
            <a:r>
              <a:rPr lang="en-US" sz="2400" dirty="0" smtClean="0">
                <a:solidFill>
                  <a:schemeClr val="bg1"/>
                </a:solidFill>
              </a:rPr>
              <a:t>We often fail to notice that Jesus spoke about the necessity of planning and strategy frequently. In two of His parables, He explained how foolish it is to neglect planning:</a:t>
            </a:r>
          </a:p>
          <a:p>
            <a:pPr lvl="1">
              <a:defRPr/>
            </a:pPr>
            <a:r>
              <a:rPr lang="en-US" sz="2000" dirty="0" smtClean="0">
                <a:solidFill>
                  <a:schemeClr val="bg1"/>
                </a:solidFill>
                <a:cs typeface="+mn-cs"/>
              </a:rPr>
              <a:t>The Wise and Foolish Builder: Matthew 7:24-27</a:t>
            </a:r>
          </a:p>
          <a:p>
            <a:pPr lvl="1">
              <a:defRPr/>
            </a:pPr>
            <a:r>
              <a:rPr lang="en-US" sz="2000" dirty="0" smtClean="0">
                <a:solidFill>
                  <a:schemeClr val="bg1"/>
                </a:solidFill>
                <a:cs typeface="+mn-cs"/>
              </a:rPr>
              <a:t>The Builder Counting the Cost: Luke 14:28-30</a:t>
            </a:r>
          </a:p>
          <a:p>
            <a:pPr lvl="1">
              <a:defRPr/>
            </a:pPr>
            <a:r>
              <a:rPr lang="en-US" sz="2000" dirty="0" smtClean="0">
                <a:solidFill>
                  <a:schemeClr val="bg1"/>
                </a:solidFill>
                <a:cs typeface="+mn-cs"/>
              </a:rPr>
              <a:t>The King Planning for Battle: Luke 14:31-32</a:t>
            </a:r>
          </a:p>
          <a:p>
            <a:pPr lvl="1">
              <a:defRPr/>
            </a:pPr>
            <a:r>
              <a:rPr lang="en-US" sz="2000" dirty="0" smtClean="0">
                <a:solidFill>
                  <a:schemeClr val="bg1"/>
                </a:solidFill>
                <a:cs typeface="+mn-cs"/>
              </a:rPr>
              <a:t>The Unjust Steward: Luke 16:1-8</a:t>
            </a:r>
            <a:endParaRPr lang="en-US" sz="2000" dirty="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10</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39267" name="Content Placeholder 8"/>
          <p:cNvSpPr>
            <a:spLocks noGrp="1"/>
          </p:cNvSpPr>
          <p:nvPr>
            <p:ph sz="half" idx="1"/>
          </p:nvPr>
        </p:nvSpPr>
        <p:spPr/>
        <p:txBody>
          <a:bodyPr/>
          <a:lstStyle/>
          <a:p>
            <a:pPr algn="ctr">
              <a:buFontTx/>
              <a:buNone/>
            </a:pPr>
            <a:r>
              <a:rPr lang="en-US" sz="2000" b="1" smtClean="0">
                <a:solidFill>
                  <a:schemeClr val="bg1"/>
                </a:solidFill>
              </a:rPr>
              <a:t>The Changing Future</a:t>
            </a:r>
          </a:p>
          <a:p>
            <a:pPr>
              <a:buFontTx/>
              <a:buNone/>
            </a:pPr>
            <a:endParaRPr lang="en-US" sz="1000" b="1" smtClean="0">
              <a:solidFill>
                <a:schemeClr val="bg1"/>
              </a:solidFill>
            </a:endParaRPr>
          </a:p>
          <a:p>
            <a:pPr>
              <a:buFontTx/>
              <a:buNone/>
            </a:pPr>
            <a:r>
              <a:rPr lang="en-US" sz="2000" b="1" smtClean="0">
                <a:solidFill>
                  <a:schemeClr val="bg1"/>
                </a:solidFill>
              </a:rPr>
              <a:t>The Growth Curve…</a:t>
            </a:r>
          </a:p>
          <a:p>
            <a:r>
              <a:rPr lang="en-US" sz="1800" smtClean="0">
                <a:solidFill>
                  <a:schemeClr val="bg1"/>
                </a:solidFill>
              </a:rPr>
              <a:t>Charles Handy writes that most organizational growth occurs as the diagram illustrates to the right. Growth comes quickly (point A) but eventually peaks, and then decline sets in (point B). A leader must understand this, and make changes before the decline sets in. This means that a leader must begin change at point A.</a:t>
            </a:r>
          </a:p>
        </p:txBody>
      </p:sp>
      <p:pic>
        <p:nvPicPr>
          <p:cNvPr id="139268" name="Picture 2"/>
          <p:cNvPicPr>
            <a:picLocks noChangeAspect="1" noChangeArrowheads="1"/>
          </p:cNvPicPr>
          <p:nvPr/>
        </p:nvPicPr>
        <p:blipFill>
          <a:blip r:embed="rId3"/>
          <a:srcRect/>
          <a:stretch>
            <a:fillRect/>
          </a:stretch>
        </p:blipFill>
        <p:spPr bwMode="auto">
          <a:xfrm>
            <a:off x="5715000" y="1905000"/>
            <a:ext cx="2044700" cy="4521200"/>
          </a:xfrm>
          <a:prstGeom prst="rect">
            <a:avLst/>
          </a:prstGeom>
          <a:noFill/>
          <a:ln w="9525">
            <a:noFill/>
            <a:miter lim="800000"/>
            <a:headEnd/>
            <a:tailEnd/>
          </a:ln>
        </p:spPr>
      </p:pic>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11</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40291" name="Content Placeholder 8"/>
          <p:cNvSpPr>
            <a:spLocks noGrp="1"/>
          </p:cNvSpPr>
          <p:nvPr>
            <p:ph sz="half" idx="1"/>
          </p:nvPr>
        </p:nvSpPr>
        <p:spPr/>
        <p:txBody>
          <a:bodyPr/>
          <a:lstStyle/>
          <a:p>
            <a:pPr algn="ctr">
              <a:buFontTx/>
              <a:buNone/>
            </a:pPr>
            <a:r>
              <a:rPr lang="en-US" sz="2000" b="1" smtClean="0">
                <a:solidFill>
                  <a:schemeClr val="bg1"/>
                </a:solidFill>
              </a:rPr>
              <a:t>The Changing Future</a:t>
            </a:r>
          </a:p>
          <a:p>
            <a:pPr>
              <a:buFontTx/>
              <a:buNone/>
            </a:pPr>
            <a:endParaRPr lang="en-US" sz="1000" b="1" smtClean="0">
              <a:solidFill>
                <a:schemeClr val="bg1"/>
              </a:solidFill>
            </a:endParaRPr>
          </a:p>
          <a:p>
            <a:pPr>
              <a:buFontTx/>
              <a:buNone/>
            </a:pPr>
            <a:r>
              <a:rPr lang="en-US" sz="2000" b="1" smtClean="0">
                <a:solidFill>
                  <a:schemeClr val="bg1"/>
                </a:solidFill>
              </a:rPr>
              <a:t>Anticipating Change and the Period of Chaos…</a:t>
            </a:r>
          </a:p>
          <a:p>
            <a:r>
              <a:rPr lang="en-US" sz="2000" smtClean="0">
                <a:solidFill>
                  <a:schemeClr val="bg1"/>
                </a:solidFill>
              </a:rPr>
              <a:t>When change is initiated at point A, the followers will misunderstand what the leader is doing. When the change is made they often feel upset, resentful and in a state of flux. This is the “period of chaos” (the shaded area).</a:t>
            </a:r>
            <a:endParaRPr lang="en-US" sz="1800" smtClean="0">
              <a:solidFill>
                <a:schemeClr val="bg1"/>
              </a:solidFill>
            </a:endParaRPr>
          </a:p>
        </p:txBody>
      </p:sp>
      <p:pic>
        <p:nvPicPr>
          <p:cNvPr id="140292" name="Picture 2"/>
          <p:cNvPicPr>
            <a:picLocks noChangeAspect="1" noChangeArrowheads="1"/>
          </p:cNvPicPr>
          <p:nvPr/>
        </p:nvPicPr>
        <p:blipFill>
          <a:blip r:embed="rId3"/>
          <a:srcRect/>
          <a:stretch>
            <a:fillRect/>
          </a:stretch>
        </p:blipFill>
        <p:spPr bwMode="auto">
          <a:xfrm>
            <a:off x="5715000" y="1905000"/>
            <a:ext cx="2044700" cy="4521200"/>
          </a:xfrm>
          <a:prstGeom prst="rect">
            <a:avLst/>
          </a:prstGeom>
          <a:noFill/>
          <a:ln w="9525">
            <a:noFill/>
            <a:miter lim="800000"/>
            <a:headEnd/>
            <a:tailEnd/>
          </a:ln>
        </p:spPr>
      </p:pic>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12</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41315" name="Content Placeholder 8"/>
          <p:cNvSpPr>
            <a:spLocks noGrp="1"/>
          </p:cNvSpPr>
          <p:nvPr>
            <p:ph sz="half" idx="1"/>
          </p:nvPr>
        </p:nvSpPr>
        <p:spPr/>
        <p:txBody>
          <a:bodyPr/>
          <a:lstStyle/>
          <a:p>
            <a:pPr algn="ctr">
              <a:buFontTx/>
              <a:buNone/>
            </a:pPr>
            <a:r>
              <a:rPr lang="en-US" sz="2000" b="1" smtClean="0">
                <a:solidFill>
                  <a:schemeClr val="bg1"/>
                </a:solidFill>
              </a:rPr>
              <a:t>The Changing Future</a:t>
            </a:r>
          </a:p>
          <a:p>
            <a:pPr>
              <a:buFontTx/>
              <a:buNone/>
            </a:pPr>
            <a:endParaRPr lang="en-US" sz="1000" b="1" smtClean="0">
              <a:solidFill>
                <a:schemeClr val="bg1"/>
              </a:solidFill>
            </a:endParaRPr>
          </a:p>
          <a:p>
            <a:pPr>
              <a:buFontTx/>
              <a:buNone/>
            </a:pPr>
            <a:r>
              <a:rPr lang="en-US" sz="2000" b="1" smtClean="0">
                <a:solidFill>
                  <a:schemeClr val="bg1"/>
                </a:solidFill>
              </a:rPr>
              <a:t>Thriving on Chaos…</a:t>
            </a:r>
          </a:p>
          <a:p>
            <a:r>
              <a:rPr lang="en-US" sz="2000" smtClean="0">
                <a:solidFill>
                  <a:schemeClr val="bg1"/>
                </a:solidFill>
              </a:rPr>
              <a:t>Because of the rapid change of pace in an organization, the leader must constantly be evaluating, planning and making healthy changes. This means followers may feel unsettled like they’re in a constant state of chaos. Great leaders and organizations must learn to thrive on this.</a:t>
            </a:r>
            <a:endParaRPr lang="en-US" sz="1800" smtClean="0">
              <a:solidFill>
                <a:schemeClr val="bg1"/>
              </a:solidFill>
            </a:endParaRPr>
          </a:p>
        </p:txBody>
      </p:sp>
      <p:pic>
        <p:nvPicPr>
          <p:cNvPr id="141316" name="Picture 2"/>
          <p:cNvPicPr>
            <a:picLocks noChangeAspect="1" noChangeArrowheads="1"/>
          </p:cNvPicPr>
          <p:nvPr/>
        </p:nvPicPr>
        <p:blipFill>
          <a:blip r:embed="rId3"/>
          <a:srcRect/>
          <a:stretch>
            <a:fillRect/>
          </a:stretch>
        </p:blipFill>
        <p:spPr bwMode="auto">
          <a:xfrm>
            <a:off x="5715000" y="1905000"/>
            <a:ext cx="2044700" cy="4521200"/>
          </a:xfrm>
          <a:prstGeom prst="rect">
            <a:avLst/>
          </a:prstGeom>
          <a:noFill/>
          <a:ln w="9525">
            <a:noFill/>
            <a:miter lim="800000"/>
            <a:headEnd/>
            <a:tailEnd/>
          </a:ln>
        </p:spPr>
      </p:pic>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13</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42339" name="Content Placeholder 8"/>
          <p:cNvSpPr>
            <a:spLocks noGrp="1"/>
          </p:cNvSpPr>
          <p:nvPr>
            <p:ph sz="half" idx="1"/>
          </p:nvPr>
        </p:nvSpPr>
        <p:spPr/>
        <p:txBody>
          <a:bodyPr/>
          <a:lstStyle/>
          <a:p>
            <a:pPr algn="ctr">
              <a:buFontTx/>
              <a:buNone/>
            </a:pPr>
            <a:r>
              <a:rPr lang="en-US" sz="2000" b="1" smtClean="0">
                <a:solidFill>
                  <a:schemeClr val="bg1"/>
                </a:solidFill>
              </a:rPr>
              <a:t>The Changing Future</a:t>
            </a:r>
          </a:p>
          <a:p>
            <a:pPr>
              <a:buFontTx/>
              <a:buNone/>
            </a:pPr>
            <a:endParaRPr lang="en-US" sz="1000" b="1" smtClean="0">
              <a:solidFill>
                <a:schemeClr val="bg1"/>
              </a:solidFill>
            </a:endParaRPr>
          </a:p>
          <a:p>
            <a:pPr>
              <a:buFontTx/>
              <a:buNone/>
            </a:pPr>
            <a:r>
              <a:rPr lang="en-US" sz="2000" b="1" smtClean="0">
                <a:solidFill>
                  <a:schemeClr val="bg1"/>
                </a:solidFill>
              </a:rPr>
              <a:t>Application…</a:t>
            </a:r>
          </a:p>
          <a:p>
            <a:r>
              <a:rPr lang="en-US" sz="1800" smtClean="0">
                <a:solidFill>
                  <a:schemeClr val="bg1"/>
                </a:solidFill>
              </a:rPr>
              <a:t>Leaders must prepare their followers for the period of chaos early in the long-term planning process. Followers must be continually informed of what is going on </a:t>
            </a:r>
            <a:r>
              <a:rPr lang="en-US" sz="1800" i="1" smtClean="0">
                <a:solidFill>
                  <a:schemeClr val="bg1"/>
                </a:solidFill>
              </a:rPr>
              <a:t>in advance of the </a:t>
            </a:r>
            <a:r>
              <a:rPr lang="en-US" sz="1800" smtClean="0">
                <a:solidFill>
                  <a:schemeClr val="bg1"/>
                </a:solidFill>
              </a:rPr>
              <a:t>implementation of any plans. Gain the trust of followers by including them in the plans, giving them ownership of their part, and encouraging them through periods of chaos.</a:t>
            </a:r>
            <a:endParaRPr lang="en-US" sz="1600" smtClean="0">
              <a:solidFill>
                <a:schemeClr val="bg1"/>
              </a:solidFill>
            </a:endParaRPr>
          </a:p>
        </p:txBody>
      </p:sp>
      <p:pic>
        <p:nvPicPr>
          <p:cNvPr id="142340" name="Picture 2"/>
          <p:cNvPicPr>
            <a:picLocks noChangeAspect="1" noChangeArrowheads="1"/>
          </p:cNvPicPr>
          <p:nvPr/>
        </p:nvPicPr>
        <p:blipFill>
          <a:blip r:embed="rId3"/>
          <a:srcRect/>
          <a:stretch>
            <a:fillRect/>
          </a:stretch>
        </p:blipFill>
        <p:spPr bwMode="auto">
          <a:xfrm>
            <a:off x="5715000" y="1905000"/>
            <a:ext cx="2044700" cy="4521200"/>
          </a:xfrm>
          <a:prstGeom prst="rect">
            <a:avLst/>
          </a:prstGeom>
          <a:noFill/>
          <a:ln w="9525">
            <a:noFill/>
            <a:miter lim="800000"/>
            <a:headEnd/>
            <a:tailEnd/>
          </a:ln>
        </p:spPr>
      </p:pic>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14</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43363" name="Content Placeholder 8"/>
          <p:cNvSpPr>
            <a:spLocks noGrp="1"/>
          </p:cNvSpPr>
          <p:nvPr>
            <p:ph sz="half" idx="1"/>
          </p:nvPr>
        </p:nvSpPr>
        <p:spPr/>
        <p:txBody>
          <a:bodyPr/>
          <a:lstStyle/>
          <a:p>
            <a:pPr>
              <a:buFontTx/>
              <a:buNone/>
            </a:pPr>
            <a:r>
              <a:rPr lang="en-US" sz="2000" b="1" smtClean="0">
                <a:solidFill>
                  <a:schemeClr val="bg1"/>
                </a:solidFill>
              </a:rPr>
              <a:t>Steps to Effective Strategic Planning</a:t>
            </a:r>
          </a:p>
          <a:p>
            <a:pPr>
              <a:buFontTx/>
              <a:buNone/>
            </a:pPr>
            <a:r>
              <a:rPr lang="en-US" sz="1800" smtClean="0">
                <a:solidFill>
                  <a:schemeClr val="bg1"/>
                </a:solidFill>
              </a:rPr>
              <a:t>1. 	PLAN TO ______. </a:t>
            </a:r>
          </a:p>
          <a:p>
            <a:r>
              <a:rPr lang="en-US" sz="1400" smtClean="0">
                <a:solidFill>
                  <a:schemeClr val="bg1"/>
                </a:solidFill>
              </a:rPr>
              <a:t>A frequent mistake churches make is the failure to follow this step. A certain amount of time and energy must be allotted in the weekly agenda for the planning process. Everyone agrees strategic planning is important, but we often feel we’re wasting time when we take long hours to do it. The opposite is usually true. Look at the diagram below. When very little planning happens it takes more time for execution due to changes and unexpected events. When a good deal of time is spent planning, we may feel unproductive, but in the long run we will actually save time on the overall task.</a:t>
            </a:r>
          </a:p>
        </p:txBody>
      </p:sp>
      <p:pic>
        <p:nvPicPr>
          <p:cNvPr id="143364" name="Picture 2"/>
          <p:cNvPicPr>
            <a:picLocks noChangeAspect="1" noChangeArrowheads="1"/>
          </p:cNvPicPr>
          <p:nvPr/>
        </p:nvPicPr>
        <p:blipFill>
          <a:blip r:embed="rId3"/>
          <a:srcRect/>
          <a:stretch>
            <a:fillRect/>
          </a:stretch>
        </p:blipFill>
        <p:spPr bwMode="auto">
          <a:xfrm>
            <a:off x="5943600" y="2514600"/>
            <a:ext cx="1231900" cy="533400"/>
          </a:xfrm>
          <a:prstGeom prst="rect">
            <a:avLst/>
          </a:prstGeom>
          <a:noFill/>
          <a:ln w="9525">
            <a:noFill/>
            <a:miter lim="800000"/>
            <a:headEnd/>
            <a:tailEnd/>
          </a:ln>
        </p:spPr>
      </p:pic>
      <p:graphicFrame>
        <p:nvGraphicFramePr>
          <p:cNvPr id="6" name="Table 5"/>
          <p:cNvGraphicFramePr>
            <a:graphicFrameLocks noGrp="1"/>
          </p:cNvGraphicFramePr>
          <p:nvPr/>
        </p:nvGraphicFramePr>
        <p:xfrm>
          <a:off x="5638800" y="2209800"/>
          <a:ext cx="2200275" cy="198438"/>
        </p:xfrm>
        <a:graphic>
          <a:graphicData uri="http://schemas.openxmlformats.org/drawingml/2006/table">
            <a:tbl>
              <a:tblPr/>
              <a:tblGrid>
                <a:gridCol w="2200275"/>
              </a:tblGrid>
              <a:tr h="198438">
                <a:tc>
                  <a:txBody>
                    <a:bodyPr/>
                    <a:lstStyle/>
                    <a:p>
                      <a:pPr marL="0" marR="0" algn="l">
                        <a:spcBef>
                          <a:spcPts val="0"/>
                        </a:spcBef>
                        <a:spcAft>
                          <a:spcPts val="0"/>
                        </a:spcAft>
                      </a:pPr>
                      <a:r>
                        <a:rPr lang="en-US" sz="1300" b="1" i="1" dirty="0">
                          <a:solidFill>
                            <a:srgbClr val="000000"/>
                          </a:solidFill>
                          <a:latin typeface="DOIFL F+ Perpetua"/>
                          <a:ea typeface="Times New Roman"/>
                          <a:cs typeface="DOIFL F+ Perpetua"/>
                        </a:rPr>
                        <a:t>– A Plan to Work Ratio – </a:t>
                      </a:r>
                      <a:endParaRPr lang="en-US" sz="1200" dirty="0">
                        <a:solidFill>
                          <a:srgbClr val="000000"/>
                        </a:solidFill>
                        <a:latin typeface="DOIFK C+ Perpetua"/>
                        <a:ea typeface="Times New Roman"/>
                        <a:cs typeface="DOIFK C+ Perpetua"/>
                      </a:endParaRPr>
                    </a:p>
                  </a:txBody>
                  <a:tcPr marL="0" marR="0" marT="0" marB="0">
                    <a:lnL>
                      <a:noFill/>
                    </a:lnL>
                    <a:lnR>
                      <a:noFill/>
                    </a:lnR>
                    <a:lnT>
                      <a:noFill/>
                    </a:lnT>
                    <a:lnB>
                      <a:noFill/>
                    </a:lnB>
                  </a:tcPr>
                </a:tc>
              </a:tr>
            </a:tbl>
          </a:graphicData>
        </a:graphic>
      </p:graphicFrame>
      <p:graphicFrame>
        <p:nvGraphicFramePr>
          <p:cNvPr id="7" name="Table 6"/>
          <p:cNvGraphicFramePr>
            <a:graphicFrameLocks noGrp="1"/>
          </p:cNvGraphicFramePr>
          <p:nvPr/>
        </p:nvGraphicFramePr>
        <p:xfrm>
          <a:off x="5943600" y="3276600"/>
          <a:ext cx="1238250" cy="165100"/>
        </p:xfrm>
        <a:graphic>
          <a:graphicData uri="http://schemas.openxmlformats.org/drawingml/2006/table">
            <a:tbl>
              <a:tblPr/>
              <a:tblGrid>
                <a:gridCol w="1238250"/>
              </a:tblGrid>
              <a:tr h="0">
                <a:tc>
                  <a:txBody>
                    <a:bodyPr/>
                    <a:lstStyle/>
                    <a:p>
                      <a:pPr marL="0" marR="0" algn="ctr">
                        <a:lnSpc>
                          <a:spcPts val="1300"/>
                        </a:lnSpc>
                        <a:spcBef>
                          <a:spcPts val="0"/>
                        </a:spcBef>
                        <a:spcAft>
                          <a:spcPts val="0"/>
                        </a:spcAft>
                      </a:pPr>
                      <a:r>
                        <a:rPr lang="en-US" sz="1100" dirty="0" smtClean="0">
                          <a:solidFill>
                            <a:srgbClr val="000000"/>
                          </a:solidFill>
                          <a:latin typeface="DOIFL F+ Perpetua"/>
                          <a:ea typeface="Times New Roman"/>
                          <a:cs typeface="DOIFL F+ Perpetua"/>
                        </a:rPr>
                        <a:t>Time </a:t>
                      </a:r>
                      <a:endParaRPr lang="en-US" sz="1300" dirty="0">
                        <a:solidFill>
                          <a:srgbClr val="000000"/>
                        </a:solidFill>
                        <a:latin typeface="DOIFL F+ Perpetua"/>
                        <a:ea typeface="Times New Roman"/>
                        <a:cs typeface="DOIFL F+ Perpetua"/>
                      </a:endParaRPr>
                    </a:p>
                  </a:txBody>
                  <a:tcPr marL="0" marR="0" marT="0" marB="0">
                    <a:lnL>
                      <a:noFill/>
                    </a:lnL>
                    <a:lnR>
                      <a:noFill/>
                    </a:lnR>
                    <a:lnT>
                      <a:noFill/>
                    </a:lnT>
                    <a:lnB>
                      <a:noFill/>
                    </a:lnB>
                  </a:tcPr>
                </a:tc>
              </a:tr>
            </a:tbl>
          </a:graphicData>
        </a:graphic>
      </p:graphicFrame>
      <p:pic>
        <p:nvPicPr>
          <p:cNvPr id="143369" name="Picture 3"/>
          <p:cNvPicPr>
            <a:picLocks noChangeAspect="1" noChangeArrowheads="1"/>
          </p:cNvPicPr>
          <p:nvPr/>
        </p:nvPicPr>
        <p:blipFill>
          <a:blip r:embed="rId4"/>
          <a:srcRect/>
          <a:stretch>
            <a:fillRect/>
          </a:stretch>
        </p:blipFill>
        <p:spPr bwMode="auto">
          <a:xfrm>
            <a:off x="0" y="0"/>
            <a:ext cx="428625" cy="47625"/>
          </a:xfrm>
          <a:prstGeom prst="rect">
            <a:avLst/>
          </a:prstGeom>
          <a:noFill/>
          <a:ln w="9525">
            <a:noFill/>
            <a:miter lim="800000"/>
            <a:headEnd/>
            <a:tailEnd/>
          </a:ln>
        </p:spPr>
      </p:pic>
      <p:cxnSp>
        <p:nvCxnSpPr>
          <p:cNvPr id="143370" name="Straight Arrow Connector 10"/>
          <p:cNvCxnSpPr>
            <a:cxnSpLocks noChangeShapeType="1"/>
          </p:cNvCxnSpPr>
          <p:nvPr/>
        </p:nvCxnSpPr>
        <p:spPr bwMode="auto">
          <a:xfrm>
            <a:off x="6019800" y="3200400"/>
            <a:ext cx="1066800" cy="1588"/>
          </a:xfrm>
          <a:prstGeom prst="straightConnector1">
            <a:avLst/>
          </a:prstGeom>
          <a:noFill/>
          <a:ln w="9525" algn="ctr">
            <a:solidFill>
              <a:schemeClr val="tx1"/>
            </a:solidFill>
            <a:round/>
            <a:headEnd type="arrow" w="med" len="med"/>
            <a:tailEnd type="arrow" w="med" len="med"/>
          </a:ln>
        </p:spPr>
      </p:cxnSp>
      <p:sp>
        <p:nvSpPr>
          <p:cNvPr id="9" name="TextBox 8"/>
          <p:cNvSpPr txBox="1">
            <a:spLocks noChangeArrowheads="1"/>
          </p:cNvSpPr>
          <p:nvPr/>
        </p:nvSpPr>
        <p:spPr bwMode="auto">
          <a:xfrm>
            <a:off x="2133600" y="2590800"/>
            <a:ext cx="914400" cy="369888"/>
          </a:xfrm>
          <a:prstGeom prst="rect">
            <a:avLst/>
          </a:prstGeom>
          <a:noFill/>
          <a:ln w="9525">
            <a:noFill/>
            <a:miter lim="800000"/>
            <a:headEnd/>
            <a:tailEnd/>
          </a:ln>
        </p:spPr>
        <p:txBody>
          <a:bodyPr>
            <a:spAutoFit/>
          </a:bodyPr>
          <a:lstStyle/>
          <a:p>
            <a:r>
              <a:rPr lang="en-US" sz="1800">
                <a:solidFill>
                  <a:srgbClr val="FFFFCC"/>
                </a:solidFill>
              </a:rPr>
              <a:t>PLAN</a:t>
            </a:r>
          </a:p>
        </p:txBody>
      </p:sp>
      <p:sp>
        <p:nvSpPr>
          <p:cNvPr id="143372" name="TextBox 9"/>
          <p:cNvSpPr txBox="1">
            <a:spLocks noChangeArrowheads="1"/>
          </p:cNvSpPr>
          <p:nvPr/>
        </p:nvSpPr>
        <p:spPr bwMode="auto">
          <a:xfrm>
            <a:off x="5410200" y="3657600"/>
            <a:ext cx="2743200" cy="1169988"/>
          </a:xfrm>
          <a:prstGeom prst="rect">
            <a:avLst/>
          </a:prstGeom>
          <a:noFill/>
          <a:ln w="9525">
            <a:noFill/>
            <a:miter lim="800000"/>
            <a:headEnd/>
            <a:tailEnd/>
          </a:ln>
        </p:spPr>
        <p:txBody>
          <a:bodyPr>
            <a:spAutoFit/>
          </a:bodyPr>
          <a:lstStyle/>
          <a:p>
            <a:r>
              <a:rPr lang="en-US" sz="1400" i="1">
                <a:solidFill>
                  <a:schemeClr val="bg1"/>
                </a:solidFill>
              </a:rPr>
              <a:t>The graph above is not a scientific formula, but rather a picture of what can happen when we spend time planning our actions. </a:t>
            </a:r>
          </a:p>
        </p:txBody>
      </p:sp>
      <p:sp>
        <p:nvSpPr>
          <p:cNvPr id="11"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12"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15</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44387" name="Content Placeholder 8"/>
          <p:cNvSpPr>
            <a:spLocks noGrp="1"/>
          </p:cNvSpPr>
          <p:nvPr>
            <p:ph idx="1"/>
          </p:nvPr>
        </p:nvSpPr>
        <p:spPr/>
        <p:txBody>
          <a:bodyPr/>
          <a:lstStyle/>
          <a:p>
            <a:pPr>
              <a:buFontTx/>
              <a:buNone/>
            </a:pPr>
            <a:r>
              <a:rPr lang="en-US" sz="2000" b="1" smtClean="0">
                <a:solidFill>
                  <a:schemeClr val="bg1"/>
                </a:solidFill>
              </a:rPr>
              <a:t>Steps to Effective Strategic Planning</a:t>
            </a:r>
          </a:p>
          <a:p>
            <a:pPr>
              <a:buFontTx/>
              <a:buNone/>
            </a:pPr>
            <a:endParaRPr lang="en-US" sz="1800" smtClean="0">
              <a:solidFill>
                <a:schemeClr val="bg1"/>
              </a:solidFill>
            </a:endParaRPr>
          </a:p>
          <a:p>
            <a:pPr>
              <a:buFontTx/>
              <a:buNone/>
            </a:pPr>
            <a:r>
              <a:rPr lang="en-US" sz="1800" smtClean="0">
                <a:solidFill>
                  <a:schemeClr val="bg1"/>
                </a:solidFill>
              </a:rPr>
              <a:t>2. 	DETERMINE YOUR ___________________. </a:t>
            </a:r>
          </a:p>
          <a:p>
            <a:r>
              <a:rPr lang="en-US" sz="1800" smtClean="0">
                <a:solidFill>
                  <a:schemeClr val="bg1"/>
                </a:solidFill>
              </a:rPr>
              <a:t>This involves big picture perspective. Before you can decide on daily agendas, you must determine what goal you want to reach. Strategic planning (long term) and operational planning (short term) both flow out of the answers to these questions: </a:t>
            </a:r>
          </a:p>
          <a:p>
            <a:pPr lvl="1"/>
            <a:r>
              <a:rPr lang="en-US" sz="1600" i="1" smtClean="0">
                <a:solidFill>
                  <a:schemeClr val="bg1"/>
                </a:solidFill>
              </a:rPr>
              <a:t>Why Do We Exist? </a:t>
            </a:r>
            <a:endParaRPr lang="en-US" sz="1600" smtClean="0">
              <a:solidFill>
                <a:schemeClr val="bg1"/>
              </a:solidFill>
            </a:endParaRPr>
          </a:p>
          <a:p>
            <a:pPr lvl="1"/>
            <a:r>
              <a:rPr lang="en-US" sz="1600" i="1" smtClean="0">
                <a:solidFill>
                  <a:schemeClr val="bg1"/>
                </a:solidFill>
              </a:rPr>
              <a:t>What Are We Trying To Accomplish?</a:t>
            </a:r>
            <a:endParaRPr lang="en-US" sz="1600" smtClean="0">
              <a:solidFill>
                <a:schemeClr val="bg1"/>
              </a:solidFill>
            </a:endParaRPr>
          </a:p>
        </p:txBody>
      </p:sp>
      <p:pic>
        <p:nvPicPr>
          <p:cNvPr id="144388" name="Picture 3"/>
          <p:cNvPicPr>
            <a:picLocks noChangeAspect="1" noChangeArrowheads="1"/>
          </p:cNvPicPr>
          <p:nvPr/>
        </p:nvPicPr>
        <p:blipFill>
          <a:blip r:embed="rId3"/>
          <a:srcRect/>
          <a:stretch>
            <a:fillRect/>
          </a:stretch>
        </p:blipFill>
        <p:spPr bwMode="auto">
          <a:xfrm>
            <a:off x="0" y="0"/>
            <a:ext cx="428625" cy="47625"/>
          </a:xfrm>
          <a:prstGeom prst="rect">
            <a:avLst/>
          </a:prstGeom>
          <a:noFill/>
          <a:ln w="9525">
            <a:noFill/>
            <a:miter lim="800000"/>
            <a:headEnd/>
            <a:tailEnd/>
          </a:ln>
        </p:spPr>
      </p:pic>
      <p:sp>
        <p:nvSpPr>
          <p:cNvPr id="9" name="TextBox 8"/>
          <p:cNvSpPr txBox="1">
            <a:spLocks noChangeArrowheads="1"/>
          </p:cNvSpPr>
          <p:nvPr/>
        </p:nvSpPr>
        <p:spPr bwMode="auto">
          <a:xfrm>
            <a:off x="3200400" y="2667000"/>
            <a:ext cx="2438400" cy="369888"/>
          </a:xfrm>
          <a:prstGeom prst="rect">
            <a:avLst/>
          </a:prstGeom>
          <a:noFill/>
          <a:ln w="9525">
            <a:noFill/>
            <a:miter lim="800000"/>
            <a:headEnd/>
            <a:tailEnd/>
          </a:ln>
        </p:spPr>
        <p:txBody>
          <a:bodyPr>
            <a:spAutoFit/>
          </a:bodyPr>
          <a:lstStyle/>
          <a:p>
            <a:r>
              <a:rPr lang="en-US" sz="1800">
                <a:solidFill>
                  <a:srgbClr val="FFFFCC"/>
                </a:solidFill>
              </a:rPr>
              <a:t>PRIMARY PURPOSE</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16</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45411" name="Content Placeholder 8"/>
          <p:cNvSpPr>
            <a:spLocks noGrp="1"/>
          </p:cNvSpPr>
          <p:nvPr>
            <p:ph sz="half" idx="1"/>
          </p:nvPr>
        </p:nvSpPr>
        <p:spPr/>
        <p:txBody>
          <a:bodyPr/>
          <a:lstStyle/>
          <a:p>
            <a:pPr>
              <a:buFontTx/>
              <a:buNone/>
            </a:pPr>
            <a:r>
              <a:rPr lang="en-US" sz="2000" b="1" smtClean="0">
                <a:solidFill>
                  <a:schemeClr val="bg1"/>
                </a:solidFill>
              </a:rPr>
              <a:t>Steps to Effective Strategic Planning</a:t>
            </a:r>
          </a:p>
          <a:p>
            <a:pPr>
              <a:buFontTx/>
              <a:buNone/>
            </a:pPr>
            <a:r>
              <a:rPr lang="en-US" sz="1800" smtClean="0">
                <a:solidFill>
                  <a:schemeClr val="bg1"/>
                </a:solidFill>
              </a:rPr>
              <a:t>1. 	________ THE SITUATION. </a:t>
            </a:r>
          </a:p>
          <a:p>
            <a:endParaRPr lang="en-US" sz="1400" smtClean="0">
              <a:solidFill>
                <a:schemeClr val="bg1"/>
              </a:solidFill>
            </a:endParaRPr>
          </a:p>
          <a:p>
            <a:r>
              <a:rPr lang="en-US" sz="1400" smtClean="0">
                <a:solidFill>
                  <a:schemeClr val="bg1"/>
                </a:solidFill>
              </a:rPr>
              <a:t>A plan for the future based on an unrealistic view of the present will lead to disaster. One way to verify that we are seeing the situation clearly is to look at it from different angles. Take our eyes for example. Two eyes give depth perception because each eye sees the picture from a different angle. In the same way we can have a clearer idea of our present situation when we look at it from more than one angle. Listed below are four angles to consider when assessing your situation. </a:t>
            </a:r>
          </a:p>
        </p:txBody>
      </p:sp>
      <p:sp>
        <p:nvSpPr>
          <p:cNvPr id="145412" name="Content Placeholder 10"/>
          <p:cNvSpPr>
            <a:spLocks noGrp="1"/>
          </p:cNvSpPr>
          <p:nvPr>
            <p:ph sz="half" idx="2"/>
          </p:nvPr>
        </p:nvSpPr>
        <p:spPr/>
        <p:txBody>
          <a:bodyPr/>
          <a:lstStyle/>
          <a:p>
            <a:pPr algn="ctr">
              <a:buFontTx/>
              <a:buNone/>
            </a:pPr>
            <a:r>
              <a:rPr lang="en-US" sz="1800" b="1" i="1" smtClean="0">
                <a:solidFill>
                  <a:schemeClr val="bg1"/>
                </a:solidFill>
              </a:rPr>
              <a:t>– Angles of Assessment – </a:t>
            </a:r>
          </a:p>
          <a:p>
            <a:pPr>
              <a:buFontTx/>
              <a:buAutoNum type="arabicPeriod"/>
            </a:pPr>
            <a:r>
              <a:rPr lang="en-US" sz="1800" b="1" i="1" smtClean="0">
                <a:solidFill>
                  <a:schemeClr val="bg1"/>
                </a:solidFill>
              </a:rPr>
              <a:t>__________ the organization.</a:t>
            </a:r>
          </a:p>
          <a:p>
            <a:pPr lvl="1"/>
            <a:r>
              <a:rPr lang="en-US" sz="1400" b="1" i="1" smtClean="0">
                <a:solidFill>
                  <a:schemeClr val="bg1"/>
                </a:solidFill>
              </a:rPr>
              <a:t>What are you doing from the perspective of those with whom you work?</a:t>
            </a:r>
          </a:p>
          <a:p>
            <a:pPr>
              <a:buFontTx/>
              <a:buAutoNum type="arabicPeriod"/>
            </a:pPr>
            <a:r>
              <a:rPr lang="en-US" sz="1800" b="1" i="1" smtClean="0">
                <a:solidFill>
                  <a:schemeClr val="bg1"/>
                </a:solidFill>
              </a:rPr>
              <a:t>__________ the organization.</a:t>
            </a:r>
          </a:p>
          <a:p>
            <a:pPr lvl="1"/>
            <a:r>
              <a:rPr lang="en-US" sz="1400" b="1" i="1" smtClean="0">
                <a:solidFill>
                  <a:schemeClr val="bg1"/>
                </a:solidFill>
              </a:rPr>
              <a:t>What are you doing from the perspective of someone who does not know  your strategy?</a:t>
            </a:r>
          </a:p>
          <a:p>
            <a:pPr>
              <a:buFontTx/>
              <a:buAutoNum type="arabicPeriod"/>
            </a:pPr>
            <a:r>
              <a:rPr lang="en-US" sz="1800" b="1" i="1" smtClean="0">
                <a:solidFill>
                  <a:schemeClr val="bg1"/>
                </a:solidFill>
              </a:rPr>
              <a:t>__________ point of view.</a:t>
            </a:r>
          </a:p>
          <a:p>
            <a:pPr lvl="1"/>
            <a:r>
              <a:rPr lang="en-US" sz="1400" b="1" i="1" smtClean="0">
                <a:solidFill>
                  <a:schemeClr val="bg1"/>
                </a:solidFill>
              </a:rPr>
              <a:t>What does your situation look like from where you are now?</a:t>
            </a:r>
          </a:p>
          <a:p>
            <a:pPr>
              <a:buFontTx/>
              <a:buAutoNum type="arabicPeriod"/>
            </a:pPr>
            <a:r>
              <a:rPr lang="en-US" sz="1800" b="1" i="1" smtClean="0">
                <a:solidFill>
                  <a:schemeClr val="bg1"/>
                </a:solidFill>
              </a:rPr>
              <a:t>__________ point of view.</a:t>
            </a:r>
          </a:p>
          <a:p>
            <a:pPr lvl="1"/>
            <a:r>
              <a:rPr lang="en-US" sz="1400" b="1" i="1" smtClean="0">
                <a:solidFill>
                  <a:schemeClr val="bg1"/>
                </a:solidFill>
              </a:rPr>
              <a:t>How does your situation look months or years from now?  What TRENDS are developing?</a:t>
            </a:r>
            <a:endParaRPr lang="en-US" sz="1400" smtClean="0">
              <a:solidFill>
                <a:schemeClr val="bg1"/>
              </a:solidFill>
            </a:endParaRPr>
          </a:p>
        </p:txBody>
      </p:sp>
      <p:pic>
        <p:nvPicPr>
          <p:cNvPr id="145413" name="Picture 3"/>
          <p:cNvPicPr>
            <a:picLocks noChangeAspect="1" noChangeArrowheads="1"/>
          </p:cNvPicPr>
          <p:nvPr/>
        </p:nvPicPr>
        <p:blipFill>
          <a:blip r:embed="rId3"/>
          <a:srcRect/>
          <a:stretch>
            <a:fillRect/>
          </a:stretch>
        </p:blipFill>
        <p:spPr bwMode="auto">
          <a:xfrm>
            <a:off x="0" y="0"/>
            <a:ext cx="428625" cy="47625"/>
          </a:xfrm>
          <a:prstGeom prst="rect">
            <a:avLst/>
          </a:prstGeom>
          <a:noFill/>
          <a:ln w="9525">
            <a:noFill/>
            <a:miter lim="800000"/>
            <a:headEnd/>
            <a:tailEnd/>
          </a:ln>
        </p:spPr>
      </p:pic>
      <p:sp>
        <p:nvSpPr>
          <p:cNvPr id="9" name="TextBox 8"/>
          <p:cNvSpPr txBox="1">
            <a:spLocks noChangeArrowheads="1"/>
          </p:cNvSpPr>
          <p:nvPr/>
        </p:nvSpPr>
        <p:spPr bwMode="auto">
          <a:xfrm>
            <a:off x="1066800" y="2590800"/>
            <a:ext cx="1219200" cy="369888"/>
          </a:xfrm>
          <a:prstGeom prst="rect">
            <a:avLst/>
          </a:prstGeom>
          <a:noFill/>
          <a:ln w="9525">
            <a:noFill/>
            <a:miter lim="800000"/>
            <a:headEnd/>
            <a:tailEnd/>
          </a:ln>
        </p:spPr>
        <p:txBody>
          <a:bodyPr>
            <a:spAutoFit/>
          </a:bodyPr>
          <a:lstStyle/>
          <a:p>
            <a:r>
              <a:rPr lang="en-US" sz="1800">
                <a:solidFill>
                  <a:srgbClr val="FFFFCC"/>
                </a:solidFill>
              </a:rPr>
              <a:t>ASSESS</a:t>
            </a:r>
          </a:p>
        </p:txBody>
      </p:sp>
      <p:sp>
        <p:nvSpPr>
          <p:cNvPr id="12" name="TextBox 11"/>
          <p:cNvSpPr txBox="1">
            <a:spLocks noChangeArrowheads="1"/>
          </p:cNvSpPr>
          <p:nvPr/>
        </p:nvSpPr>
        <p:spPr bwMode="auto">
          <a:xfrm>
            <a:off x="5029200" y="2286000"/>
            <a:ext cx="1676400" cy="461963"/>
          </a:xfrm>
          <a:prstGeom prst="rect">
            <a:avLst/>
          </a:prstGeom>
          <a:noFill/>
          <a:ln w="9525">
            <a:noFill/>
            <a:miter lim="800000"/>
            <a:headEnd/>
            <a:tailEnd/>
          </a:ln>
        </p:spPr>
        <p:txBody>
          <a:bodyPr>
            <a:spAutoFit/>
          </a:bodyPr>
          <a:lstStyle/>
          <a:p>
            <a:r>
              <a:rPr lang="en-US">
                <a:solidFill>
                  <a:srgbClr val="FFFFCC"/>
                </a:solidFill>
              </a:rPr>
              <a:t>Inside</a:t>
            </a:r>
          </a:p>
        </p:txBody>
      </p:sp>
      <p:sp>
        <p:nvSpPr>
          <p:cNvPr id="13" name="TextBox 12"/>
          <p:cNvSpPr txBox="1">
            <a:spLocks noChangeArrowheads="1"/>
          </p:cNvSpPr>
          <p:nvPr/>
        </p:nvSpPr>
        <p:spPr bwMode="auto">
          <a:xfrm>
            <a:off x="5029200" y="3276600"/>
            <a:ext cx="1676400" cy="461963"/>
          </a:xfrm>
          <a:prstGeom prst="rect">
            <a:avLst/>
          </a:prstGeom>
          <a:noFill/>
          <a:ln w="9525">
            <a:noFill/>
            <a:miter lim="800000"/>
            <a:headEnd/>
            <a:tailEnd/>
          </a:ln>
        </p:spPr>
        <p:txBody>
          <a:bodyPr>
            <a:spAutoFit/>
          </a:bodyPr>
          <a:lstStyle/>
          <a:p>
            <a:r>
              <a:rPr lang="en-US">
                <a:solidFill>
                  <a:srgbClr val="FFFFCC"/>
                </a:solidFill>
              </a:rPr>
              <a:t>Outside</a:t>
            </a:r>
          </a:p>
        </p:txBody>
      </p:sp>
      <p:sp>
        <p:nvSpPr>
          <p:cNvPr id="14" name="TextBox 13"/>
          <p:cNvSpPr txBox="1">
            <a:spLocks noChangeArrowheads="1"/>
          </p:cNvSpPr>
          <p:nvPr/>
        </p:nvSpPr>
        <p:spPr bwMode="auto">
          <a:xfrm>
            <a:off x="5029200" y="4267200"/>
            <a:ext cx="1676400" cy="461963"/>
          </a:xfrm>
          <a:prstGeom prst="rect">
            <a:avLst/>
          </a:prstGeom>
          <a:noFill/>
          <a:ln w="9525">
            <a:noFill/>
            <a:miter lim="800000"/>
            <a:headEnd/>
            <a:tailEnd/>
          </a:ln>
        </p:spPr>
        <p:txBody>
          <a:bodyPr>
            <a:spAutoFit/>
          </a:bodyPr>
          <a:lstStyle/>
          <a:p>
            <a:r>
              <a:rPr lang="en-US">
                <a:solidFill>
                  <a:srgbClr val="FFFFCC"/>
                </a:solidFill>
              </a:rPr>
              <a:t>Current</a:t>
            </a:r>
          </a:p>
        </p:txBody>
      </p:sp>
      <p:sp>
        <p:nvSpPr>
          <p:cNvPr id="15" name="TextBox 14"/>
          <p:cNvSpPr txBox="1">
            <a:spLocks noChangeArrowheads="1"/>
          </p:cNvSpPr>
          <p:nvPr/>
        </p:nvSpPr>
        <p:spPr bwMode="auto">
          <a:xfrm>
            <a:off x="5029200" y="5105400"/>
            <a:ext cx="1676400" cy="461963"/>
          </a:xfrm>
          <a:prstGeom prst="rect">
            <a:avLst/>
          </a:prstGeom>
          <a:noFill/>
          <a:ln w="9525">
            <a:noFill/>
            <a:miter lim="800000"/>
            <a:headEnd/>
            <a:tailEnd/>
          </a:ln>
        </p:spPr>
        <p:txBody>
          <a:bodyPr>
            <a:spAutoFit/>
          </a:bodyPr>
          <a:lstStyle/>
          <a:p>
            <a:r>
              <a:rPr lang="en-US">
                <a:solidFill>
                  <a:srgbClr val="FFFFCC"/>
                </a:solidFill>
              </a:rPr>
              <a:t>Future</a:t>
            </a:r>
          </a:p>
        </p:txBody>
      </p:sp>
      <p:sp>
        <p:nvSpPr>
          <p:cNvPr id="11"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1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17</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 calcmode="lin" valueType="num">
                                      <p:cBhvr additive="base">
                                        <p:cTn id="19"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0" end="0"/>
                                            </p:txEl>
                                          </p:spTgt>
                                        </p:tgtEl>
                                        <p:attrNameLst>
                                          <p:attrName>style.visibility</p:attrName>
                                        </p:attrNameLst>
                                      </p:cBhvr>
                                      <p:to>
                                        <p:strVal val="visible"/>
                                      </p:to>
                                    </p:set>
                                    <p:anim calcmode="lin" valueType="num">
                                      <p:cBhvr additive="base">
                                        <p:cTn id="25"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xEl>
                                              <p:pRg st="0" end="0"/>
                                            </p:txEl>
                                          </p:spTgt>
                                        </p:tgtEl>
                                        <p:attrNameLst>
                                          <p:attrName>style.visibility</p:attrName>
                                        </p:attrNameLst>
                                      </p:cBhvr>
                                      <p:to>
                                        <p:strVal val="visible"/>
                                      </p:to>
                                    </p:set>
                                    <p:anim calcmode="lin" valueType="num">
                                      <p:cBhvr additive="base">
                                        <p:cTn id="31"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2" grpId="0" build="allAtOnce"/>
      <p:bldP spid="13" grpId="0" build="allAtOnce"/>
      <p:bldP spid="14" grpId="0" build="allAtOnce"/>
      <p:bldP spid="15"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46435" name="Content Placeholder 8"/>
          <p:cNvSpPr>
            <a:spLocks noGrp="1"/>
          </p:cNvSpPr>
          <p:nvPr>
            <p:ph sz="half" idx="1"/>
          </p:nvPr>
        </p:nvSpPr>
        <p:spPr/>
        <p:txBody>
          <a:bodyPr/>
          <a:lstStyle/>
          <a:p>
            <a:pPr>
              <a:buFontTx/>
              <a:buNone/>
            </a:pPr>
            <a:r>
              <a:rPr lang="en-US" sz="2000" b="1" smtClean="0">
                <a:solidFill>
                  <a:schemeClr val="bg1"/>
                </a:solidFill>
              </a:rPr>
              <a:t>Steps to Effective Strategic Planning</a:t>
            </a:r>
          </a:p>
          <a:p>
            <a:pPr>
              <a:buFontTx/>
              <a:buNone/>
            </a:pPr>
            <a:r>
              <a:rPr lang="en-US" sz="1800" smtClean="0">
                <a:solidFill>
                  <a:schemeClr val="bg1"/>
                </a:solidFill>
              </a:rPr>
              <a:t>4. 	____________ THE NEEDS.</a:t>
            </a:r>
          </a:p>
          <a:p>
            <a:endParaRPr lang="en-US" sz="1600" smtClean="0">
              <a:solidFill>
                <a:schemeClr val="bg1"/>
              </a:solidFill>
            </a:endParaRPr>
          </a:p>
          <a:p>
            <a:r>
              <a:rPr lang="en-US" sz="1600" smtClean="0">
                <a:solidFill>
                  <a:schemeClr val="bg1"/>
                </a:solidFill>
              </a:rPr>
              <a:t>List team goals in the order of importance and priority. Results are left to chance when needs are not prioritized. More often than not, the easy things will get done, but the important things will not. We tend to do the urgent things, but not the important. When the ultimate mission is neglected we become a slave to the immediate.</a:t>
            </a:r>
          </a:p>
        </p:txBody>
      </p:sp>
      <p:pic>
        <p:nvPicPr>
          <p:cNvPr id="146436" name="Picture 3"/>
          <p:cNvPicPr>
            <a:picLocks noChangeAspect="1" noChangeArrowheads="1"/>
          </p:cNvPicPr>
          <p:nvPr/>
        </p:nvPicPr>
        <p:blipFill>
          <a:blip r:embed="rId3"/>
          <a:srcRect/>
          <a:stretch>
            <a:fillRect/>
          </a:stretch>
        </p:blipFill>
        <p:spPr bwMode="auto">
          <a:xfrm>
            <a:off x="0" y="0"/>
            <a:ext cx="428625" cy="47625"/>
          </a:xfrm>
          <a:prstGeom prst="rect">
            <a:avLst/>
          </a:prstGeom>
          <a:noFill/>
          <a:ln w="9525">
            <a:noFill/>
            <a:miter lim="800000"/>
            <a:headEnd/>
            <a:tailEnd/>
          </a:ln>
        </p:spPr>
      </p:pic>
      <p:sp>
        <p:nvSpPr>
          <p:cNvPr id="9" name="TextBox 8"/>
          <p:cNvSpPr txBox="1">
            <a:spLocks noChangeArrowheads="1"/>
          </p:cNvSpPr>
          <p:nvPr/>
        </p:nvSpPr>
        <p:spPr bwMode="auto">
          <a:xfrm>
            <a:off x="1066800" y="2590800"/>
            <a:ext cx="1676400" cy="369888"/>
          </a:xfrm>
          <a:prstGeom prst="rect">
            <a:avLst/>
          </a:prstGeom>
          <a:noFill/>
          <a:ln w="9525">
            <a:noFill/>
            <a:miter lim="800000"/>
            <a:headEnd/>
            <a:tailEnd/>
          </a:ln>
        </p:spPr>
        <p:txBody>
          <a:bodyPr>
            <a:spAutoFit/>
          </a:bodyPr>
          <a:lstStyle/>
          <a:p>
            <a:r>
              <a:rPr lang="en-US" sz="1800">
                <a:solidFill>
                  <a:srgbClr val="FFFFCC"/>
                </a:solidFill>
              </a:rPr>
              <a:t>PRIORITIZE</a:t>
            </a:r>
          </a:p>
        </p:txBody>
      </p:sp>
      <p:pic>
        <p:nvPicPr>
          <p:cNvPr id="146438" name="Picture 2" descr="http://jonsreality.files.wordpress.com/2010/04/prioritize.jpg"/>
          <p:cNvPicPr>
            <a:picLocks noChangeAspect="1" noChangeArrowheads="1"/>
          </p:cNvPicPr>
          <p:nvPr/>
        </p:nvPicPr>
        <p:blipFill>
          <a:blip r:embed="rId4"/>
          <a:srcRect/>
          <a:stretch>
            <a:fillRect/>
          </a:stretch>
        </p:blipFill>
        <p:spPr bwMode="auto">
          <a:xfrm>
            <a:off x="4876800" y="2514600"/>
            <a:ext cx="3810000" cy="2857500"/>
          </a:xfrm>
          <a:prstGeom prst="rect">
            <a:avLst/>
          </a:prstGeom>
          <a:noFill/>
          <a:ln w="9525">
            <a:noFill/>
            <a:miter lim="800000"/>
            <a:headEnd/>
            <a:tailEnd/>
          </a:ln>
        </p:spPr>
      </p:pic>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18</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47459" name="Content Placeholder 10"/>
          <p:cNvSpPr>
            <a:spLocks noGrp="1"/>
          </p:cNvSpPr>
          <p:nvPr>
            <p:ph idx="1"/>
          </p:nvPr>
        </p:nvSpPr>
        <p:spPr/>
        <p:txBody>
          <a:bodyPr/>
          <a:lstStyle/>
          <a:p>
            <a:pPr>
              <a:buFontTx/>
              <a:buNone/>
            </a:pPr>
            <a:r>
              <a:rPr lang="en-US" sz="1800" smtClean="0">
                <a:solidFill>
                  <a:schemeClr val="bg1"/>
                </a:solidFill>
              </a:rPr>
              <a:t>5. ASK THE RIGHT ____________.</a:t>
            </a:r>
            <a:endParaRPr lang="en-US" smtClean="0">
              <a:solidFill>
                <a:schemeClr val="bg1"/>
              </a:solidFill>
            </a:endParaRPr>
          </a:p>
          <a:p>
            <a:endParaRPr lang="en-US" sz="1400" i="1" smtClean="0">
              <a:solidFill>
                <a:schemeClr val="bg1"/>
              </a:solidFill>
            </a:endParaRPr>
          </a:p>
          <a:p>
            <a:r>
              <a:rPr lang="en-US" sz="1600" i="1" smtClean="0">
                <a:solidFill>
                  <a:schemeClr val="bg1"/>
                </a:solidFill>
              </a:rPr>
              <a:t>Target: Whom are we trying to serve and what needs are we meeting?</a:t>
            </a:r>
          </a:p>
          <a:p>
            <a:r>
              <a:rPr lang="en-US" sz="1600" i="1" smtClean="0">
                <a:solidFill>
                  <a:schemeClr val="bg1"/>
                </a:solidFill>
              </a:rPr>
              <a:t>Leadership: Do we have the right people at the top to accomplish our goals?</a:t>
            </a:r>
          </a:p>
          <a:p>
            <a:r>
              <a:rPr lang="en-US" sz="1600" i="1" smtClean="0">
                <a:solidFill>
                  <a:schemeClr val="bg1"/>
                </a:solidFill>
              </a:rPr>
              <a:t>Counsel: Whose advice do we need in order to succeed?</a:t>
            </a:r>
          </a:p>
          <a:p>
            <a:r>
              <a:rPr lang="en-US" sz="1600" i="1" smtClean="0">
                <a:solidFill>
                  <a:schemeClr val="bg1"/>
                </a:solidFill>
              </a:rPr>
              <a:t>Direction: Exactly what are we going to do short-range, mid-range and long-range?</a:t>
            </a:r>
          </a:p>
          <a:p>
            <a:r>
              <a:rPr lang="en-US" sz="1600" i="1" smtClean="0">
                <a:solidFill>
                  <a:schemeClr val="bg1"/>
                </a:solidFill>
              </a:rPr>
              <a:t>Organization: Who’s responsible for what? Who will supervise whom?</a:t>
            </a:r>
          </a:p>
          <a:p>
            <a:r>
              <a:rPr lang="en-US" sz="1600" i="1" smtClean="0">
                <a:solidFill>
                  <a:schemeClr val="bg1"/>
                </a:solidFill>
              </a:rPr>
              <a:t>Funding: What are our expected expenses and income?</a:t>
            </a:r>
          </a:p>
          <a:p>
            <a:r>
              <a:rPr lang="en-US" sz="1600" i="1" smtClean="0">
                <a:solidFill>
                  <a:schemeClr val="bg1"/>
                </a:solidFill>
              </a:rPr>
              <a:t>Reporting: Are we on target with our progress?</a:t>
            </a:r>
          </a:p>
          <a:p>
            <a:r>
              <a:rPr lang="en-US" sz="1600" i="1" smtClean="0">
                <a:solidFill>
                  <a:schemeClr val="bg1"/>
                </a:solidFill>
              </a:rPr>
              <a:t>Communication: How can we effectively make known what we’re doing?</a:t>
            </a:r>
          </a:p>
          <a:p>
            <a:r>
              <a:rPr lang="en-US" sz="1600" i="1" smtClean="0">
                <a:solidFill>
                  <a:schemeClr val="bg1"/>
                </a:solidFill>
              </a:rPr>
              <a:t>Evaluating: Are we seeking the quality we expect or demand from ourselves?</a:t>
            </a:r>
          </a:p>
          <a:p>
            <a:r>
              <a:rPr lang="en-US" sz="1600" i="1" smtClean="0">
                <a:solidFill>
                  <a:schemeClr val="bg1"/>
                </a:solidFill>
              </a:rPr>
              <a:t>Refining: How can we keep improving in the critical aspects of this ministry?</a:t>
            </a:r>
            <a:endParaRPr lang="en-US" sz="1600" smtClean="0">
              <a:solidFill>
                <a:schemeClr val="bg1"/>
              </a:solidFill>
            </a:endParaRPr>
          </a:p>
        </p:txBody>
      </p:sp>
      <p:pic>
        <p:nvPicPr>
          <p:cNvPr id="147460" name="Picture 3"/>
          <p:cNvPicPr>
            <a:picLocks noChangeAspect="1" noChangeArrowheads="1"/>
          </p:cNvPicPr>
          <p:nvPr/>
        </p:nvPicPr>
        <p:blipFill>
          <a:blip r:embed="rId3"/>
          <a:srcRect/>
          <a:stretch>
            <a:fillRect/>
          </a:stretch>
        </p:blipFill>
        <p:spPr bwMode="auto">
          <a:xfrm>
            <a:off x="0" y="0"/>
            <a:ext cx="428625" cy="47625"/>
          </a:xfrm>
          <a:prstGeom prst="rect">
            <a:avLst/>
          </a:prstGeom>
          <a:noFill/>
          <a:ln w="9525">
            <a:noFill/>
            <a:miter lim="800000"/>
            <a:headEnd/>
            <a:tailEnd/>
          </a:ln>
        </p:spPr>
      </p:pic>
      <p:sp>
        <p:nvSpPr>
          <p:cNvPr id="12" name="TextBox 11"/>
          <p:cNvSpPr txBox="1">
            <a:spLocks noChangeArrowheads="1"/>
          </p:cNvSpPr>
          <p:nvPr/>
        </p:nvSpPr>
        <p:spPr bwMode="auto">
          <a:xfrm>
            <a:off x="2743200" y="1981200"/>
            <a:ext cx="1676400" cy="369888"/>
          </a:xfrm>
          <a:prstGeom prst="rect">
            <a:avLst/>
          </a:prstGeom>
          <a:noFill/>
          <a:ln w="9525">
            <a:noFill/>
            <a:miter lim="800000"/>
            <a:headEnd/>
            <a:tailEnd/>
          </a:ln>
        </p:spPr>
        <p:txBody>
          <a:bodyPr>
            <a:spAutoFit/>
          </a:bodyPr>
          <a:lstStyle/>
          <a:p>
            <a:r>
              <a:rPr lang="en-US" sz="1800">
                <a:solidFill>
                  <a:srgbClr val="FFFFCC"/>
                </a:solidFill>
              </a:rPr>
              <a:t>QUESTIONS</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19</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sp>
        <p:nvSpPr>
          <p:cNvPr id="130051"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30052" name="Content Placeholder 8"/>
          <p:cNvSpPr>
            <a:spLocks noGrp="1"/>
          </p:cNvSpPr>
          <p:nvPr>
            <p:ph idx="1"/>
          </p:nvPr>
        </p:nvSpPr>
        <p:spPr>
          <a:xfrm>
            <a:off x="685800" y="2286000"/>
            <a:ext cx="7772400" cy="3810000"/>
          </a:xfrm>
        </p:spPr>
        <p:txBody>
          <a:bodyPr/>
          <a:lstStyle/>
          <a:p>
            <a:pPr algn="ctr">
              <a:buFontTx/>
              <a:buNone/>
            </a:pPr>
            <a:r>
              <a:rPr lang="en-US" sz="3600" i="1" smtClean="0">
                <a:solidFill>
                  <a:srgbClr val="FFFF99"/>
                </a:solidFill>
              </a:rPr>
              <a:t>“Give me wisdom and knowledge, that I may lead this people, for who is able to govern this great people of yours? </a:t>
            </a:r>
          </a:p>
          <a:p>
            <a:pPr algn="ctr">
              <a:buFontTx/>
              <a:buNone/>
            </a:pPr>
            <a:r>
              <a:rPr lang="en-US" sz="1400" i="1" smtClean="0">
                <a:solidFill>
                  <a:srgbClr val="FFFF99"/>
                </a:solidFill>
              </a:rPr>
              <a:t>(King Solomon, II Chronicles 1:10)</a:t>
            </a:r>
            <a:endParaRPr lang="en-US" smtClean="0">
              <a:solidFill>
                <a:srgbClr val="FFFF99"/>
              </a:solidFill>
            </a:endParaRP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48483" name="Content Placeholder 8"/>
          <p:cNvSpPr>
            <a:spLocks noGrp="1"/>
          </p:cNvSpPr>
          <p:nvPr>
            <p:ph idx="1"/>
          </p:nvPr>
        </p:nvSpPr>
        <p:spPr/>
        <p:txBody>
          <a:bodyPr/>
          <a:lstStyle/>
          <a:p>
            <a:pPr>
              <a:buFontTx/>
              <a:buNone/>
            </a:pPr>
            <a:r>
              <a:rPr lang="en-US" sz="2000" b="1" smtClean="0">
                <a:solidFill>
                  <a:schemeClr val="bg1"/>
                </a:solidFill>
              </a:rPr>
              <a:t>Steps to Effective Strategic Planning</a:t>
            </a:r>
          </a:p>
          <a:p>
            <a:pPr>
              <a:buFontTx/>
              <a:buAutoNum type="arabicPeriod" startAt="6"/>
            </a:pPr>
            <a:r>
              <a:rPr lang="en-US" sz="1800" smtClean="0">
                <a:solidFill>
                  <a:schemeClr val="bg1"/>
                </a:solidFill>
              </a:rPr>
              <a:t>SET SPECIFIC _________. </a:t>
            </a:r>
          </a:p>
          <a:p>
            <a:endParaRPr lang="en-US" sz="1800" b="1" i="1" smtClean="0">
              <a:solidFill>
                <a:schemeClr val="bg1"/>
              </a:solidFill>
            </a:endParaRPr>
          </a:p>
          <a:p>
            <a:r>
              <a:rPr lang="en-US" sz="1600" b="1" i="1" smtClean="0">
                <a:solidFill>
                  <a:schemeClr val="bg1"/>
                </a:solidFill>
              </a:rPr>
              <a:t>Written - </a:t>
            </a:r>
            <a:r>
              <a:rPr lang="en-US" sz="1600" smtClean="0">
                <a:solidFill>
                  <a:schemeClr val="bg1"/>
                </a:solidFill>
              </a:rPr>
              <a:t>Write out on paper what you want to accomplish.  It will serve as a daily reminder of what should be completed next.</a:t>
            </a:r>
          </a:p>
          <a:p>
            <a:r>
              <a:rPr lang="en-US" sz="1600" b="1" i="1" smtClean="0">
                <a:solidFill>
                  <a:schemeClr val="bg1"/>
                </a:solidFill>
              </a:rPr>
              <a:t>Specific – </a:t>
            </a:r>
            <a:r>
              <a:rPr lang="en-US" sz="1600" smtClean="0">
                <a:solidFill>
                  <a:schemeClr val="bg1"/>
                </a:solidFill>
              </a:rPr>
              <a:t>A general plan may be easy to formulate, but objectives are easier to define when the goal is specific.</a:t>
            </a:r>
          </a:p>
          <a:p>
            <a:r>
              <a:rPr lang="en-US" sz="1600" b="1" i="1" smtClean="0">
                <a:solidFill>
                  <a:schemeClr val="bg1"/>
                </a:solidFill>
              </a:rPr>
              <a:t>Realistic – </a:t>
            </a:r>
            <a:r>
              <a:rPr lang="en-US" sz="1600" smtClean="0">
                <a:solidFill>
                  <a:schemeClr val="bg1"/>
                </a:solidFill>
              </a:rPr>
              <a:t>Set goals you can reach. Though it may be exhilarating at first when you set lofty goals, we need to remember that a goal is only worthwhile if it is completed.</a:t>
            </a:r>
          </a:p>
          <a:p>
            <a:r>
              <a:rPr lang="en-US" sz="1600" b="1" i="1" smtClean="0">
                <a:solidFill>
                  <a:schemeClr val="bg1"/>
                </a:solidFill>
              </a:rPr>
              <a:t>Measurable – </a:t>
            </a:r>
            <a:r>
              <a:rPr lang="en-US" sz="1600" smtClean="0">
                <a:solidFill>
                  <a:schemeClr val="bg1"/>
                </a:solidFill>
              </a:rPr>
              <a:t>A measurable goal is important because it allows you to evaluate how well you are doing.</a:t>
            </a:r>
          </a:p>
          <a:p>
            <a:r>
              <a:rPr lang="en-US" sz="1600" b="1" i="1" smtClean="0">
                <a:solidFill>
                  <a:schemeClr val="bg1"/>
                </a:solidFill>
              </a:rPr>
              <a:t>Personal – </a:t>
            </a:r>
            <a:r>
              <a:rPr lang="en-US" sz="1600" smtClean="0">
                <a:solidFill>
                  <a:schemeClr val="bg1"/>
                </a:solidFill>
              </a:rPr>
              <a:t>Personal goals inspire and motivate you. They need to connect at the heart level and move you to act.</a:t>
            </a:r>
          </a:p>
          <a:p>
            <a:r>
              <a:rPr lang="en-US" sz="1600" b="1" i="1" smtClean="0">
                <a:solidFill>
                  <a:schemeClr val="bg1"/>
                </a:solidFill>
              </a:rPr>
              <a:t>Convictional – </a:t>
            </a:r>
            <a:r>
              <a:rPr lang="en-US" sz="1600" smtClean="0">
                <a:solidFill>
                  <a:schemeClr val="bg1"/>
                </a:solidFill>
              </a:rPr>
              <a:t>You must be convinced of the worthiness of your goals. Only then will you invest in them.</a:t>
            </a:r>
          </a:p>
        </p:txBody>
      </p:sp>
      <p:pic>
        <p:nvPicPr>
          <p:cNvPr id="148484" name="Picture 3"/>
          <p:cNvPicPr>
            <a:picLocks noChangeAspect="1" noChangeArrowheads="1"/>
          </p:cNvPicPr>
          <p:nvPr/>
        </p:nvPicPr>
        <p:blipFill>
          <a:blip r:embed="rId3"/>
          <a:srcRect/>
          <a:stretch>
            <a:fillRect/>
          </a:stretch>
        </p:blipFill>
        <p:spPr bwMode="auto">
          <a:xfrm>
            <a:off x="0" y="0"/>
            <a:ext cx="428625" cy="47625"/>
          </a:xfrm>
          <a:prstGeom prst="rect">
            <a:avLst/>
          </a:prstGeom>
          <a:noFill/>
          <a:ln w="9525">
            <a:noFill/>
            <a:miter lim="800000"/>
            <a:headEnd/>
            <a:tailEnd/>
          </a:ln>
        </p:spPr>
      </p:pic>
      <p:sp>
        <p:nvSpPr>
          <p:cNvPr id="9" name="TextBox 8"/>
          <p:cNvSpPr txBox="1">
            <a:spLocks noChangeArrowheads="1"/>
          </p:cNvSpPr>
          <p:nvPr/>
        </p:nvSpPr>
        <p:spPr bwMode="auto">
          <a:xfrm>
            <a:off x="2743200" y="2362200"/>
            <a:ext cx="1066800" cy="369888"/>
          </a:xfrm>
          <a:prstGeom prst="rect">
            <a:avLst/>
          </a:prstGeom>
          <a:noFill/>
          <a:ln w="9525">
            <a:noFill/>
            <a:miter lim="800000"/>
            <a:headEnd/>
            <a:tailEnd/>
          </a:ln>
        </p:spPr>
        <p:txBody>
          <a:bodyPr>
            <a:spAutoFit/>
          </a:bodyPr>
          <a:lstStyle/>
          <a:p>
            <a:r>
              <a:rPr lang="en-US" sz="1800">
                <a:solidFill>
                  <a:srgbClr val="FFFFCC"/>
                </a:solidFill>
              </a:rPr>
              <a:t>GOALS</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20</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84323" name="Content Placeholder 8"/>
          <p:cNvSpPr>
            <a:spLocks noGrp="1"/>
          </p:cNvSpPr>
          <p:nvPr>
            <p:ph idx="1"/>
          </p:nvPr>
        </p:nvSpPr>
        <p:spPr/>
        <p:txBody>
          <a:bodyPr/>
          <a:lstStyle/>
          <a:p>
            <a:pPr>
              <a:buFontTx/>
              <a:buNone/>
              <a:defRPr/>
            </a:pPr>
            <a:r>
              <a:rPr lang="en-US" sz="2000" b="1" dirty="0" smtClean="0">
                <a:solidFill>
                  <a:schemeClr val="bg1"/>
                </a:solidFill>
              </a:rPr>
              <a:t>Steps to Effective Strategic Planning</a:t>
            </a:r>
          </a:p>
          <a:p>
            <a:pPr>
              <a:buFontTx/>
              <a:buNone/>
              <a:defRPr/>
            </a:pPr>
            <a:r>
              <a:rPr lang="en-US" sz="1800" dirty="0" smtClean="0">
                <a:solidFill>
                  <a:schemeClr val="bg1"/>
                </a:solidFill>
              </a:rPr>
              <a:t>7. _______________ AND CLARIFY.</a:t>
            </a:r>
          </a:p>
          <a:p>
            <a:pPr>
              <a:buFontTx/>
              <a:buNone/>
              <a:defRPr/>
            </a:pPr>
            <a:endParaRPr lang="en-US" sz="1800" dirty="0" smtClean="0">
              <a:solidFill>
                <a:schemeClr val="bg1"/>
              </a:solidFill>
            </a:endParaRPr>
          </a:p>
          <a:p>
            <a:pPr>
              <a:defRPr/>
            </a:pPr>
            <a:r>
              <a:rPr lang="en-US" sz="1600" dirty="0" smtClean="0">
                <a:solidFill>
                  <a:schemeClr val="bg1"/>
                </a:solidFill>
              </a:rPr>
              <a:t>Communication is sharing a vision of the objective that is to be accomplished. Clarification is showing the steps that need to be followed. This does not mean specifically telling someone what to do. Instead, it means giving him or her guidelines for completing the goal. Every planning meeting should include the items below.</a:t>
            </a:r>
          </a:p>
          <a:p>
            <a:pPr lvl="1">
              <a:buFontTx/>
              <a:buNone/>
              <a:defRPr/>
            </a:pPr>
            <a:endParaRPr lang="en-US" sz="1600" dirty="0" smtClean="0">
              <a:solidFill>
                <a:schemeClr val="bg1"/>
              </a:solidFill>
              <a:cs typeface="+mn-cs"/>
            </a:endParaRPr>
          </a:p>
          <a:p>
            <a:pPr lvl="1">
              <a:buFontTx/>
              <a:buNone/>
              <a:defRPr/>
            </a:pPr>
            <a:r>
              <a:rPr lang="en-US" sz="1600" dirty="0" smtClean="0">
                <a:solidFill>
                  <a:schemeClr val="bg1"/>
                </a:solidFill>
                <a:cs typeface="+mn-cs"/>
              </a:rPr>
              <a:t>a. Written conclusion 		d. Resource list</a:t>
            </a:r>
          </a:p>
          <a:p>
            <a:pPr lvl="1">
              <a:buFontTx/>
              <a:buNone/>
              <a:defRPr/>
            </a:pPr>
            <a:r>
              <a:rPr lang="en-US" sz="1600" dirty="0" smtClean="0">
                <a:solidFill>
                  <a:schemeClr val="bg1"/>
                </a:solidFill>
                <a:cs typeface="+mn-cs"/>
              </a:rPr>
              <a:t>b. Project list 			e. Next steps (action items)</a:t>
            </a:r>
          </a:p>
          <a:p>
            <a:pPr lvl="1">
              <a:buFontTx/>
              <a:buNone/>
              <a:defRPr/>
            </a:pPr>
            <a:r>
              <a:rPr lang="en-US" sz="1600" dirty="0" smtClean="0">
                <a:solidFill>
                  <a:schemeClr val="bg1"/>
                </a:solidFill>
                <a:cs typeface="+mn-cs"/>
              </a:rPr>
              <a:t>c. Time-line 			f. Responsibility (project leaders)</a:t>
            </a:r>
            <a:endParaRPr lang="en-US" sz="1600" dirty="0">
              <a:solidFill>
                <a:schemeClr val="bg1"/>
              </a:solidFill>
            </a:endParaRPr>
          </a:p>
        </p:txBody>
      </p:sp>
      <p:pic>
        <p:nvPicPr>
          <p:cNvPr id="149508" name="Picture 3"/>
          <p:cNvPicPr>
            <a:picLocks noChangeAspect="1" noChangeArrowheads="1"/>
          </p:cNvPicPr>
          <p:nvPr/>
        </p:nvPicPr>
        <p:blipFill>
          <a:blip r:embed="rId3"/>
          <a:srcRect/>
          <a:stretch>
            <a:fillRect/>
          </a:stretch>
        </p:blipFill>
        <p:spPr bwMode="auto">
          <a:xfrm>
            <a:off x="0" y="0"/>
            <a:ext cx="428625" cy="47625"/>
          </a:xfrm>
          <a:prstGeom prst="rect">
            <a:avLst/>
          </a:prstGeom>
          <a:noFill/>
          <a:ln w="9525">
            <a:noFill/>
            <a:miter lim="800000"/>
            <a:headEnd/>
            <a:tailEnd/>
          </a:ln>
        </p:spPr>
      </p:pic>
      <p:sp>
        <p:nvSpPr>
          <p:cNvPr id="9" name="TextBox 8"/>
          <p:cNvSpPr txBox="1">
            <a:spLocks noChangeArrowheads="1"/>
          </p:cNvSpPr>
          <p:nvPr/>
        </p:nvSpPr>
        <p:spPr bwMode="auto">
          <a:xfrm>
            <a:off x="990600" y="2362200"/>
            <a:ext cx="2133600" cy="369888"/>
          </a:xfrm>
          <a:prstGeom prst="rect">
            <a:avLst/>
          </a:prstGeom>
          <a:noFill/>
          <a:ln w="9525">
            <a:noFill/>
            <a:miter lim="800000"/>
            <a:headEnd/>
            <a:tailEnd/>
          </a:ln>
        </p:spPr>
        <p:txBody>
          <a:bodyPr>
            <a:spAutoFit/>
          </a:bodyPr>
          <a:lstStyle/>
          <a:p>
            <a:r>
              <a:rPr lang="en-US" sz="1800">
                <a:solidFill>
                  <a:srgbClr val="FFFFCC"/>
                </a:solidFill>
              </a:rPr>
              <a:t>COMMUNICATE</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21</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50531" name="Content Placeholder 8"/>
          <p:cNvSpPr>
            <a:spLocks noGrp="1"/>
          </p:cNvSpPr>
          <p:nvPr>
            <p:ph idx="1"/>
          </p:nvPr>
        </p:nvSpPr>
        <p:spPr/>
        <p:txBody>
          <a:bodyPr/>
          <a:lstStyle/>
          <a:p>
            <a:pPr>
              <a:buFontTx/>
              <a:buNone/>
            </a:pPr>
            <a:r>
              <a:rPr lang="en-US" sz="2000" b="1" smtClean="0">
                <a:solidFill>
                  <a:schemeClr val="bg1"/>
                </a:solidFill>
              </a:rPr>
              <a:t>Steps to Effective Strategic Planning</a:t>
            </a:r>
          </a:p>
          <a:p>
            <a:pPr>
              <a:buFontTx/>
              <a:buNone/>
            </a:pPr>
            <a:r>
              <a:rPr lang="en-US" sz="1800" smtClean="0">
                <a:solidFill>
                  <a:schemeClr val="bg1"/>
                </a:solidFill>
              </a:rPr>
              <a:t>8. IDENTIFY POSSIBLE _________________.</a:t>
            </a:r>
          </a:p>
          <a:p>
            <a:endParaRPr lang="en-US" sz="1400" smtClean="0">
              <a:solidFill>
                <a:schemeClr val="bg1"/>
              </a:solidFill>
            </a:endParaRPr>
          </a:p>
          <a:p>
            <a:r>
              <a:rPr lang="en-US" sz="1600" smtClean="0">
                <a:solidFill>
                  <a:schemeClr val="bg1"/>
                </a:solidFill>
              </a:rPr>
              <a:t>The next step is identifying possible challenges. Think of obstacles that might occur so you can develop ways to overcome them. Imagine a “worst case scenario” and how you would respond. With planning and forethought, you can avoid many of the obstacles that would normally take up your time. When you take the time to plan, it will take less time to execute.</a:t>
            </a:r>
          </a:p>
          <a:p>
            <a:pPr>
              <a:buFontTx/>
              <a:buNone/>
            </a:pPr>
            <a:r>
              <a:rPr lang="en-US" sz="1600" smtClean="0">
                <a:solidFill>
                  <a:schemeClr val="bg1"/>
                </a:solidFill>
              </a:rPr>
              <a:t>	</a:t>
            </a:r>
          </a:p>
          <a:p>
            <a:pPr>
              <a:buFontTx/>
              <a:buNone/>
            </a:pPr>
            <a:r>
              <a:rPr lang="en-US" sz="1600" smtClean="0">
                <a:solidFill>
                  <a:schemeClr val="bg1"/>
                </a:solidFill>
              </a:rPr>
              <a:t>	a. “The Mental Walk Through.” Mentally walk through the entire goal or event you are planning and note anything you might have forgotten.</a:t>
            </a:r>
          </a:p>
          <a:p>
            <a:pPr>
              <a:buFontTx/>
              <a:buNone/>
            </a:pPr>
            <a:endParaRPr lang="en-US" sz="1600" smtClean="0">
              <a:solidFill>
                <a:schemeClr val="bg1"/>
              </a:solidFill>
            </a:endParaRPr>
          </a:p>
          <a:p>
            <a:pPr>
              <a:buFontTx/>
              <a:buNone/>
            </a:pPr>
            <a:r>
              <a:rPr lang="en-US" sz="1600" smtClean="0">
                <a:solidFill>
                  <a:schemeClr val="bg1"/>
                </a:solidFill>
              </a:rPr>
              <a:t>	b. “The Next Steps.” Determine the immediate action you must take to accomplish your goal. This is the most important result of any meeting.</a:t>
            </a:r>
          </a:p>
        </p:txBody>
      </p:sp>
      <p:pic>
        <p:nvPicPr>
          <p:cNvPr id="150532" name="Picture 3"/>
          <p:cNvPicPr>
            <a:picLocks noChangeAspect="1" noChangeArrowheads="1"/>
          </p:cNvPicPr>
          <p:nvPr/>
        </p:nvPicPr>
        <p:blipFill>
          <a:blip r:embed="rId3"/>
          <a:srcRect/>
          <a:stretch>
            <a:fillRect/>
          </a:stretch>
        </p:blipFill>
        <p:spPr bwMode="auto">
          <a:xfrm>
            <a:off x="0" y="0"/>
            <a:ext cx="428625" cy="47625"/>
          </a:xfrm>
          <a:prstGeom prst="rect">
            <a:avLst/>
          </a:prstGeom>
          <a:noFill/>
          <a:ln w="9525">
            <a:noFill/>
            <a:miter lim="800000"/>
            <a:headEnd/>
            <a:tailEnd/>
          </a:ln>
        </p:spPr>
      </p:pic>
      <p:sp>
        <p:nvSpPr>
          <p:cNvPr id="9" name="TextBox 8"/>
          <p:cNvSpPr txBox="1">
            <a:spLocks noChangeArrowheads="1"/>
          </p:cNvSpPr>
          <p:nvPr/>
        </p:nvSpPr>
        <p:spPr bwMode="auto">
          <a:xfrm>
            <a:off x="3276600" y="2362200"/>
            <a:ext cx="1981200" cy="369888"/>
          </a:xfrm>
          <a:prstGeom prst="rect">
            <a:avLst/>
          </a:prstGeom>
          <a:noFill/>
          <a:ln w="9525">
            <a:noFill/>
            <a:miter lim="800000"/>
            <a:headEnd/>
            <a:tailEnd/>
          </a:ln>
        </p:spPr>
        <p:txBody>
          <a:bodyPr>
            <a:spAutoFit/>
          </a:bodyPr>
          <a:lstStyle/>
          <a:p>
            <a:r>
              <a:rPr lang="en-US" sz="1800">
                <a:solidFill>
                  <a:srgbClr val="FFFFCC"/>
                </a:solidFill>
              </a:rPr>
              <a:t>OBSTACLES</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22</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51555" name="Content Placeholder 8"/>
          <p:cNvSpPr>
            <a:spLocks noGrp="1"/>
          </p:cNvSpPr>
          <p:nvPr>
            <p:ph idx="1"/>
          </p:nvPr>
        </p:nvSpPr>
        <p:spPr/>
        <p:txBody>
          <a:bodyPr/>
          <a:lstStyle/>
          <a:p>
            <a:pPr>
              <a:buFontTx/>
              <a:buNone/>
            </a:pPr>
            <a:r>
              <a:rPr lang="en-US" sz="2000" b="1" smtClean="0">
                <a:solidFill>
                  <a:schemeClr val="bg1"/>
                </a:solidFill>
              </a:rPr>
              <a:t>Steps to Effective Strategic Planning</a:t>
            </a:r>
          </a:p>
          <a:p>
            <a:pPr>
              <a:buFontTx/>
              <a:buNone/>
            </a:pPr>
            <a:r>
              <a:rPr lang="en-US" sz="1800" smtClean="0">
                <a:solidFill>
                  <a:schemeClr val="bg1"/>
                </a:solidFill>
              </a:rPr>
              <a:t>9. HAVE AN ______________ OF PLANNING.</a:t>
            </a:r>
          </a:p>
          <a:p>
            <a:endParaRPr lang="en-US" sz="2000" smtClean="0">
              <a:solidFill>
                <a:schemeClr val="bg1"/>
              </a:solidFill>
            </a:endParaRPr>
          </a:p>
          <a:p>
            <a:r>
              <a:rPr lang="en-US" sz="2000" smtClean="0">
                <a:solidFill>
                  <a:schemeClr val="bg1"/>
                </a:solidFill>
              </a:rPr>
              <a:t>Leaders must have an open system approach to planning that is aware of external influences. The decision-making and planning can adapt to these realities. A closed system attempts to exist with no regard to these outside factors.</a:t>
            </a:r>
            <a:endParaRPr lang="en-US" sz="1600" smtClean="0">
              <a:solidFill>
                <a:schemeClr val="bg1"/>
              </a:solidFill>
            </a:endParaRPr>
          </a:p>
        </p:txBody>
      </p:sp>
      <p:pic>
        <p:nvPicPr>
          <p:cNvPr id="151556" name="Picture 3"/>
          <p:cNvPicPr>
            <a:picLocks noChangeAspect="1" noChangeArrowheads="1"/>
          </p:cNvPicPr>
          <p:nvPr/>
        </p:nvPicPr>
        <p:blipFill>
          <a:blip r:embed="rId3"/>
          <a:srcRect/>
          <a:stretch>
            <a:fillRect/>
          </a:stretch>
        </p:blipFill>
        <p:spPr bwMode="auto">
          <a:xfrm>
            <a:off x="0" y="0"/>
            <a:ext cx="428625" cy="47625"/>
          </a:xfrm>
          <a:prstGeom prst="rect">
            <a:avLst/>
          </a:prstGeom>
          <a:noFill/>
          <a:ln w="9525">
            <a:noFill/>
            <a:miter lim="800000"/>
            <a:headEnd/>
            <a:tailEnd/>
          </a:ln>
        </p:spPr>
      </p:pic>
      <p:sp>
        <p:nvSpPr>
          <p:cNvPr id="9" name="TextBox 8"/>
          <p:cNvSpPr txBox="1">
            <a:spLocks noChangeArrowheads="1"/>
          </p:cNvSpPr>
          <p:nvPr/>
        </p:nvSpPr>
        <p:spPr bwMode="auto">
          <a:xfrm>
            <a:off x="2057400" y="2362200"/>
            <a:ext cx="2590800" cy="369888"/>
          </a:xfrm>
          <a:prstGeom prst="rect">
            <a:avLst/>
          </a:prstGeom>
          <a:noFill/>
          <a:ln w="9525">
            <a:noFill/>
            <a:miter lim="800000"/>
            <a:headEnd/>
            <a:tailEnd/>
          </a:ln>
        </p:spPr>
        <p:txBody>
          <a:bodyPr>
            <a:spAutoFit/>
          </a:bodyPr>
          <a:lstStyle/>
          <a:p>
            <a:r>
              <a:rPr lang="en-US" sz="1800">
                <a:solidFill>
                  <a:srgbClr val="FFFFCC"/>
                </a:solidFill>
              </a:rPr>
              <a:t>OPEN SYSTEM</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23</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52579" name="Content Placeholder 8"/>
          <p:cNvSpPr>
            <a:spLocks noGrp="1"/>
          </p:cNvSpPr>
          <p:nvPr>
            <p:ph idx="1"/>
          </p:nvPr>
        </p:nvSpPr>
        <p:spPr/>
        <p:txBody>
          <a:bodyPr/>
          <a:lstStyle/>
          <a:p>
            <a:pPr>
              <a:buFontTx/>
              <a:buNone/>
            </a:pPr>
            <a:r>
              <a:rPr lang="en-US" sz="2000" b="1" smtClean="0">
                <a:solidFill>
                  <a:schemeClr val="bg1"/>
                </a:solidFill>
              </a:rPr>
              <a:t>Steps to Effective Strategic Planning</a:t>
            </a:r>
          </a:p>
          <a:p>
            <a:pPr>
              <a:buFontTx/>
              <a:buNone/>
            </a:pPr>
            <a:r>
              <a:rPr lang="en-US" sz="1800" smtClean="0">
                <a:solidFill>
                  <a:schemeClr val="bg1"/>
                </a:solidFill>
              </a:rPr>
              <a:t>10. _________ AND ________YOUR RESOURCES.</a:t>
            </a:r>
          </a:p>
          <a:p>
            <a:pPr>
              <a:buFontTx/>
              <a:buNone/>
            </a:pPr>
            <a:endParaRPr lang="en-US" sz="1800" smtClean="0">
              <a:solidFill>
                <a:schemeClr val="bg1"/>
              </a:solidFill>
            </a:endParaRPr>
          </a:p>
          <a:p>
            <a:pPr>
              <a:buFontTx/>
              <a:buNone/>
            </a:pPr>
            <a:r>
              <a:rPr lang="en-US" sz="1800" smtClean="0">
                <a:solidFill>
                  <a:schemeClr val="bg1"/>
                </a:solidFill>
              </a:rPr>
              <a:t>SCHEDULE – Put your items on a schedule that is responsible yet productive.  Without a schedule, you can’t keep on track.</a:t>
            </a:r>
          </a:p>
          <a:p>
            <a:pPr>
              <a:buFontTx/>
              <a:buNone/>
            </a:pPr>
            <a:endParaRPr lang="en-US" sz="1800" smtClean="0">
              <a:solidFill>
                <a:schemeClr val="bg1"/>
              </a:solidFill>
            </a:endParaRPr>
          </a:p>
          <a:p>
            <a:pPr>
              <a:buFontTx/>
              <a:buNone/>
            </a:pPr>
            <a:r>
              <a:rPr lang="en-US" sz="1800" smtClean="0">
                <a:solidFill>
                  <a:schemeClr val="bg1"/>
                </a:solidFill>
              </a:rPr>
              <a:t>BUDGET – Determine the cost of the project, and at what point costs will be incurred.  Attempt to remove any surprises you possibly can!</a:t>
            </a:r>
          </a:p>
        </p:txBody>
      </p:sp>
      <p:pic>
        <p:nvPicPr>
          <p:cNvPr id="152580" name="Picture 3"/>
          <p:cNvPicPr>
            <a:picLocks noChangeAspect="1" noChangeArrowheads="1"/>
          </p:cNvPicPr>
          <p:nvPr/>
        </p:nvPicPr>
        <p:blipFill>
          <a:blip r:embed="rId3"/>
          <a:srcRect/>
          <a:stretch>
            <a:fillRect/>
          </a:stretch>
        </p:blipFill>
        <p:spPr bwMode="auto">
          <a:xfrm>
            <a:off x="0" y="0"/>
            <a:ext cx="428625" cy="47625"/>
          </a:xfrm>
          <a:prstGeom prst="rect">
            <a:avLst/>
          </a:prstGeom>
          <a:noFill/>
          <a:ln w="9525">
            <a:noFill/>
            <a:miter lim="800000"/>
            <a:headEnd/>
            <a:tailEnd/>
          </a:ln>
        </p:spPr>
      </p:pic>
      <p:sp>
        <p:nvSpPr>
          <p:cNvPr id="9" name="TextBox 8"/>
          <p:cNvSpPr txBox="1">
            <a:spLocks noChangeArrowheads="1"/>
          </p:cNvSpPr>
          <p:nvPr/>
        </p:nvSpPr>
        <p:spPr bwMode="auto">
          <a:xfrm>
            <a:off x="1066800" y="2362200"/>
            <a:ext cx="1371600" cy="369888"/>
          </a:xfrm>
          <a:prstGeom prst="rect">
            <a:avLst/>
          </a:prstGeom>
          <a:noFill/>
          <a:ln w="9525">
            <a:noFill/>
            <a:miter lim="800000"/>
            <a:headEnd/>
            <a:tailEnd/>
          </a:ln>
        </p:spPr>
        <p:txBody>
          <a:bodyPr>
            <a:spAutoFit/>
          </a:bodyPr>
          <a:lstStyle/>
          <a:p>
            <a:r>
              <a:rPr lang="en-US" sz="1800">
                <a:solidFill>
                  <a:srgbClr val="FFFFCC"/>
                </a:solidFill>
              </a:rPr>
              <a:t>MANAGE</a:t>
            </a:r>
          </a:p>
        </p:txBody>
      </p:sp>
      <p:sp>
        <p:nvSpPr>
          <p:cNvPr id="11" name="TextBox 10"/>
          <p:cNvSpPr txBox="1">
            <a:spLocks noChangeArrowheads="1"/>
          </p:cNvSpPr>
          <p:nvPr/>
        </p:nvSpPr>
        <p:spPr bwMode="auto">
          <a:xfrm>
            <a:off x="2895600" y="2362200"/>
            <a:ext cx="1295400" cy="369888"/>
          </a:xfrm>
          <a:prstGeom prst="rect">
            <a:avLst/>
          </a:prstGeom>
          <a:noFill/>
          <a:ln w="9525">
            <a:noFill/>
            <a:miter lim="800000"/>
            <a:headEnd/>
            <a:tailEnd/>
          </a:ln>
        </p:spPr>
        <p:txBody>
          <a:bodyPr>
            <a:spAutoFit/>
          </a:bodyPr>
          <a:lstStyle/>
          <a:p>
            <a:r>
              <a:rPr lang="en-US" sz="1800">
                <a:solidFill>
                  <a:srgbClr val="FFFFCC"/>
                </a:solidFill>
              </a:rPr>
              <a:t>DIRECT</a:t>
            </a: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24</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1"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53603" name="Content Placeholder 8"/>
          <p:cNvSpPr>
            <a:spLocks noGrp="1"/>
          </p:cNvSpPr>
          <p:nvPr>
            <p:ph idx="1"/>
          </p:nvPr>
        </p:nvSpPr>
        <p:spPr/>
        <p:txBody>
          <a:bodyPr/>
          <a:lstStyle/>
          <a:p>
            <a:pPr>
              <a:buFontTx/>
              <a:buNone/>
            </a:pPr>
            <a:r>
              <a:rPr lang="en-US" sz="2000" b="1" smtClean="0">
                <a:solidFill>
                  <a:schemeClr val="bg1"/>
                </a:solidFill>
              </a:rPr>
              <a:t>Steps to Effective Strategic Planning</a:t>
            </a:r>
          </a:p>
          <a:p>
            <a:pPr>
              <a:buFontTx/>
              <a:buNone/>
            </a:pPr>
            <a:r>
              <a:rPr lang="en-US" sz="1800" smtClean="0">
                <a:solidFill>
                  <a:schemeClr val="bg1"/>
                </a:solidFill>
              </a:rPr>
              <a:t>11. ___________ AND ___________. </a:t>
            </a:r>
          </a:p>
          <a:p>
            <a:endParaRPr lang="en-US" sz="1400" smtClean="0">
              <a:solidFill>
                <a:schemeClr val="bg1"/>
              </a:solidFill>
            </a:endParaRPr>
          </a:p>
          <a:p>
            <a:r>
              <a:rPr lang="en-US" sz="1800" smtClean="0">
                <a:solidFill>
                  <a:schemeClr val="bg1"/>
                </a:solidFill>
              </a:rPr>
              <a:t>A river constantly changes and is never the same as it was before. Organizations are the same way. Regardless of how conscientiously plans are made, there is a constant need for monitoring and correction if the final destination is to be reached. Always have a plan, but have the understanding that the minute you stop adjusting and making changes your course will be altered and you will get off track.</a:t>
            </a:r>
          </a:p>
        </p:txBody>
      </p:sp>
      <p:pic>
        <p:nvPicPr>
          <p:cNvPr id="153604" name="Picture 3"/>
          <p:cNvPicPr>
            <a:picLocks noChangeAspect="1" noChangeArrowheads="1"/>
          </p:cNvPicPr>
          <p:nvPr/>
        </p:nvPicPr>
        <p:blipFill>
          <a:blip r:embed="rId3"/>
          <a:srcRect/>
          <a:stretch>
            <a:fillRect/>
          </a:stretch>
        </p:blipFill>
        <p:spPr bwMode="auto">
          <a:xfrm>
            <a:off x="0" y="0"/>
            <a:ext cx="428625" cy="47625"/>
          </a:xfrm>
          <a:prstGeom prst="rect">
            <a:avLst/>
          </a:prstGeom>
          <a:noFill/>
          <a:ln w="9525">
            <a:noFill/>
            <a:miter lim="800000"/>
            <a:headEnd/>
            <a:tailEnd/>
          </a:ln>
        </p:spPr>
      </p:pic>
      <p:sp>
        <p:nvSpPr>
          <p:cNvPr id="9" name="TextBox 8"/>
          <p:cNvSpPr txBox="1">
            <a:spLocks noChangeArrowheads="1"/>
          </p:cNvSpPr>
          <p:nvPr/>
        </p:nvSpPr>
        <p:spPr bwMode="auto">
          <a:xfrm>
            <a:off x="1143000" y="2362200"/>
            <a:ext cx="1600200" cy="369888"/>
          </a:xfrm>
          <a:prstGeom prst="rect">
            <a:avLst/>
          </a:prstGeom>
          <a:noFill/>
          <a:ln w="9525">
            <a:noFill/>
            <a:miter lim="800000"/>
            <a:headEnd/>
            <a:tailEnd/>
          </a:ln>
        </p:spPr>
        <p:txBody>
          <a:bodyPr>
            <a:spAutoFit/>
          </a:bodyPr>
          <a:lstStyle/>
          <a:p>
            <a:r>
              <a:rPr lang="en-US" sz="1800">
                <a:solidFill>
                  <a:srgbClr val="FFFFCC"/>
                </a:solidFill>
              </a:rPr>
              <a:t>MONITOR</a:t>
            </a:r>
          </a:p>
        </p:txBody>
      </p:sp>
      <p:sp>
        <p:nvSpPr>
          <p:cNvPr id="11" name="TextBox 10"/>
          <p:cNvSpPr txBox="1">
            <a:spLocks noChangeArrowheads="1"/>
          </p:cNvSpPr>
          <p:nvPr/>
        </p:nvSpPr>
        <p:spPr bwMode="auto">
          <a:xfrm>
            <a:off x="3124200" y="2362200"/>
            <a:ext cx="1600200" cy="369888"/>
          </a:xfrm>
          <a:prstGeom prst="rect">
            <a:avLst/>
          </a:prstGeom>
          <a:noFill/>
          <a:ln w="9525">
            <a:noFill/>
            <a:miter lim="800000"/>
            <a:headEnd/>
            <a:tailEnd/>
          </a:ln>
        </p:spPr>
        <p:txBody>
          <a:bodyPr>
            <a:spAutoFit/>
          </a:bodyPr>
          <a:lstStyle/>
          <a:p>
            <a:r>
              <a:rPr lang="en-US" sz="1800">
                <a:solidFill>
                  <a:srgbClr val="FFFFCC"/>
                </a:solidFill>
              </a:rPr>
              <a:t>CORRECT</a:t>
            </a: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25</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1"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54627" name="Content Placeholder 8"/>
          <p:cNvSpPr>
            <a:spLocks noGrp="1"/>
          </p:cNvSpPr>
          <p:nvPr>
            <p:ph idx="1"/>
          </p:nvPr>
        </p:nvSpPr>
        <p:spPr/>
        <p:txBody>
          <a:bodyPr/>
          <a:lstStyle/>
          <a:p>
            <a:pPr>
              <a:buFontTx/>
              <a:buNone/>
            </a:pPr>
            <a:r>
              <a:rPr lang="en-US" sz="2000" b="1" smtClean="0">
                <a:solidFill>
                  <a:schemeClr val="bg1"/>
                </a:solidFill>
              </a:rPr>
              <a:t>Steps to Effective Strategic Planning</a:t>
            </a:r>
          </a:p>
          <a:p>
            <a:pPr>
              <a:buFontTx/>
              <a:buNone/>
            </a:pPr>
            <a:r>
              <a:rPr lang="en-US" sz="1800" smtClean="0">
                <a:solidFill>
                  <a:schemeClr val="bg1"/>
                </a:solidFill>
              </a:rPr>
              <a:t>12. ________ THE RESULTS.</a:t>
            </a:r>
          </a:p>
          <a:p>
            <a:pPr>
              <a:buFontTx/>
              <a:buNone/>
            </a:pPr>
            <a:endParaRPr lang="en-US" sz="1800" smtClean="0">
              <a:solidFill>
                <a:schemeClr val="bg1"/>
              </a:solidFill>
            </a:endParaRPr>
          </a:p>
          <a:p>
            <a:pPr>
              <a:buFontTx/>
              <a:buNone/>
            </a:pPr>
            <a:r>
              <a:rPr lang="en-US" sz="2000" smtClean="0">
                <a:solidFill>
                  <a:schemeClr val="bg1"/>
                </a:solidFill>
              </a:rPr>
              <a:t>“Keeping score” is the only way to know if you’re winning or losing. Develop vehicles to keep score. If you’re making a change, you ought to do it based on current information.</a:t>
            </a:r>
            <a:endParaRPr lang="en-US" sz="1600" smtClean="0">
              <a:solidFill>
                <a:schemeClr val="bg1"/>
              </a:solidFill>
            </a:endParaRPr>
          </a:p>
        </p:txBody>
      </p:sp>
      <p:pic>
        <p:nvPicPr>
          <p:cNvPr id="154628" name="Picture 3"/>
          <p:cNvPicPr>
            <a:picLocks noChangeAspect="1" noChangeArrowheads="1"/>
          </p:cNvPicPr>
          <p:nvPr/>
        </p:nvPicPr>
        <p:blipFill>
          <a:blip r:embed="rId3"/>
          <a:srcRect/>
          <a:stretch>
            <a:fillRect/>
          </a:stretch>
        </p:blipFill>
        <p:spPr bwMode="auto">
          <a:xfrm>
            <a:off x="0" y="0"/>
            <a:ext cx="428625" cy="47625"/>
          </a:xfrm>
          <a:prstGeom prst="rect">
            <a:avLst/>
          </a:prstGeom>
          <a:noFill/>
          <a:ln w="9525">
            <a:noFill/>
            <a:miter lim="800000"/>
            <a:headEnd/>
            <a:tailEnd/>
          </a:ln>
        </p:spPr>
      </p:pic>
      <p:sp>
        <p:nvSpPr>
          <p:cNvPr id="9" name="TextBox 8"/>
          <p:cNvSpPr txBox="1">
            <a:spLocks noChangeArrowheads="1"/>
          </p:cNvSpPr>
          <p:nvPr/>
        </p:nvSpPr>
        <p:spPr bwMode="auto">
          <a:xfrm>
            <a:off x="1143000" y="2362200"/>
            <a:ext cx="1219200" cy="369888"/>
          </a:xfrm>
          <a:prstGeom prst="rect">
            <a:avLst/>
          </a:prstGeom>
          <a:noFill/>
          <a:ln w="9525">
            <a:noFill/>
            <a:miter lim="800000"/>
            <a:headEnd/>
            <a:tailEnd/>
          </a:ln>
        </p:spPr>
        <p:txBody>
          <a:bodyPr>
            <a:spAutoFit/>
          </a:bodyPr>
          <a:lstStyle/>
          <a:p>
            <a:r>
              <a:rPr lang="en-US" sz="1800">
                <a:solidFill>
                  <a:srgbClr val="FFFFCC"/>
                </a:solidFill>
              </a:rPr>
              <a:t>STUDY</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26</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55651" name="Content Placeholder 8"/>
          <p:cNvSpPr>
            <a:spLocks noGrp="1"/>
          </p:cNvSpPr>
          <p:nvPr>
            <p:ph idx="1"/>
          </p:nvPr>
        </p:nvSpPr>
        <p:spPr/>
        <p:txBody>
          <a:bodyPr/>
          <a:lstStyle/>
          <a:p>
            <a:pPr>
              <a:buFontTx/>
              <a:buNone/>
            </a:pPr>
            <a:r>
              <a:rPr lang="en-US" sz="2400" b="1" i="1" smtClean="0">
                <a:solidFill>
                  <a:schemeClr val="bg1"/>
                </a:solidFill>
              </a:rPr>
              <a:t>ASSESSMENT: What ministry idea is foremost in your priorities right now?</a:t>
            </a:r>
          </a:p>
          <a:p>
            <a:pPr>
              <a:buFontTx/>
              <a:buNone/>
            </a:pPr>
            <a:endParaRPr lang="en-US" sz="2400" b="1" i="1" smtClean="0">
              <a:solidFill>
                <a:schemeClr val="bg1"/>
              </a:solidFill>
            </a:endParaRPr>
          </a:p>
          <a:p>
            <a:pPr>
              <a:buFontTx/>
              <a:buNone/>
            </a:pPr>
            <a:r>
              <a:rPr lang="en-US" sz="2400" b="1" i="1" smtClean="0">
                <a:solidFill>
                  <a:schemeClr val="bg1"/>
                </a:solidFill>
              </a:rPr>
              <a:t>ACTION: Use the space below to begin the planning process for this project.</a:t>
            </a:r>
            <a:endParaRPr lang="en-US" sz="1800" smtClean="0">
              <a:solidFill>
                <a:schemeClr val="bg1"/>
              </a:solidFill>
            </a:endParaRPr>
          </a:p>
        </p:txBody>
      </p:sp>
      <p:pic>
        <p:nvPicPr>
          <p:cNvPr id="155652" name="Picture 3"/>
          <p:cNvPicPr>
            <a:picLocks noChangeAspect="1" noChangeArrowheads="1"/>
          </p:cNvPicPr>
          <p:nvPr/>
        </p:nvPicPr>
        <p:blipFill>
          <a:blip r:embed="rId3"/>
          <a:srcRect/>
          <a:stretch>
            <a:fillRect/>
          </a:stretch>
        </p:blipFill>
        <p:spPr bwMode="auto">
          <a:xfrm>
            <a:off x="0" y="0"/>
            <a:ext cx="428625" cy="47625"/>
          </a:xfrm>
          <a:prstGeom prst="rect">
            <a:avLst/>
          </a:prstGeom>
          <a:noFill/>
          <a:ln w="9525">
            <a:noFill/>
            <a:miter lim="800000"/>
            <a:headEnd/>
            <a:tailEnd/>
          </a:ln>
        </p:spPr>
      </p:pic>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27</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sp>
        <p:nvSpPr>
          <p:cNvPr id="156675"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56676" name="Content Placeholder 8"/>
          <p:cNvSpPr>
            <a:spLocks noGrp="1"/>
          </p:cNvSpPr>
          <p:nvPr>
            <p:ph idx="1"/>
          </p:nvPr>
        </p:nvSpPr>
        <p:spPr>
          <a:xfrm>
            <a:off x="685800" y="2286000"/>
            <a:ext cx="7772400" cy="3810000"/>
          </a:xfrm>
        </p:spPr>
        <p:txBody>
          <a:bodyPr/>
          <a:lstStyle/>
          <a:p>
            <a:pPr algn="ctr">
              <a:buFontTx/>
              <a:buNone/>
            </a:pPr>
            <a:r>
              <a:rPr lang="en-US" sz="3600" i="1" smtClean="0">
                <a:solidFill>
                  <a:srgbClr val="FFFF99"/>
                </a:solidFill>
              </a:rPr>
              <a:t>“Give me wisdom and knowledge, that I may lead this people, for who is able to govern this great people of yours? </a:t>
            </a:r>
          </a:p>
          <a:p>
            <a:pPr algn="ctr">
              <a:buFontTx/>
              <a:buNone/>
            </a:pPr>
            <a:r>
              <a:rPr lang="en-US" sz="1400" i="1" smtClean="0">
                <a:solidFill>
                  <a:srgbClr val="FFFF99"/>
                </a:solidFill>
              </a:rPr>
              <a:t>(King Solomon, II Chronicles 1:10)</a:t>
            </a:r>
          </a:p>
          <a:p>
            <a:pPr algn="ctr">
              <a:buFontTx/>
              <a:buNone/>
            </a:pPr>
            <a:endParaRPr lang="en-US" sz="1400" i="1" smtClean="0">
              <a:solidFill>
                <a:srgbClr val="FFFF99"/>
              </a:solidFill>
            </a:endParaRPr>
          </a:p>
          <a:p>
            <a:pPr algn="ctr">
              <a:buFontTx/>
              <a:buNone/>
            </a:pPr>
            <a:r>
              <a:rPr lang="en-US" sz="1400" i="1" smtClean="0">
                <a:solidFill>
                  <a:srgbClr val="FFFF99"/>
                </a:solidFill>
              </a:rPr>
              <a:t>Next Session: TRACK TWO – The Leadership Test</a:t>
            </a:r>
            <a:endParaRPr lang="en-US" smtClean="0">
              <a:solidFill>
                <a:srgbClr val="FFFF99"/>
              </a:solidFill>
            </a:endParaRP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28</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286000"/>
            <a:ext cx="7772400" cy="4114800"/>
          </a:xfrm>
        </p:spPr>
        <p:txBody>
          <a:bodyPr/>
          <a:lstStyle/>
          <a:p>
            <a:pPr marL="0" lvl="0" indent="0" algn="ctr" eaLnBrk="1" hangingPunct="1">
              <a:spcBef>
                <a:spcPct val="0"/>
              </a:spcBef>
              <a:buNone/>
              <a:defRPr/>
            </a:pP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For more information about this course and other training resources:</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Contact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Global Teen Challenge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Or visit our training website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29</a:t>
            </a:fld>
            <a:endParaRPr lang="en-US" dirty="0">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951" y="381000"/>
            <a:ext cx="3657298" cy="2035896"/>
          </a:xfrm>
          <a:prstGeom prst="rect">
            <a:avLst/>
          </a:prstGeom>
        </p:spPr>
      </p:pic>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Tree>
    <p:extLst>
      <p:ext uri="{BB962C8B-B14F-4D97-AF65-F5344CB8AC3E}">
        <p14:creationId xmlns:p14="http://schemas.microsoft.com/office/powerpoint/2010/main" val="1717819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31075" name="Content Placeholder 8"/>
          <p:cNvSpPr>
            <a:spLocks noGrp="1"/>
          </p:cNvSpPr>
          <p:nvPr>
            <p:ph idx="1"/>
          </p:nvPr>
        </p:nvSpPr>
        <p:spPr>
          <a:xfrm>
            <a:off x="685800" y="2286000"/>
            <a:ext cx="7772400" cy="3810000"/>
          </a:xfrm>
        </p:spPr>
        <p:txBody>
          <a:bodyPr/>
          <a:lstStyle/>
          <a:p>
            <a:pPr>
              <a:buFontTx/>
              <a:buNone/>
            </a:pPr>
            <a:r>
              <a:rPr lang="en-US" sz="2400" dirty="0" smtClean="0">
                <a:solidFill>
                  <a:schemeClr val="bg1"/>
                </a:solidFill>
              </a:rPr>
              <a:t>The key to great planning is </a:t>
            </a:r>
            <a:r>
              <a:rPr lang="en-US" sz="2400" i="1" dirty="0" smtClean="0">
                <a:solidFill>
                  <a:schemeClr val="bg1"/>
                </a:solidFill>
              </a:rPr>
              <a:t>focus. Solomon did not ask for great riches or fame for himself, </a:t>
            </a:r>
            <a:r>
              <a:rPr lang="en-US" sz="2400" dirty="0" smtClean="0">
                <a:solidFill>
                  <a:schemeClr val="bg1"/>
                </a:solidFill>
              </a:rPr>
              <a:t>but rather he asked for wisdom so that he could lead God’s people. Solomon demonstrates a key aspect of leadership – knowing where you want to go before asking others to follow you. Once your personal and organizational mission is defined, the methods become easier to clarify as well. All great human endeavors have included a God-factor and a leadership factor. God has given us a mission that requires planning on our part as leaders.</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52228" name="Content Placeholder 8"/>
          <p:cNvSpPr>
            <a:spLocks noGrp="1"/>
          </p:cNvSpPr>
          <p:nvPr>
            <p:ph idx="1"/>
          </p:nvPr>
        </p:nvSpPr>
        <p:spPr>
          <a:xfrm>
            <a:off x="685800" y="2286000"/>
            <a:ext cx="7772400" cy="3810000"/>
          </a:xfrm>
        </p:spPr>
        <p:txBody>
          <a:bodyPr/>
          <a:lstStyle/>
          <a:p>
            <a:pPr>
              <a:buFontTx/>
              <a:buNone/>
            </a:pPr>
            <a:r>
              <a:rPr lang="en-US" sz="2400" b="1" smtClean="0">
                <a:solidFill>
                  <a:schemeClr val="bg1"/>
                </a:solidFill>
              </a:rPr>
              <a:t>Accomplishing the Mission</a:t>
            </a:r>
          </a:p>
          <a:p>
            <a:r>
              <a:rPr lang="en-US" sz="2000" smtClean="0">
                <a:solidFill>
                  <a:schemeClr val="bg1"/>
                </a:solidFill>
              </a:rPr>
              <a:t>Do I have complete knowledge of my mission?</a:t>
            </a:r>
          </a:p>
          <a:p>
            <a:r>
              <a:rPr lang="en-US" sz="2000" smtClean="0">
                <a:solidFill>
                  <a:schemeClr val="bg1"/>
                </a:solidFill>
              </a:rPr>
              <a:t>Do I have complete knowledge of my capabilities?</a:t>
            </a:r>
          </a:p>
          <a:p>
            <a:r>
              <a:rPr lang="en-US" sz="2000" smtClean="0">
                <a:solidFill>
                  <a:schemeClr val="bg1"/>
                </a:solidFill>
              </a:rPr>
              <a:t>Do I have complete knowledge of my team’s capabilities?</a:t>
            </a:r>
          </a:p>
          <a:p>
            <a:r>
              <a:rPr lang="en-US" sz="2000" smtClean="0">
                <a:solidFill>
                  <a:schemeClr val="bg1"/>
                </a:solidFill>
              </a:rPr>
              <a:t>Do I receive constant feedback and open communications?</a:t>
            </a:r>
          </a:p>
          <a:p>
            <a:r>
              <a:rPr lang="en-US" sz="2000" smtClean="0">
                <a:solidFill>
                  <a:schemeClr val="bg1"/>
                </a:solidFill>
              </a:rPr>
              <a:t>Do I use this information to adapt and change when necessary?</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4</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228">
                                            <p:txEl>
                                              <p:pRg st="0" end="0"/>
                                            </p:txEl>
                                          </p:spTgt>
                                        </p:tgtEl>
                                        <p:attrNameLst>
                                          <p:attrName>style.visibility</p:attrName>
                                        </p:attrNameLst>
                                      </p:cBhvr>
                                      <p:to>
                                        <p:strVal val="visible"/>
                                      </p:to>
                                    </p:set>
                                    <p:anim calcmode="lin" valueType="num">
                                      <p:cBhvr additive="base">
                                        <p:cTn id="7" dur="500" fill="hold"/>
                                        <p:tgtEl>
                                          <p:spTgt spid="5222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2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2228">
                                            <p:txEl>
                                              <p:pRg st="1" end="1"/>
                                            </p:txEl>
                                          </p:spTgt>
                                        </p:tgtEl>
                                        <p:attrNameLst>
                                          <p:attrName>style.visibility</p:attrName>
                                        </p:attrNameLst>
                                      </p:cBhvr>
                                      <p:to>
                                        <p:strVal val="visible"/>
                                      </p:to>
                                    </p:set>
                                    <p:anim calcmode="lin" valueType="num">
                                      <p:cBhvr additive="base">
                                        <p:cTn id="13" dur="500" fill="hold"/>
                                        <p:tgtEl>
                                          <p:spTgt spid="5222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22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2228">
                                            <p:txEl>
                                              <p:pRg st="2" end="2"/>
                                            </p:txEl>
                                          </p:spTgt>
                                        </p:tgtEl>
                                        <p:attrNameLst>
                                          <p:attrName>style.visibility</p:attrName>
                                        </p:attrNameLst>
                                      </p:cBhvr>
                                      <p:to>
                                        <p:strVal val="visible"/>
                                      </p:to>
                                    </p:set>
                                    <p:anim calcmode="lin" valueType="num">
                                      <p:cBhvr additive="base">
                                        <p:cTn id="19" dur="500" fill="hold"/>
                                        <p:tgtEl>
                                          <p:spTgt spid="5222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22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2228">
                                            <p:txEl>
                                              <p:pRg st="3" end="3"/>
                                            </p:txEl>
                                          </p:spTgt>
                                        </p:tgtEl>
                                        <p:attrNameLst>
                                          <p:attrName>style.visibility</p:attrName>
                                        </p:attrNameLst>
                                      </p:cBhvr>
                                      <p:to>
                                        <p:strVal val="visible"/>
                                      </p:to>
                                    </p:set>
                                    <p:anim calcmode="lin" valueType="num">
                                      <p:cBhvr additive="base">
                                        <p:cTn id="25" dur="500" fill="hold"/>
                                        <p:tgtEl>
                                          <p:spTgt spid="5222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22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2228">
                                            <p:txEl>
                                              <p:pRg st="4" end="4"/>
                                            </p:txEl>
                                          </p:spTgt>
                                        </p:tgtEl>
                                        <p:attrNameLst>
                                          <p:attrName>style.visibility</p:attrName>
                                        </p:attrNameLst>
                                      </p:cBhvr>
                                      <p:to>
                                        <p:strVal val="visible"/>
                                      </p:to>
                                    </p:set>
                                    <p:anim calcmode="lin" valueType="num">
                                      <p:cBhvr additive="base">
                                        <p:cTn id="31" dur="500" fill="hold"/>
                                        <p:tgtEl>
                                          <p:spTgt spid="5222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22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2228">
                                            <p:txEl>
                                              <p:pRg st="5" end="5"/>
                                            </p:txEl>
                                          </p:spTgt>
                                        </p:tgtEl>
                                        <p:attrNameLst>
                                          <p:attrName>style.visibility</p:attrName>
                                        </p:attrNameLst>
                                      </p:cBhvr>
                                      <p:to>
                                        <p:strVal val="visible"/>
                                      </p:to>
                                    </p:set>
                                    <p:anim calcmode="lin" valueType="num">
                                      <p:cBhvr additive="base">
                                        <p:cTn id="37" dur="500" fill="hold"/>
                                        <p:tgtEl>
                                          <p:spTgt spid="5222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22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33123" name="Content Placeholder 8"/>
          <p:cNvSpPr>
            <a:spLocks noGrp="1"/>
          </p:cNvSpPr>
          <p:nvPr>
            <p:ph idx="1"/>
          </p:nvPr>
        </p:nvSpPr>
        <p:spPr>
          <a:xfrm>
            <a:off x="685800" y="2286000"/>
            <a:ext cx="7772400" cy="3810000"/>
          </a:xfrm>
        </p:spPr>
        <p:txBody>
          <a:bodyPr/>
          <a:lstStyle/>
          <a:p>
            <a:pPr>
              <a:buFontTx/>
              <a:buNone/>
            </a:pPr>
            <a:r>
              <a:rPr lang="en-US" sz="2400" b="1" smtClean="0">
                <a:solidFill>
                  <a:schemeClr val="bg1"/>
                </a:solidFill>
              </a:rPr>
              <a:t>Question: What is my mission?</a:t>
            </a:r>
          </a:p>
          <a:p>
            <a:r>
              <a:rPr lang="en-US" sz="2400" smtClean="0">
                <a:solidFill>
                  <a:schemeClr val="bg1"/>
                </a:solidFill>
              </a:rPr>
              <a:t>____________________________________________________________________________________</a:t>
            </a:r>
          </a:p>
          <a:p>
            <a:endParaRPr lang="en-US" sz="2400" b="1" smtClean="0">
              <a:solidFill>
                <a:schemeClr val="bg1"/>
              </a:solidFill>
            </a:endParaRPr>
          </a:p>
          <a:p>
            <a:pPr>
              <a:buFontTx/>
              <a:buNone/>
            </a:pPr>
            <a:r>
              <a:rPr lang="en-US" sz="2400" b="1" smtClean="0">
                <a:solidFill>
                  <a:schemeClr val="bg1"/>
                </a:solidFill>
              </a:rPr>
              <a:t>Question: What has hindered me from accomplishing this mission?</a:t>
            </a:r>
          </a:p>
          <a:p>
            <a:r>
              <a:rPr lang="en-US" sz="2400" smtClean="0">
                <a:solidFill>
                  <a:schemeClr val="bg1"/>
                </a:solidFill>
              </a:rPr>
              <a:t>____________________________________________________________________________________</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5</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34147" name="Content Placeholder 8"/>
          <p:cNvSpPr>
            <a:spLocks noGrp="1"/>
          </p:cNvSpPr>
          <p:nvPr>
            <p:ph idx="1"/>
          </p:nvPr>
        </p:nvSpPr>
        <p:spPr>
          <a:xfrm>
            <a:off x="685800" y="2286000"/>
            <a:ext cx="7772400" cy="3810000"/>
          </a:xfrm>
        </p:spPr>
        <p:txBody>
          <a:bodyPr/>
          <a:lstStyle/>
          <a:p>
            <a:pPr algn="ctr">
              <a:buFontTx/>
              <a:buNone/>
            </a:pPr>
            <a:r>
              <a:rPr lang="en-US" sz="2400" b="1" smtClean="0">
                <a:solidFill>
                  <a:schemeClr val="bg1"/>
                </a:solidFill>
              </a:rPr>
              <a:t>Biblical Examples of Planning</a:t>
            </a:r>
          </a:p>
          <a:p>
            <a:pPr>
              <a:buFontTx/>
              <a:buNone/>
            </a:pPr>
            <a:endParaRPr lang="en-US" sz="2400" b="1" smtClean="0">
              <a:solidFill>
                <a:schemeClr val="bg1"/>
              </a:solidFill>
            </a:endParaRPr>
          </a:p>
          <a:p>
            <a:pPr>
              <a:buFontTx/>
              <a:buNone/>
            </a:pPr>
            <a:r>
              <a:rPr lang="en-US" sz="2400" b="1" smtClean="0">
                <a:solidFill>
                  <a:schemeClr val="bg1"/>
                </a:solidFill>
              </a:rPr>
              <a:t>God Did It…</a:t>
            </a:r>
          </a:p>
          <a:p>
            <a:r>
              <a:rPr lang="en-US" sz="2400" i="1" smtClean="0">
                <a:solidFill>
                  <a:srgbClr val="FFFF99"/>
                </a:solidFill>
              </a:rPr>
              <a:t>“Have you not heard? Long ago I did it, from ancient times I planned it. Now I have brought it to pass.” (Isaiah 37:26)</a:t>
            </a:r>
            <a:endParaRPr lang="en-US" sz="2400" smtClean="0">
              <a:solidFill>
                <a:srgbClr val="FFFF99"/>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6</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35171" name="Content Placeholder 8"/>
          <p:cNvSpPr>
            <a:spLocks noGrp="1"/>
          </p:cNvSpPr>
          <p:nvPr>
            <p:ph idx="1"/>
          </p:nvPr>
        </p:nvSpPr>
        <p:spPr>
          <a:xfrm>
            <a:off x="685800" y="2286000"/>
            <a:ext cx="7772400" cy="3810000"/>
          </a:xfrm>
        </p:spPr>
        <p:txBody>
          <a:bodyPr/>
          <a:lstStyle/>
          <a:p>
            <a:pPr algn="ctr">
              <a:buFontTx/>
              <a:buNone/>
            </a:pPr>
            <a:r>
              <a:rPr lang="en-US" sz="2400" b="1" smtClean="0">
                <a:solidFill>
                  <a:schemeClr val="bg1"/>
                </a:solidFill>
              </a:rPr>
              <a:t>Biblical Examples of Planning</a:t>
            </a:r>
          </a:p>
          <a:p>
            <a:pPr>
              <a:buFontTx/>
              <a:buNone/>
            </a:pPr>
            <a:endParaRPr lang="en-US" sz="2400" b="1" smtClean="0">
              <a:solidFill>
                <a:schemeClr val="bg1"/>
              </a:solidFill>
            </a:endParaRPr>
          </a:p>
          <a:p>
            <a:pPr>
              <a:buFontTx/>
              <a:buNone/>
            </a:pPr>
            <a:r>
              <a:rPr lang="en-US" sz="2400" b="1" smtClean="0">
                <a:solidFill>
                  <a:schemeClr val="bg1"/>
                </a:solidFill>
              </a:rPr>
              <a:t>Noah Did It…</a:t>
            </a:r>
          </a:p>
          <a:p>
            <a:r>
              <a:rPr lang="en-US" sz="2400" smtClean="0">
                <a:solidFill>
                  <a:srgbClr val="FFFF99"/>
                </a:solidFill>
              </a:rPr>
              <a:t>Noah received explicit instructions from God to build the ark. God gave detailed measurements to Noah, and he was faithful to carry out the long-range plan. He finished construction of the ark, exactly as God told him – in 120 years. The ark was built so well that it withstood 40 days of torrential rain, and then it floated a solid year as the floods subsided. (Genesis 7-9)</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7</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36195" name="Content Placeholder 8"/>
          <p:cNvSpPr>
            <a:spLocks noGrp="1"/>
          </p:cNvSpPr>
          <p:nvPr>
            <p:ph idx="1"/>
          </p:nvPr>
        </p:nvSpPr>
        <p:spPr>
          <a:xfrm>
            <a:off x="685800" y="2286000"/>
            <a:ext cx="7772400" cy="3810000"/>
          </a:xfrm>
        </p:spPr>
        <p:txBody>
          <a:bodyPr/>
          <a:lstStyle/>
          <a:p>
            <a:pPr algn="ctr">
              <a:buFontTx/>
              <a:buNone/>
            </a:pPr>
            <a:r>
              <a:rPr lang="en-US" sz="2400" b="1" smtClean="0">
                <a:solidFill>
                  <a:srgbClr val="FFFF99"/>
                </a:solidFill>
              </a:rPr>
              <a:t>Biblical Examples of Planning</a:t>
            </a:r>
          </a:p>
          <a:p>
            <a:pPr>
              <a:buFontTx/>
              <a:buNone/>
            </a:pPr>
            <a:endParaRPr lang="en-US" sz="2400" b="1" smtClean="0">
              <a:solidFill>
                <a:srgbClr val="FFFF99"/>
              </a:solidFill>
            </a:endParaRPr>
          </a:p>
          <a:p>
            <a:pPr>
              <a:buFontTx/>
              <a:buNone/>
            </a:pPr>
            <a:r>
              <a:rPr lang="en-US" sz="2400" b="1" smtClean="0">
                <a:solidFill>
                  <a:schemeClr val="bg1"/>
                </a:solidFill>
              </a:rPr>
              <a:t>Nehemiah Did It…</a:t>
            </a:r>
          </a:p>
          <a:p>
            <a:r>
              <a:rPr lang="en-US" sz="2400" smtClean="0">
                <a:solidFill>
                  <a:srgbClr val="FFFF99"/>
                </a:solidFill>
              </a:rPr>
              <a:t>The long-range plan of Nehemiah was to see the wall of Jerusalem rebuilt. He visualized the completion of the wall and then began plans for its construction. The work was completed in 52 days because each family was assigned a certain portion of the wall to build. He planned and organized the project with excellence. (Nehemiah 1-5)</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8</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7"/>
          <p:cNvSpPr>
            <a:spLocks noGrp="1"/>
          </p:cNvSpPr>
          <p:nvPr>
            <p:ph type="title"/>
          </p:nvPr>
        </p:nvSpPr>
        <p:spPr/>
        <p:txBody>
          <a:bodyPr/>
          <a:lstStyle/>
          <a:p>
            <a:r>
              <a:rPr lang="en-US" smtClean="0">
                <a:solidFill>
                  <a:srgbClr val="FFFFCC"/>
                </a:solidFill>
              </a:rPr>
              <a:t>Strategic Planning</a:t>
            </a:r>
            <a:br>
              <a:rPr lang="en-US" smtClean="0">
                <a:solidFill>
                  <a:srgbClr val="FFFFCC"/>
                </a:solidFill>
              </a:rPr>
            </a:br>
            <a:r>
              <a:rPr lang="en-US" sz="2000" smtClean="0">
                <a:solidFill>
                  <a:srgbClr val="FFFFCC"/>
                </a:solidFill>
              </a:rPr>
              <a:t>Failing to Plan is a Plan to Fail</a:t>
            </a:r>
            <a:endParaRPr lang="en-US" sz="3600" smtClean="0">
              <a:solidFill>
                <a:srgbClr val="FFFFCC"/>
              </a:solidFill>
            </a:endParaRPr>
          </a:p>
        </p:txBody>
      </p:sp>
      <p:sp>
        <p:nvSpPr>
          <p:cNvPr id="137219" name="Content Placeholder 8"/>
          <p:cNvSpPr>
            <a:spLocks noGrp="1"/>
          </p:cNvSpPr>
          <p:nvPr>
            <p:ph idx="1"/>
          </p:nvPr>
        </p:nvSpPr>
        <p:spPr>
          <a:xfrm>
            <a:off x="685800" y="2286000"/>
            <a:ext cx="7772400" cy="3810000"/>
          </a:xfrm>
        </p:spPr>
        <p:txBody>
          <a:bodyPr/>
          <a:lstStyle/>
          <a:p>
            <a:pPr algn="ctr">
              <a:buFontTx/>
              <a:buNone/>
            </a:pPr>
            <a:r>
              <a:rPr lang="en-US" sz="2400" b="1" smtClean="0">
                <a:solidFill>
                  <a:schemeClr val="bg1"/>
                </a:solidFill>
              </a:rPr>
              <a:t>Biblical Examples of Planning</a:t>
            </a:r>
          </a:p>
          <a:p>
            <a:pPr>
              <a:buFontTx/>
              <a:buNone/>
            </a:pPr>
            <a:endParaRPr lang="en-US" sz="1100" b="1" smtClean="0">
              <a:solidFill>
                <a:schemeClr val="bg1"/>
              </a:solidFill>
            </a:endParaRPr>
          </a:p>
          <a:p>
            <a:pPr>
              <a:buFontTx/>
              <a:buNone/>
            </a:pPr>
            <a:r>
              <a:rPr lang="en-US" sz="2400" b="1" smtClean="0">
                <a:solidFill>
                  <a:schemeClr val="bg1"/>
                </a:solidFill>
              </a:rPr>
              <a:t>David Did It…</a:t>
            </a:r>
          </a:p>
          <a:p>
            <a:r>
              <a:rPr lang="en-US" sz="2400" smtClean="0">
                <a:solidFill>
                  <a:srgbClr val="FFFF99"/>
                </a:solidFill>
              </a:rPr>
              <a:t>The long-range plan of David was to build a temple (II Samuel 7). God did not allow David to build it because of his associations with wars (I Kings 5:2-3). However, when Solomon was chosen to succeed him, David handed Solomon the completed plan for the temple and a list of materials on hand. After seven years of construction, the temple was completed, and the long-range plan of David was fulfilled.</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T109.01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9</a:t>
            </a:fld>
            <a:endParaRPr lang="en-US" dirty="0">
              <a:solidFill>
                <a:srgbClr val="000000"/>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64684ee99a87c5bd9f8bd233490548e9633c668"/>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5608</TotalTime>
  <Words>2081</Words>
  <Application>Microsoft Office PowerPoint</Application>
  <PresentationFormat>On-screen Show (4:3)</PresentationFormat>
  <Paragraphs>279</Paragraphs>
  <Slides>29</Slides>
  <Notes>28</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Blank Presentation</vt:lpstr>
      <vt:lpstr>Strategic Planning Failing to Plan Is a Plan to Fail  by EQUIP Ministries founded by John Maxwell </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Strategic Planning Failing to Plan is a Plan to Fail</vt:lpstr>
      <vt:lpstr>PowerPoint Presentation</vt:lpstr>
    </vt:vector>
  </TitlesOfParts>
  <Company>ISS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Leigh Germy</dc:creator>
  <cp:lastModifiedBy>Gregg</cp:lastModifiedBy>
  <cp:revision>96</cp:revision>
  <dcterms:created xsi:type="dcterms:W3CDTF">2008-04-25T12:51:58Z</dcterms:created>
  <dcterms:modified xsi:type="dcterms:W3CDTF">2012-01-26T01:40:53Z</dcterms:modified>
</cp:coreProperties>
</file>