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9"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298"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21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0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F416E21-31DF-44B0-89F6-6B407D1AA04C}"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2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812D202-425D-4603-A755-22D1B6C031CE}"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3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E3E65BB-3717-45E3-A4C2-DC9DADFA0505}"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4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5788600-3114-4CB4-85CC-EE7F36A22D12}"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5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6C63B6C-55DC-415C-810B-0EC630233279}"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6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65480CB-C33D-4AD7-BE52-ED7C3A48739F}"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7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FD3A6AB-2034-4198-96A9-1008590C5C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8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52C7D3E-10AE-42BF-8167-FCDEC92BB2DF}"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49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F00CF4F-79FD-49E6-B3D9-9CB3F9ACF557}"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0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916E9F3-43DB-4988-8E48-93894A8D5BB4}"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2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81206C-4168-4677-81DA-806F6A44702C}"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1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0DF8EB3-C08F-4B31-BE72-0CB5AA29707E}"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2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C78E1D4-6971-43FB-AF44-5C03BC09EF09}"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3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F9E1288-ADAD-414E-9173-C293399A4631}"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4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FA25B5D-6169-4FC1-9786-0675DAA51730}"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55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1C3F63A-1B5D-4E23-8DD7-A73D653AE981}" type="slidenum">
              <a:rPr lang="en-US" sz="1200" smtClean="0"/>
              <a:pPr/>
              <a:t>24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3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D8E0F4C-AD9D-4C72-B70D-57B415A0629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4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0F71A65-9669-4D89-98BD-D8AFA2ADB529}"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5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187BDD7-869D-4D3A-82BE-78AC148FD541}"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6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D582697-87A1-414A-8833-47EC803A8C12}"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7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3799FB5-342A-44BF-B6DA-9C157F119D39}"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8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192C368-6171-4F0A-AFE0-2F7D3FD6D6E6}"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9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F8EC7E9-EC01-4737-B7AB-3B24892E9EC4}"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Measuring Your Leadership Growth</a:t>
            </a:r>
            <a:r>
              <a:rPr lang="en-US" sz="2800">
                <a:solidFill>
                  <a:srgbClr val="FFFFCC"/>
                </a:solidFill>
              </a:rPr>
              <a:t/>
            </a:r>
            <a:br>
              <a:rPr lang="en-US" sz="2800">
                <a:solidFill>
                  <a:srgbClr val="FFFFCC"/>
                </a:solidFill>
              </a:rPr>
            </a:br>
            <a:r>
              <a:rPr lang="en-US" sz="2800">
                <a:solidFill>
                  <a:srgbClr val="FFFFCC"/>
                </a:solidFill>
              </a:rPr>
              <a:t>An Evaluation for Growing Leaders</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3</a:t>
            </a:r>
            <a:r>
              <a:rPr lang="en-US" dirty="0" smtClean="0">
                <a:solidFill>
                  <a:schemeClr val="bg1"/>
                </a:solidFill>
              </a:rPr>
              <a:t>05.01           </a:t>
            </a:r>
            <a:r>
              <a:rPr lang="en-US" dirty="0" smtClean="0">
                <a:solidFill>
                  <a:schemeClr val="bg1"/>
                </a:solidFill>
              </a:rPr>
              <a:t>iteenchallenge.org               01 - 2012</a:t>
            </a:r>
            <a:endParaRPr lang="en-US" dirty="0">
              <a:solidFill>
                <a:schemeClr val="bg1"/>
              </a:solidFill>
            </a:endParaRPr>
          </a:p>
        </p:txBody>
      </p:sp>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162819" name="Content Placeholder 8"/>
          <p:cNvSpPr>
            <a:spLocks noGrp="1"/>
          </p:cNvSpPr>
          <p:nvPr>
            <p:ph idx="1"/>
          </p:nvPr>
        </p:nvSpPr>
        <p:spPr>
          <a:xfrm>
            <a:off x="533400" y="2286000"/>
            <a:ext cx="8229600" cy="3810000"/>
          </a:xfrm>
        </p:spPr>
        <p:txBody>
          <a:bodyPr/>
          <a:lstStyle/>
          <a:p>
            <a:pPr algn="ctr">
              <a:buFontTx/>
              <a:buNone/>
            </a:pPr>
            <a:r>
              <a:rPr lang="en-US" sz="1600" b="1" smtClean="0">
                <a:solidFill>
                  <a:schemeClr val="bg1"/>
                </a:solidFill>
              </a:rPr>
              <a:t>QUALITIES OF EFFECTIVE LEADERS</a:t>
            </a:r>
          </a:p>
          <a:p>
            <a:pPr algn="ctr">
              <a:buFontTx/>
              <a:buNone/>
            </a:pPr>
            <a:endParaRPr lang="en-US" sz="1600" b="1" smtClean="0">
              <a:solidFill>
                <a:schemeClr val="bg1"/>
              </a:solidFill>
            </a:endParaRPr>
          </a:p>
          <a:p>
            <a:pPr>
              <a:buFontTx/>
              <a:buNone/>
            </a:pPr>
            <a:r>
              <a:rPr lang="en-US" sz="1600" b="1" smtClean="0">
                <a:solidFill>
                  <a:schemeClr val="bg1"/>
                </a:solidFill>
              </a:rPr>
              <a:t>How well do you express compassion for others? </a:t>
            </a:r>
          </a:p>
          <a:p>
            <a:pPr>
              <a:buFontTx/>
              <a:buNone/>
            </a:pPr>
            <a:r>
              <a:rPr lang="en-US" sz="1600" b="1" smtClean="0">
                <a:solidFill>
                  <a:schemeClr val="bg1"/>
                </a:solidFill>
              </a:rPr>
              <a:t>Does compassion move you to meet the needs of others and help solve problems?</a:t>
            </a:r>
          </a:p>
          <a:p>
            <a:pPr>
              <a:buFontTx/>
              <a:buNone/>
            </a:pPr>
            <a:endParaRPr lang="en-US" sz="1600" b="1" smtClean="0">
              <a:solidFill>
                <a:schemeClr val="bg1"/>
              </a:solidFill>
            </a:endParaRPr>
          </a:p>
          <a:p>
            <a:pPr>
              <a:buFontTx/>
              <a:buNone/>
            </a:pPr>
            <a:r>
              <a:rPr lang="en-US" sz="1600" b="1" smtClean="0">
                <a:solidFill>
                  <a:schemeClr val="bg1"/>
                </a:solidFill>
              </a:rPr>
              <a:t>Respond to these questions:</a:t>
            </a:r>
          </a:p>
          <a:p>
            <a:pPr>
              <a:buFontTx/>
              <a:buNone/>
            </a:pPr>
            <a:r>
              <a:rPr lang="en-US" sz="1600" smtClean="0">
                <a:solidFill>
                  <a:schemeClr val="bg1"/>
                </a:solidFill>
              </a:rPr>
              <a:t>I will help those in need even when it costs me.	</a:t>
            </a:r>
            <a:r>
              <a:rPr lang="en-US" sz="1600" b="1" smtClean="0">
                <a:solidFill>
                  <a:schemeClr val="bg1"/>
                </a:solidFill>
              </a:rPr>
              <a:t>1 2 3 4 5 6 7 8 9 10</a:t>
            </a:r>
          </a:p>
          <a:p>
            <a:pPr>
              <a:buFontTx/>
              <a:buNone/>
            </a:pPr>
            <a:endParaRPr lang="en-US" sz="1600" b="1" smtClean="0">
              <a:solidFill>
                <a:schemeClr val="bg1"/>
              </a:solidFill>
            </a:endParaRPr>
          </a:p>
          <a:p>
            <a:pPr>
              <a:buFontTx/>
              <a:buNone/>
            </a:pPr>
            <a:r>
              <a:rPr lang="en-US" sz="1600" smtClean="0">
                <a:solidFill>
                  <a:schemeClr val="bg1"/>
                </a:solidFill>
              </a:rPr>
              <a:t>I am moved emotionally by my love for others.	</a:t>
            </a:r>
            <a:r>
              <a:rPr lang="en-US" sz="1600" b="1" smtClean="0">
                <a:solidFill>
                  <a:schemeClr val="bg1"/>
                </a:solidFill>
              </a:rPr>
              <a:t>1 2 3 4 5 6 7 8 9 10</a:t>
            </a:r>
          </a:p>
          <a:p>
            <a:pPr>
              <a:buFontTx/>
              <a:buNone/>
            </a:pPr>
            <a:endParaRPr lang="en-US" sz="1600" smtClean="0">
              <a:solidFill>
                <a:schemeClr val="bg1"/>
              </a:solidFill>
            </a:endParaRPr>
          </a:p>
          <a:p>
            <a:pPr>
              <a:buFontTx/>
              <a:buNone/>
            </a:pPr>
            <a:r>
              <a:rPr lang="en-US" sz="1600" smtClean="0">
                <a:solidFill>
                  <a:schemeClr val="bg1"/>
                </a:solidFill>
              </a:rPr>
              <a:t>I am fulfilled when I serve and meet others needs.	</a:t>
            </a:r>
            <a:r>
              <a:rPr lang="en-US" sz="1600" b="1" smtClean="0">
                <a:solidFill>
                  <a:schemeClr val="bg1"/>
                </a:solidFill>
              </a:rPr>
              <a:t>1 2 3 4 5 6 7 8 9 10</a:t>
            </a:r>
            <a:endParaRPr lang="en-US" sz="16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117127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3.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Once character has been developed to include compassion for others, it takes courage to implement change. Having courage means facing fears and taking stands. It means acting brave when we don't really feel brave.</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COURAGE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4004002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164867"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How well do you exhibit courage? </a:t>
            </a:r>
          </a:p>
          <a:p>
            <a:pPr>
              <a:buFontTx/>
              <a:buNone/>
            </a:pPr>
            <a:endParaRPr lang="en-US" sz="2000" b="1" smtClean="0">
              <a:solidFill>
                <a:schemeClr val="bg1"/>
              </a:solidFill>
            </a:endParaRPr>
          </a:p>
          <a:p>
            <a:pPr>
              <a:buFontTx/>
              <a:buNone/>
            </a:pPr>
            <a:r>
              <a:rPr lang="en-US" sz="2000" b="1" smtClean="0">
                <a:solidFill>
                  <a:schemeClr val="bg1"/>
                </a:solidFill>
              </a:rPr>
              <a:t>Take a moment and evaluate yourself.</a:t>
            </a:r>
          </a:p>
          <a:p>
            <a:pPr>
              <a:buFontTx/>
              <a:buNone/>
            </a:pPr>
            <a:r>
              <a:rPr lang="en-US" sz="1800" smtClean="0">
                <a:solidFill>
                  <a:schemeClr val="bg1"/>
                </a:solidFill>
              </a:rPr>
              <a:t>I like to start new projects, even when it's scary.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don't mind being the first to take a risk.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When ideas arise, I want to take action, not talk.	</a:t>
            </a:r>
            <a:r>
              <a:rPr lang="en-US" sz="1800" b="1" smtClean="0">
                <a:solidFill>
                  <a:schemeClr val="bg1"/>
                </a:solidFill>
              </a:rPr>
              <a:t>1 2 3 4 5 6 7 8 9 10</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840220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4.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A leader of character must be capable of convincing followers that he or she is competent enough to get the job done. A competent leader has the ingenuity and creativity to figure out what to do and how to do it in order to get results.</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COMPETENCY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75916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166915" name="Content Placeholder 8"/>
          <p:cNvSpPr>
            <a:spLocks noGrp="1"/>
          </p:cNvSpPr>
          <p:nvPr>
            <p:ph idx="1"/>
          </p:nvPr>
        </p:nvSpPr>
        <p:spPr>
          <a:xfrm>
            <a:off x="685800" y="2286000"/>
            <a:ext cx="7772400" cy="3810000"/>
          </a:xfrm>
        </p:spPr>
        <p:txBody>
          <a:bodyPr/>
          <a:lstStyle/>
          <a:p>
            <a:pPr>
              <a:buFontTx/>
              <a:buNone/>
            </a:pPr>
            <a:r>
              <a:rPr lang="en-US" sz="2000" b="1" smtClean="0">
                <a:solidFill>
                  <a:schemeClr val="bg1"/>
                </a:solidFill>
              </a:rPr>
              <a:t>Have you stopped to evaluate your level of competency? </a:t>
            </a:r>
          </a:p>
          <a:p>
            <a:pPr>
              <a:buFontTx/>
              <a:buNone/>
            </a:pPr>
            <a:endParaRPr lang="en-US" sz="2000" b="1" smtClean="0">
              <a:solidFill>
                <a:schemeClr val="bg1"/>
              </a:solidFill>
            </a:endParaRPr>
          </a:p>
          <a:p>
            <a:pPr>
              <a:buFontTx/>
              <a:buNone/>
            </a:pPr>
            <a:r>
              <a:rPr lang="en-US" sz="2000" b="1" smtClean="0">
                <a:solidFill>
                  <a:schemeClr val="bg1"/>
                </a:solidFill>
              </a:rPr>
              <a:t>What abilities do you bring to the table?</a:t>
            </a:r>
          </a:p>
          <a:p>
            <a:pPr>
              <a:buFontTx/>
              <a:buNone/>
            </a:pPr>
            <a:r>
              <a:rPr lang="en-US" sz="1800" smtClean="0">
                <a:solidFill>
                  <a:schemeClr val="bg1"/>
                </a:solidFill>
              </a:rPr>
              <a:t>My ideas often turn into plans.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b="1" smtClean="0">
                <a:solidFill>
                  <a:schemeClr val="bg1"/>
                </a:solidFill>
              </a:rPr>
              <a:t>I</a:t>
            </a:r>
            <a:r>
              <a:rPr lang="en-US" sz="1800" smtClean="0">
                <a:solidFill>
                  <a:schemeClr val="bg1"/>
                </a:solidFill>
              </a:rPr>
              <a:t> can figure out how to finish a job I start.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am good at solving problems.		</a:t>
            </a:r>
            <a:r>
              <a:rPr lang="en-US" sz="1800" b="1" smtClean="0">
                <a:solidFill>
                  <a:schemeClr val="bg1"/>
                </a:solidFill>
              </a:rPr>
              <a:t>1 2 3 4 5 6 7 8 9 10</a:t>
            </a:r>
            <a:endParaRPr lang="en-US" sz="16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872782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7"/>
          <p:cNvSpPr>
            <a:spLocks noGrp="1"/>
          </p:cNvSpPr>
          <p:nvPr>
            <p:ph type="title"/>
          </p:nvPr>
        </p:nvSpPr>
        <p:spPr/>
        <p:txBody>
          <a:bodyPr/>
          <a:lstStyle/>
          <a:p>
            <a:r>
              <a:rPr lang="en-US" sz="3600" dirty="0" smtClean="0">
                <a:solidFill>
                  <a:schemeClr val="bg1"/>
                </a:solidFill>
              </a:rPr>
              <a:t>Measuring Your Leadership Growth</a:t>
            </a:r>
            <a:r>
              <a:rPr lang="en-US" dirty="0" smtClean="0">
                <a:solidFill>
                  <a:schemeClr val="bg1"/>
                </a:solidFill>
              </a:rPr>
              <a:t/>
            </a:r>
            <a:br>
              <a:rPr lang="en-US" dirty="0" smtClean="0">
                <a:solidFill>
                  <a:schemeClr val="bg1"/>
                </a:solidFill>
              </a:rPr>
            </a:br>
            <a:r>
              <a:rPr lang="en-US" sz="2000" dirty="0" smtClean="0">
                <a:solidFill>
                  <a:schemeClr val="bg1"/>
                </a:solidFill>
              </a:rPr>
              <a:t>An Evaluation for Growing Leaders</a:t>
            </a:r>
            <a:endParaRPr lang="en-US" sz="3600" dirty="0" smtClean="0">
              <a:solidFill>
                <a:schemeClr val="bg1"/>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5.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A conviction is a strong belief that so governs your decisions that you are willing to die for it. Convictions usually revolve around the values a leader embraces. </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CONVICTIONS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4012837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68963" name="Content Placeholder 8"/>
          <p:cNvSpPr>
            <a:spLocks noGrp="1"/>
          </p:cNvSpPr>
          <p:nvPr>
            <p:ph idx="1"/>
          </p:nvPr>
        </p:nvSpPr>
        <p:spPr>
          <a:xfrm>
            <a:off x="685800" y="2286000"/>
            <a:ext cx="7772400" cy="3810000"/>
          </a:xfrm>
        </p:spPr>
        <p:txBody>
          <a:bodyPr/>
          <a:lstStyle/>
          <a:p>
            <a:pPr algn="ctr">
              <a:buFontTx/>
              <a:buNone/>
            </a:pPr>
            <a:r>
              <a:rPr lang="en-US" sz="2000" smtClean="0">
                <a:solidFill>
                  <a:schemeClr val="bg1"/>
                </a:solidFill>
              </a:rPr>
              <a:t>Seven items to help you build convictions into your life</a:t>
            </a:r>
          </a:p>
          <a:p>
            <a:pPr algn="ctr">
              <a:buFontTx/>
              <a:buNone/>
            </a:pPr>
            <a:endParaRPr lang="en-US" sz="2000" smtClean="0">
              <a:solidFill>
                <a:schemeClr val="bg1"/>
              </a:solidFill>
            </a:endParaRPr>
          </a:p>
          <a:p>
            <a:pPr>
              <a:buFontTx/>
              <a:buNone/>
            </a:pPr>
            <a:r>
              <a:rPr lang="en-US" sz="2000" smtClean="0">
                <a:solidFill>
                  <a:schemeClr val="bg1"/>
                </a:solidFill>
              </a:rPr>
              <a:t>Summarize and ________ on major principles from God's Word.</a:t>
            </a:r>
          </a:p>
          <a:p>
            <a:pPr>
              <a:buFontTx/>
              <a:buNone/>
            </a:pPr>
            <a:endParaRPr lang="en-US" sz="800" smtClean="0">
              <a:solidFill>
                <a:schemeClr val="bg1"/>
              </a:solidFill>
            </a:endParaRPr>
          </a:p>
          <a:p>
            <a:pPr>
              <a:buFontTx/>
              <a:buNone/>
            </a:pPr>
            <a:r>
              <a:rPr lang="en-US" sz="2000" smtClean="0">
                <a:solidFill>
                  <a:schemeClr val="bg1"/>
                </a:solidFill>
              </a:rPr>
              <a:t>Repeatedly expose yourself to ______ around you.</a:t>
            </a:r>
          </a:p>
          <a:p>
            <a:pPr>
              <a:buFontTx/>
              <a:buNone/>
            </a:pPr>
            <a:endParaRPr lang="en-US" sz="800" smtClean="0">
              <a:solidFill>
                <a:schemeClr val="bg1"/>
              </a:solidFill>
            </a:endParaRPr>
          </a:p>
          <a:p>
            <a:pPr>
              <a:buFontTx/>
              <a:buNone/>
            </a:pPr>
            <a:r>
              <a:rPr lang="en-US" sz="2000" smtClean="0">
                <a:solidFill>
                  <a:schemeClr val="bg1"/>
                </a:solidFill>
              </a:rPr>
              <a:t>Interview people who possess deep __________.</a:t>
            </a:r>
          </a:p>
          <a:p>
            <a:pPr>
              <a:buFontTx/>
              <a:buNone/>
            </a:pPr>
            <a:endParaRPr lang="en-US" sz="800" smtClean="0">
              <a:solidFill>
                <a:schemeClr val="bg1"/>
              </a:solidFill>
            </a:endParaRPr>
          </a:p>
          <a:p>
            <a:pPr>
              <a:buFontTx/>
              <a:buNone/>
            </a:pPr>
            <a:r>
              <a:rPr lang="en-US" sz="2000" smtClean="0">
                <a:solidFill>
                  <a:schemeClr val="bg1"/>
                </a:solidFill>
              </a:rPr>
              <a:t>Determine your __________ and values.</a:t>
            </a:r>
          </a:p>
          <a:p>
            <a:pPr>
              <a:buFontTx/>
              <a:buNone/>
            </a:pPr>
            <a:endParaRPr lang="en-US" sz="800" smtClean="0">
              <a:solidFill>
                <a:schemeClr val="bg1"/>
              </a:solidFill>
            </a:endParaRPr>
          </a:p>
          <a:p>
            <a:pPr>
              <a:buFontTx/>
              <a:buNone/>
            </a:pPr>
            <a:r>
              <a:rPr lang="en-US" sz="2000" smtClean="0">
                <a:solidFill>
                  <a:schemeClr val="bg1"/>
                </a:solidFill>
              </a:rPr>
              <a:t>Make an all-out ___________ to a habit for a set time.</a:t>
            </a:r>
          </a:p>
          <a:p>
            <a:pPr>
              <a:buFontTx/>
              <a:buNone/>
            </a:pPr>
            <a:endParaRPr lang="en-US" sz="800" smtClean="0">
              <a:solidFill>
                <a:schemeClr val="bg1"/>
              </a:solidFill>
            </a:endParaRPr>
          </a:p>
          <a:p>
            <a:pPr>
              <a:buFontTx/>
              <a:buNone/>
            </a:pPr>
            <a:r>
              <a:rPr lang="en-US" sz="2000" smtClean="0">
                <a:solidFill>
                  <a:schemeClr val="bg1"/>
                </a:solidFill>
              </a:rPr>
              <a:t>Learn the _____ behind the Scripture.</a:t>
            </a:r>
          </a:p>
          <a:p>
            <a:pPr>
              <a:buFontTx/>
              <a:buNone/>
            </a:pPr>
            <a:endParaRPr lang="en-US" sz="800" smtClean="0">
              <a:solidFill>
                <a:schemeClr val="bg1"/>
              </a:solidFill>
            </a:endParaRPr>
          </a:p>
          <a:p>
            <a:pPr>
              <a:buFontTx/>
              <a:buNone/>
            </a:pPr>
            <a:r>
              <a:rPr lang="en-US" sz="2000" smtClean="0">
                <a:solidFill>
                  <a:schemeClr val="bg1"/>
                </a:solidFill>
              </a:rPr>
              <a:t>Get someone to hold you ___________ to your convictions.</a:t>
            </a:r>
          </a:p>
        </p:txBody>
      </p:sp>
      <p:sp>
        <p:nvSpPr>
          <p:cNvPr id="4" name="TextBox 3"/>
          <p:cNvSpPr txBox="1">
            <a:spLocks noChangeArrowheads="1"/>
          </p:cNvSpPr>
          <p:nvPr/>
        </p:nvSpPr>
        <p:spPr bwMode="auto">
          <a:xfrm>
            <a:off x="2590800" y="29718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meditate</a:t>
            </a:r>
          </a:p>
        </p:txBody>
      </p:sp>
      <p:sp>
        <p:nvSpPr>
          <p:cNvPr id="5" name="TextBox 4"/>
          <p:cNvSpPr txBox="1">
            <a:spLocks noChangeArrowheads="1"/>
          </p:cNvSpPr>
          <p:nvPr/>
        </p:nvSpPr>
        <p:spPr bwMode="auto">
          <a:xfrm>
            <a:off x="4191000" y="3505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needs</a:t>
            </a:r>
          </a:p>
        </p:txBody>
      </p:sp>
      <p:sp>
        <p:nvSpPr>
          <p:cNvPr id="6" name="TextBox 5"/>
          <p:cNvSpPr txBox="1">
            <a:spLocks noChangeArrowheads="1"/>
          </p:cNvSpPr>
          <p:nvPr/>
        </p:nvSpPr>
        <p:spPr bwMode="auto">
          <a:xfrm>
            <a:off x="4800600" y="40386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convictions</a:t>
            </a:r>
          </a:p>
        </p:txBody>
      </p:sp>
      <p:sp>
        <p:nvSpPr>
          <p:cNvPr id="7" name="TextBox 6"/>
          <p:cNvSpPr txBox="1">
            <a:spLocks noChangeArrowheads="1"/>
          </p:cNvSpPr>
          <p:nvPr/>
        </p:nvSpPr>
        <p:spPr bwMode="auto">
          <a:xfrm>
            <a:off x="2514600" y="4572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life mission</a:t>
            </a:r>
          </a:p>
        </p:txBody>
      </p:sp>
      <p:sp>
        <p:nvSpPr>
          <p:cNvPr id="8" name="TextBox 7"/>
          <p:cNvSpPr txBox="1">
            <a:spLocks noChangeArrowheads="1"/>
          </p:cNvSpPr>
          <p:nvPr/>
        </p:nvSpPr>
        <p:spPr bwMode="auto">
          <a:xfrm>
            <a:off x="2514600" y="5029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commitment</a:t>
            </a:r>
          </a:p>
        </p:txBody>
      </p:sp>
      <p:sp>
        <p:nvSpPr>
          <p:cNvPr id="9" name="TextBox 8"/>
          <p:cNvSpPr txBox="1">
            <a:spLocks noChangeArrowheads="1"/>
          </p:cNvSpPr>
          <p:nvPr/>
        </p:nvSpPr>
        <p:spPr bwMode="auto">
          <a:xfrm>
            <a:off x="1905000" y="55626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whys</a:t>
            </a:r>
          </a:p>
        </p:txBody>
      </p:sp>
      <p:sp>
        <p:nvSpPr>
          <p:cNvPr id="10" name="TextBox 9"/>
          <p:cNvSpPr txBox="1">
            <a:spLocks noChangeArrowheads="1"/>
          </p:cNvSpPr>
          <p:nvPr/>
        </p:nvSpPr>
        <p:spPr bwMode="auto">
          <a:xfrm>
            <a:off x="3657600" y="6096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accountable</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12"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460563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69987"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Consider the strength of your convictions</a:t>
            </a:r>
          </a:p>
          <a:p>
            <a:pPr algn="ctr">
              <a:buFontTx/>
              <a:buNone/>
            </a:pPr>
            <a:endParaRPr lang="en-US" sz="2000" b="1" smtClean="0">
              <a:solidFill>
                <a:schemeClr val="bg1"/>
              </a:solidFill>
            </a:endParaRPr>
          </a:p>
          <a:p>
            <a:pPr>
              <a:buFontTx/>
              <a:buNone/>
            </a:pPr>
            <a:r>
              <a:rPr lang="en-US" sz="1800" smtClean="0">
                <a:solidFill>
                  <a:schemeClr val="bg1"/>
                </a:solidFill>
              </a:rPr>
              <a:t>I know exactly what I believe.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make sacrifices because of my beliefs.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Passion enables me to act on what I believe.		</a:t>
            </a:r>
            <a:r>
              <a:rPr lang="en-US" sz="1800" b="1" smtClean="0">
                <a:solidFill>
                  <a:schemeClr val="bg1"/>
                </a:solidFill>
              </a:rPr>
              <a:t>1 2 3 4 5 6 7 8 9 10</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24949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6.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Conviction goes hand-in-hand with another important principle – commitment.  Commitment is needed most when a leader encounters routine obstacles or unsettling failures.</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COMMITMENT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2720747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7203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Are you committed to anything, as a leader?</a:t>
            </a:r>
          </a:p>
          <a:p>
            <a:pPr>
              <a:buFontTx/>
              <a:buNone/>
            </a:pPr>
            <a:endParaRPr lang="en-US" sz="2000" b="1" smtClean="0">
              <a:solidFill>
                <a:schemeClr val="bg1"/>
              </a:solidFill>
            </a:endParaRPr>
          </a:p>
          <a:p>
            <a:pPr>
              <a:buFontTx/>
              <a:buNone/>
            </a:pPr>
            <a:r>
              <a:rPr lang="en-US" sz="2000" b="1" smtClean="0">
                <a:solidFill>
                  <a:schemeClr val="bg1"/>
                </a:solidFill>
              </a:rPr>
              <a:t> Consider these statements.</a:t>
            </a:r>
          </a:p>
          <a:p>
            <a:pPr>
              <a:buFontTx/>
              <a:buNone/>
            </a:pPr>
            <a:endParaRPr lang="en-US" sz="2000" b="1" smtClean="0">
              <a:solidFill>
                <a:schemeClr val="bg1"/>
              </a:solidFill>
            </a:endParaRPr>
          </a:p>
          <a:p>
            <a:pPr>
              <a:buFontTx/>
              <a:buNone/>
            </a:pPr>
            <a:r>
              <a:rPr lang="en-US" sz="1800" smtClean="0">
                <a:solidFill>
                  <a:schemeClr val="bg1"/>
                </a:solidFill>
              </a:rPr>
              <a:t>I finish what I start.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fr-FR" sz="1800" smtClean="0">
                <a:solidFill>
                  <a:schemeClr val="bg1"/>
                </a:solidFill>
              </a:rPr>
              <a:t>Obstacles don't discourage me but challenge me.	</a:t>
            </a:r>
            <a:r>
              <a:rPr lang="en-US" sz="1800" b="1" smtClean="0">
                <a:solidFill>
                  <a:schemeClr val="bg1"/>
                </a:solidFill>
              </a:rPr>
              <a:t>1 2 3 4 5 6 7 8 9 10</a:t>
            </a:r>
          </a:p>
          <a:p>
            <a:pPr>
              <a:buFontTx/>
              <a:buNone/>
            </a:pPr>
            <a:endParaRPr lang="en-US" sz="1800" smtClean="0">
              <a:solidFill>
                <a:schemeClr val="bg1"/>
              </a:solidFill>
            </a:endParaRPr>
          </a:p>
          <a:p>
            <a:pPr>
              <a:buFontTx/>
              <a:buNone/>
            </a:pPr>
            <a:r>
              <a:rPr lang="en-US" sz="1800" smtClean="0">
                <a:solidFill>
                  <a:schemeClr val="bg1"/>
                </a:solidFill>
              </a:rPr>
              <a:t>I can stay focused on one goal.			</a:t>
            </a:r>
            <a:r>
              <a:rPr lang="en-US" sz="1800" b="1" smtClean="0">
                <a:solidFill>
                  <a:schemeClr val="bg1"/>
                </a:solidFill>
              </a:rPr>
              <a:t>1 2 3 4 5 6 7 8 9 10</a:t>
            </a:r>
            <a:endParaRPr lang="en-US" sz="16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798610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Title 7"/>
          <p:cNvSpPr>
            <a:spLocks noGrp="1"/>
          </p:cNvSpPr>
          <p:nvPr>
            <p:ph type="title"/>
          </p:nvPr>
        </p:nvSpPr>
        <p:spPr/>
        <p:txBody>
          <a:bodyPr/>
          <a:lstStyle/>
          <a:p>
            <a:r>
              <a:rPr lang="en-US" sz="3600" dirty="0" smtClean="0">
                <a:solidFill>
                  <a:srgbClr val="FFFFCC"/>
                </a:solidFill>
              </a:rPr>
              <a:t>Measuring Your Leadership Growth</a:t>
            </a:r>
            <a:r>
              <a:rPr lang="en-US" dirty="0" smtClean="0">
                <a:solidFill>
                  <a:srgbClr val="FFFFCC"/>
                </a:solidFill>
              </a:rPr>
              <a:t/>
            </a:r>
            <a:br>
              <a:rPr lang="en-US" dirty="0" smtClean="0">
                <a:solidFill>
                  <a:srgbClr val="FFFFCC"/>
                </a:solidFill>
              </a:rPr>
            </a:br>
            <a:r>
              <a:rPr lang="en-US" sz="2000" dirty="0" smtClean="0">
                <a:solidFill>
                  <a:srgbClr val="FFFFCC"/>
                </a:solidFill>
              </a:rPr>
              <a:t>An Evaluation for Growing Leaders</a:t>
            </a:r>
            <a:endParaRPr lang="en-US" sz="3600" dirty="0" smtClean="0">
              <a:solidFill>
                <a:srgbClr val="FFFFCC"/>
              </a:solidFill>
            </a:endParaRPr>
          </a:p>
        </p:txBody>
      </p:sp>
      <p:sp>
        <p:nvSpPr>
          <p:cNvPr id="154628" name="Content Placeholder 8"/>
          <p:cNvSpPr>
            <a:spLocks noGrp="1"/>
          </p:cNvSpPr>
          <p:nvPr>
            <p:ph idx="1"/>
          </p:nvPr>
        </p:nvSpPr>
        <p:spPr>
          <a:xfrm>
            <a:off x="685800" y="2286000"/>
            <a:ext cx="7772400" cy="3810000"/>
          </a:xfrm>
        </p:spPr>
        <p:txBody>
          <a:bodyPr/>
          <a:lstStyle/>
          <a:p>
            <a:pPr algn="ctr">
              <a:buFontTx/>
              <a:buNone/>
            </a:pPr>
            <a:r>
              <a:rPr lang="en-US" sz="2800" i="1" smtClean="0">
                <a:solidFill>
                  <a:srgbClr val="FFFF99"/>
                </a:solidFill>
              </a:rPr>
              <a:t>“Search me, O God, and know my heart; Try me and know my anxious thoughts; and see if there be any hurtful way in me, and lead me in the everlasting way.” </a:t>
            </a:r>
          </a:p>
          <a:p>
            <a:pPr algn="ctr">
              <a:buFontTx/>
              <a:buNone/>
            </a:pPr>
            <a:r>
              <a:rPr lang="en-US" sz="1400" i="1" smtClean="0">
                <a:solidFill>
                  <a:srgbClr val="FFFF99"/>
                </a:solidFill>
              </a:rPr>
              <a:t>(Psalm 139:23-24)</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541619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6.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The final leadership characteristic, charisma, enables leaders to accomplish more. This topic, mystical to many, is often misunderstood. Charisma, plainly stated, is the ability to draw people to you – being a magnet for people.</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CHARISMA</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216606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74083" name="Content Placeholder 8"/>
          <p:cNvSpPr>
            <a:spLocks noGrp="1"/>
          </p:cNvSpPr>
          <p:nvPr>
            <p:ph idx="1"/>
          </p:nvPr>
        </p:nvSpPr>
        <p:spPr>
          <a:xfrm>
            <a:off x="685800" y="2286000"/>
            <a:ext cx="7772400" cy="3810000"/>
          </a:xfrm>
        </p:spPr>
        <p:txBody>
          <a:bodyPr/>
          <a:lstStyle/>
          <a:p>
            <a:r>
              <a:rPr lang="en-US" sz="2000" smtClean="0">
                <a:solidFill>
                  <a:schemeClr val="bg1"/>
                </a:solidFill>
              </a:rPr>
              <a:t>_______ Life – The people you enjoy being around are celebrators, not complainers.</a:t>
            </a:r>
          </a:p>
          <a:p>
            <a:endParaRPr lang="en-US" sz="800" smtClean="0">
              <a:solidFill>
                <a:schemeClr val="bg1"/>
              </a:solidFill>
            </a:endParaRPr>
          </a:p>
          <a:p>
            <a:r>
              <a:rPr lang="en-US" sz="2000" smtClean="0">
                <a:solidFill>
                  <a:schemeClr val="bg1"/>
                </a:solidFill>
              </a:rPr>
              <a:t>Expect the ______ of Others – Encourage others to reach their potential.</a:t>
            </a:r>
          </a:p>
          <a:p>
            <a:endParaRPr lang="en-US" sz="800" smtClean="0">
              <a:solidFill>
                <a:schemeClr val="bg1"/>
              </a:solidFill>
            </a:endParaRPr>
          </a:p>
          <a:p>
            <a:r>
              <a:rPr lang="en-US" sz="2000" smtClean="0">
                <a:solidFill>
                  <a:schemeClr val="bg1"/>
                </a:solidFill>
              </a:rPr>
              <a:t>Give People _______ – People are grateful when they are given the gift of hope.</a:t>
            </a:r>
          </a:p>
          <a:p>
            <a:endParaRPr lang="en-US" sz="800" smtClean="0">
              <a:solidFill>
                <a:schemeClr val="bg1"/>
              </a:solidFill>
            </a:endParaRPr>
          </a:p>
          <a:p>
            <a:r>
              <a:rPr lang="en-US" sz="2000" smtClean="0">
                <a:solidFill>
                  <a:schemeClr val="bg1"/>
                </a:solidFill>
              </a:rPr>
              <a:t>_______Yourself – People love leaders who are transparent.</a:t>
            </a:r>
          </a:p>
          <a:p>
            <a:endParaRPr lang="en-US" sz="2000" smtClean="0">
              <a:solidFill>
                <a:schemeClr val="bg1"/>
              </a:solidFill>
            </a:endParaRPr>
          </a:p>
          <a:p>
            <a:pPr>
              <a:buFontTx/>
              <a:buNone/>
            </a:pPr>
            <a:r>
              <a:rPr lang="en-US" sz="1800" i="1" smtClean="0">
                <a:solidFill>
                  <a:schemeClr val="bg1"/>
                </a:solidFill>
              </a:rPr>
              <a:t>When it comes to charisma, the bottom line is other-mindedness. Leaders who think about others and their concerns before thinking of themselves exhibit charisma. This is the one quality that will draw others to you more than anything else.</a:t>
            </a:r>
            <a:endParaRPr lang="en-US" sz="1400" i="1" smtClean="0">
              <a:solidFill>
                <a:schemeClr val="bg1"/>
              </a:solidFill>
            </a:endParaRPr>
          </a:p>
        </p:txBody>
      </p:sp>
      <p:sp>
        <p:nvSpPr>
          <p:cNvPr id="4" name="TextBox 3"/>
          <p:cNvSpPr txBox="1">
            <a:spLocks noChangeArrowheads="1"/>
          </p:cNvSpPr>
          <p:nvPr/>
        </p:nvSpPr>
        <p:spPr bwMode="auto">
          <a:xfrm>
            <a:off x="1143000" y="22860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LOVE</a:t>
            </a:r>
          </a:p>
        </p:txBody>
      </p:sp>
      <p:sp>
        <p:nvSpPr>
          <p:cNvPr id="5" name="TextBox 4"/>
          <p:cNvSpPr txBox="1">
            <a:spLocks noChangeArrowheads="1"/>
          </p:cNvSpPr>
          <p:nvPr/>
        </p:nvSpPr>
        <p:spPr bwMode="auto">
          <a:xfrm>
            <a:off x="2362200" y="31242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BEST</a:t>
            </a:r>
          </a:p>
        </p:txBody>
      </p:sp>
      <p:sp>
        <p:nvSpPr>
          <p:cNvPr id="6" name="TextBox 5"/>
          <p:cNvSpPr txBox="1">
            <a:spLocks noChangeArrowheads="1"/>
          </p:cNvSpPr>
          <p:nvPr/>
        </p:nvSpPr>
        <p:spPr bwMode="auto">
          <a:xfrm>
            <a:off x="2590800" y="38862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HOPE</a:t>
            </a:r>
          </a:p>
        </p:txBody>
      </p:sp>
      <p:sp>
        <p:nvSpPr>
          <p:cNvPr id="7" name="TextBox 6"/>
          <p:cNvSpPr txBox="1">
            <a:spLocks noChangeArrowheads="1"/>
          </p:cNvSpPr>
          <p:nvPr/>
        </p:nvSpPr>
        <p:spPr bwMode="auto">
          <a:xfrm>
            <a:off x="1066800" y="47244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SHARE</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945444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75107" name="Content Placeholder 8"/>
          <p:cNvSpPr>
            <a:spLocks noGrp="1"/>
          </p:cNvSpPr>
          <p:nvPr>
            <p:ph idx="1"/>
          </p:nvPr>
        </p:nvSpPr>
        <p:spPr>
          <a:xfrm>
            <a:off x="685800" y="2286000"/>
            <a:ext cx="7772400" cy="3810000"/>
          </a:xfrm>
        </p:spPr>
        <p:txBody>
          <a:bodyPr/>
          <a:lstStyle/>
          <a:p>
            <a:pPr>
              <a:buFontTx/>
              <a:buNone/>
            </a:pPr>
            <a:r>
              <a:rPr lang="en-US" sz="2000" b="1" smtClean="0">
                <a:solidFill>
                  <a:schemeClr val="bg1"/>
                </a:solidFill>
              </a:rPr>
              <a:t>What do you possess that attracts others to you or helps you connect with them? Think about your response to these statements. Do they describe you?</a:t>
            </a:r>
          </a:p>
          <a:p>
            <a:pPr>
              <a:buFontTx/>
              <a:buNone/>
            </a:pPr>
            <a:endParaRPr lang="en-US" sz="2000" smtClean="0">
              <a:solidFill>
                <a:schemeClr val="bg1"/>
              </a:solidFill>
            </a:endParaRPr>
          </a:p>
          <a:p>
            <a:pPr>
              <a:buFontTx/>
              <a:buNone/>
            </a:pPr>
            <a:r>
              <a:rPr lang="en-US" sz="1800" smtClean="0">
                <a:solidFill>
                  <a:schemeClr val="bg1"/>
                </a:solidFill>
              </a:rPr>
              <a:t>When I enter a room, I think of others not myself.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give confidence and encouragement to others.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am genuinely interested in other people.		</a:t>
            </a:r>
            <a:r>
              <a:rPr lang="en-US" sz="1800" b="1" smtClean="0">
                <a:solidFill>
                  <a:schemeClr val="bg1"/>
                </a:solidFill>
              </a:rPr>
              <a:t>1 2 3 4 5 6 7 8 9 10</a:t>
            </a:r>
            <a:endParaRPr lang="en-US" sz="14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2187426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76131" name="Content Placeholder 8"/>
          <p:cNvSpPr>
            <a:spLocks noGrp="1"/>
          </p:cNvSpPr>
          <p:nvPr>
            <p:ph sz="half" idx="1"/>
          </p:nvPr>
        </p:nvSpPr>
        <p:spPr/>
        <p:txBody>
          <a:bodyPr/>
          <a:lstStyle/>
          <a:p>
            <a:r>
              <a:rPr lang="en-US" sz="2000" smtClean="0">
                <a:solidFill>
                  <a:schemeClr val="bg1"/>
                </a:solidFill>
              </a:rPr>
              <a:t>It's important to view these qualities as acquired characteristics that need to be developed, rather than assuming they are personality traits that cannot be acquired. All seven are crucial to learning leadership, and even more crucial to mentoring others to be leaders.</a:t>
            </a:r>
          </a:p>
        </p:txBody>
      </p:sp>
      <p:sp>
        <p:nvSpPr>
          <p:cNvPr id="176132" name="Content Placeholder 3"/>
          <p:cNvSpPr>
            <a:spLocks noGrp="1"/>
          </p:cNvSpPr>
          <p:nvPr>
            <p:ph sz="half" idx="2"/>
          </p:nvPr>
        </p:nvSpPr>
        <p:spPr/>
        <p:txBody>
          <a:bodyPr/>
          <a:lstStyle/>
          <a:p>
            <a:pPr>
              <a:buFontTx/>
              <a:buNone/>
            </a:pPr>
            <a:r>
              <a:rPr lang="en-US" sz="2000" b="1" i="1" smtClean="0">
                <a:solidFill>
                  <a:schemeClr val="bg1"/>
                </a:solidFill>
              </a:rPr>
              <a:t>ASSESSMENT: </a:t>
            </a:r>
            <a:r>
              <a:rPr lang="en-US" sz="2000" i="1" smtClean="0">
                <a:solidFill>
                  <a:schemeClr val="bg1"/>
                </a:solidFill>
              </a:rPr>
              <a:t>Review your evaluations.  Out of these seven qualities, which are your strongest?</a:t>
            </a:r>
          </a:p>
          <a:p>
            <a:endParaRPr lang="en-US" sz="2000" b="1" i="1" smtClean="0">
              <a:solidFill>
                <a:schemeClr val="bg1"/>
              </a:solidFill>
            </a:endParaRPr>
          </a:p>
          <a:p>
            <a:endParaRPr lang="en-US" sz="2000" b="1" i="1" smtClean="0">
              <a:solidFill>
                <a:schemeClr val="bg1"/>
              </a:solidFill>
            </a:endParaRPr>
          </a:p>
          <a:p>
            <a:pPr>
              <a:buFontTx/>
              <a:buNone/>
            </a:pPr>
            <a:r>
              <a:rPr lang="en-US" sz="2000" b="1" i="1" smtClean="0">
                <a:solidFill>
                  <a:schemeClr val="bg1"/>
                </a:solidFill>
              </a:rPr>
              <a:t>APPLICATION: </a:t>
            </a:r>
            <a:r>
              <a:rPr lang="en-US" sz="2000" i="1" smtClean="0">
                <a:solidFill>
                  <a:schemeClr val="bg1"/>
                </a:solidFill>
              </a:rPr>
              <a:t>On which do you need to work?</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4272723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77156" name="Content Placeholder 8"/>
          <p:cNvSpPr>
            <a:spLocks noGrp="1"/>
          </p:cNvSpPr>
          <p:nvPr>
            <p:ph idx="1"/>
          </p:nvPr>
        </p:nvSpPr>
        <p:spPr>
          <a:xfrm>
            <a:off x="685800" y="2286000"/>
            <a:ext cx="7772400" cy="3810000"/>
          </a:xfrm>
        </p:spPr>
        <p:txBody>
          <a:bodyPr/>
          <a:lstStyle/>
          <a:p>
            <a:pPr algn="ctr">
              <a:buFontTx/>
              <a:buNone/>
            </a:pPr>
            <a:r>
              <a:rPr lang="en-US" sz="2800" i="1" smtClean="0">
                <a:solidFill>
                  <a:srgbClr val="FFFF99"/>
                </a:solidFill>
              </a:rPr>
              <a:t>“Search me, O God, and know my heart; Try me and know my anxious thoughts; and see if there be any hurtful way in me, and lead me in the everlasting way.” </a:t>
            </a:r>
          </a:p>
          <a:p>
            <a:pPr algn="ctr">
              <a:buFontTx/>
              <a:buNone/>
            </a:pPr>
            <a:r>
              <a:rPr lang="en-US" sz="1400" i="1" smtClean="0">
                <a:solidFill>
                  <a:srgbClr val="FFFF99"/>
                </a:solidFill>
              </a:rPr>
              <a:t>(Psalm 139:23-24)</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TRACK THREE - Leadership Begins with Attitude</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3295586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a:t>
            </a:r>
            <a:r>
              <a:rPr lang="en-US" dirty="0">
                <a:solidFill>
                  <a:schemeClr val="bg1"/>
                </a:solidFill>
              </a:rPr>
              <a:t>305.01</a:t>
            </a:r>
            <a:r>
              <a:rPr lang="en-US" dirty="0" smtClean="0">
                <a:solidFill>
                  <a:schemeClr val="bg1"/>
                </a:solidFill>
              </a:rPr>
              <a:t>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55651" name="Content Placeholder 8"/>
          <p:cNvSpPr>
            <a:spLocks noGrp="1"/>
          </p:cNvSpPr>
          <p:nvPr>
            <p:ph idx="1"/>
          </p:nvPr>
        </p:nvSpPr>
        <p:spPr>
          <a:xfrm>
            <a:off x="685800" y="2286000"/>
            <a:ext cx="7772400" cy="3810000"/>
          </a:xfrm>
        </p:spPr>
        <p:txBody>
          <a:bodyPr/>
          <a:lstStyle/>
          <a:p>
            <a:r>
              <a:rPr lang="en-US" sz="2400" smtClean="0">
                <a:solidFill>
                  <a:schemeClr val="bg1"/>
                </a:solidFill>
              </a:rPr>
              <a:t>In this chapter, let's push the pause button and evaluate your leadership growth. Take time to stop now and measure the central qualities that healthy, effective, lasting leaders possess. This list of characteristics is timeless and universal. It will measure your leadership qualities. Talk about your responses to these with the rest of the group. Do others agree with your assessment? Let's get started.</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76651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5667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QUALITIES OF EFFECTIVE LEADERS</a:t>
            </a:r>
          </a:p>
          <a:p>
            <a:pPr>
              <a:buFontTx/>
              <a:buNone/>
            </a:pPr>
            <a:r>
              <a:rPr lang="en-US" sz="2000" b="1" smtClean="0">
                <a:solidFill>
                  <a:schemeClr val="bg1"/>
                </a:solidFill>
              </a:rPr>
              <a:t>1.  __________________</a:t>
            </a:r>
          </a:p>
          <a:p>
            <a:r>
              <a:rPr lang="en-US" sz="2000" smtClean="0">
                <a:solidFill>
                  <a:schemeClr val="bg1"/>
                </a:solidFill>
              </a:rPr>
              <a:t>Strong character enables leaders to possess integrity, to earn trust, to gain respect, to experience consistency, and to communicate credibility.</a:t>
            </a:r>
          </a:p>
          <a:p>
            <a:endParaRPr lang="en-US" sz="2000" b="1" smtClean="0">
              <a:solidFill>
                <a:schemeClr val="bg1"/>
              </a:solidFill>
            </a:endParaRPr>
          </a:p>
          <a:p>
            <a:pPr algn="ctr">
              <a:buFontTx/>
              <a:buNone/>
            </a:pPr>
            <a:r>
              <a:rPr lang="en-US" sz="2000" b="1" smtClean="0">
                <a:solidFill>
                  <a:schemeClr val="bg1"/>
                </a:solidFill>
              </a:rPr>
              <a:t>Character is the sum-total of four ingredients in a leader's life</a:t>
            </a:r>
          </a:p>
          <a:p>
            <a:pPr>
              <a:buFontTx/>
              <a:buNone/>
            </a:pPr>
            <a:r>
              <a:rPr lang="en-US" sz="2000" b="1" smtClean="0">
                <a:solidFill>
                  <a:schemeClr val="bg1"/>
                </a:solidFill>
              </a:rPr>
              <a:t>a.  __________________</a:t>
            </a:r>
          </a:p>
          <a:p>
            <a:r>
              <a:rPr lang="en-US" sz="2000" smtClean="0">
                <a:solidFill>
                  <a:schemeClr val="bg1"/>
                </a:solidFill>
              </a:rPr>
              <a:t>A strong moral compass comes only through people who have established their identities as “new creatures in Christ.” They don't have to prove anything or hide anything. This breeds trust among others.</a:t>
            </a:r>
          </a:p>
        </p:txBody>
      </p:sp>
      <p:sp>
        <p:nvSpPr>
          <p:cNvPr id="4" name="TextBox 3"/>
          <p:cNvSpPr txBox="1">
            <a:spLocks noChangeArrowheads="1"/>
          </p:cNvSpPr>
          <p:nvPr/>
        </p:nvSpPr>
        <p:spPr bwMode="auto">
          <a:xfrm>
            <a:off x="1066800" y="2590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CHARACTER</a:t>
            </a:r>
          </a:p>
        </p:txBody>
      </p:sp>
      <p:sp>
        <p:nvSpPr>
          <p:cNvPr id="5" name="TextBox 4"/>
          <p:cNvSpPr txBox="1">
            <a:spLocks noChangeArrowheads="1"/>
          </p:cNvSpPr>
          <p:nvPr/>
        </p:nvSpPr>
        <p:spPr bwMode="auto">
          <a:xfrm>
            <a:off x="1066800" y="46482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Personal Identity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Tree>
    <p:extLst>
      <p:ext uri="{BB962C8B-B14F-4D97-AF65-F5344CB8AC3E}">
        <p14:creationId xmlns:p14="http://schemas.microsoft.com/office/powerpoint/2010/main" val="2010132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marL="457200" indent="-457200">
              <a:buFontTx/>
              <a:buAutoNum type="arabicPeriod"/>
              <a:defRPr/>
            </a:pPr>
            <a:r>
              <a:rPr lang="en-US" sz="2000" b="1" dirty="0" smtClean="0">
                <a:solidFill>
                  <a:schemeClr val="bg1"/>
                </a:solidFill>
              </a:rPr>
              <a:t>__________________</a:t>
            </a:r>
          </a:p>
          <a:p>
            <a:pPr marL="457200" indent="-457200">
              <a:buFontTx/>
              <a:buAutoNum type="arabicPeriod"/>
              <a:defRPr/>
            </a:pPr>
            <a:endParaRPr lang="en-US" sz="2000" b="1" dirty="0" smtClean="0">
              <a:solidFill>
                <a:schemeClr val="bg1"/>
              </a:solidFill>
            </a:endParaRPr>
          </a:p>
          <a:p>
            <a:pPr algn="ctr">
              <a:buFontTx/>
              <a:buNone/>
              <a:defRPr/>
            </a:pPr>
            <a:r>
              <a:rPr lang="en-US" sz="2000" b="1" dirty="0" smtClean="0">
                <a:solidFill>
                  <a:schemeClr val="bg1"/>
                </a:solidFill>
              </a:rPr>
              <a:t>Character is the sum-total of four ingredients in a leader's life</a:t>
            </a:r>
          </a:p>
          <a:p>
            <a:pPr>
              <a:buFontTx/>
              <a:buNone/>
              <a:defRPr/>
            </a:pPr>
            <a:endParaRPr lang="en-US" sz="2000" b="1" dirty="0" smtClean="0">
              <a:solidFill>
                <a:schemeClr val="bg1"/>
              </a:solidFill>
            </a:endParaRPr>
          </a:p>
          <a:p>
            <a:pPr>
              <a:buFontTx/>
              <a:buNone/>
              <a:defRPr/>
            </a:pPr>
            <a:r>
              <a:rPr lang="en-US" sz="2000" b="1" dirty="0" smtClean="0">
                <a:solidFill>
                  <a:schemeClr val="bg1"/>
                </a:solidFill>
              </a:rPr>
              <a:t>b.  __________________</a:t>
            </a:r>
          </a:p>
          <a:p>
            <a:pPr>
              <a:defRPr/>
            </a:pPr>
            <a:r>
              <a:rPr lang="en-US" sz="2000" dirty="0" smtClean="0">
                <a:solidFill>
                  <a:schemeClr val="bg1"/>
                </a:solidFill>
              </a:rPr>
              <a:t>God desires to construct in us a positive mental and emotional framework.  Emotional stability is like the infrastructure that holds a leader up in crisis.</a:t>
            </a:r>
          </a:p>
        </p:txBody>
      </p:sp>
      <p:sp>
        <p:nvSpPr>
          <p:cNvPr id="157700" name="TextBox 3"/>
          <p:cNvSpPr txBox="1">
            <a:spLocks noChangeArrowheads="1"/>
          </p:cNvSpPr>
          <p:nvPr/>
        </p:nvSpPr>
        <p:spPr bwMode="auto">
          <a:xfrm>
            <a:off x="1066800" y="2590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CHARACTER</a:t>
            </a:r>
          </a:p>
        </p:txBody>
      </p:sp>
      <p:sp>
        <p:nvSpPr>
          <p:cNvPr id="5" name="TextBox 4"/>
          <p:cNvSpPr txBox="1">
            <a:spLocks noChangeArrowheads="1"/>
          </p:cNvSpPr>
          <p:nvPr/>
        </p:nvSpPr>
        <p:spPr bwMode="auto">
          <a:xfrm>
            <a:off x="1143000" y="40386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Emotional Security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564740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marL="457200" indent="-457200">
              <a:buFontTx/>
              <a:buAutoNum type="arabicPeriod"/>
              <a:defRPr/>
            </a:pPr>
            <a:r>
              <a:rPr lang="en-US" sz="2000" b="1" dirty="0" smtClean="0">
                <a:solidFill>
                  <a:schemeClr val="bg1"/>
                </a:solidFill>
              </a:rPr>
              <a:t>__________________</a:t>
            </a:r>
          </a:p>
          <a:p>
            <a:pPr marL="457200" indent="-457200">
              <a:buFontTx/>
              <a:buAutoNum type="arabicPeriod"/>
              <a:defRPr/>
            </a:pPr>
            <a:endParaRPr lang="en-US" sz="2000" b="1" dirty="0" smtClean="0">
              <a:solidFill>
                <a:schemeClr val="bg1"/>
              </a:solidFill>
            </a:endParaRPr>
          </a:p>
          <a:p>
            <a:pPr algn="ctr">
              <a:buFontTx/>
              <a:buNone/>
              <a:defRPr/>
            </a:pPr>
            <a:r>
              <a:rPr lang="en-US" sz="2000" b="1" dirty="0" smtClean="0">
                <a:solidFill>
                  <a:schemeClr val="bg1"/>
                </a:solidFill>
              </a:rPr>
              <a:t>Character is the sum-total of four ingredients in a leader's life</a:t>
            </a:r>
          </a:p>
          <a:p>
            <a:pPr>
              <a:buFontTx/>
              <a:buNone/>
              <a:defRPr/>
            </a:pPr>
            <a:endParaRPr lang="en-US" sz="2000" b="1" dirty="0" smtClean="0">
              <a:solidFill>
                <a:schemeClr val="bg1"/>
              </a:solidFill>
            </a:endParaRPr>
          </a:p>
          <a:p>
            <a:pPr>
              <a:buFontTx/>
              <a:buNone/>
              <a:defRPr/>
            </a:pPr>
            <a:r>
              <a:rPr lang="en-US" sz="2000" b="1" dirty="0" smtClean="0">
                <a:solidFill>
                  <a:schemeClr val="bg1"/>
                </a:solidFill>
              </a:rPr>
              <a:t>c.  __________________</a:t>
            </a:r>
          </a:p>
          <a:p>
            <a:pPr>
              <a:defRPr/>
            </a:pPr>
            <a:r>
              <a:rPr lang="en-US" sz="2000" dirty="0" smtClean="0">
                <a:solidFill>
                  <a:schemeClr val="bg1"/>
                </a:solidFill>
              </a:rPr>
              <a:t>Leaders must be principle-centered. They can't drift with the culture and change the foundation on which they stand morally or spiritually. Values include the ethics and principles for which we stand and on which we stand.</a:t>
            </a:r>
          </a:p>
        </p:txBody>
      </p:sp>
      <p:sp>
        <p:nvSpPr>
          <p:cNvPr id="158724" name="TextBox 3"/>
          <p:cNvSpPr txBox="1">
            <a:spLocks noChangeArrowheads="1"/>
          </p:cNvSpPr>
          <p:nvPr/>
        </p:nvSpPr>
        <p:spPr bwMode="auto">
          <a:xfrm>
            <a:off x="1066800" y="2590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CHARACTER</a:t>
            </a:r>
          </a:p>
        </p:txBody>
      </p:sp>
      <p:sp>
        <p:nvSpPr>
          <p:cNvPr id="5" name="TextBox 4"/>
          <p:cNvSpPr txBox="1">
            <a:spLocks noChangeArrowheads="1"/>
          </p:cNvSpPr>
          <p:nvPr/>
        </p:nvSpPr>
        <p:spPr bwMode="auto">
          <a:xfrm>
            <a:off x="1143000" y="40386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Ethics and Values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93491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marL="457200" indent="-457200">
              <a:buFontTx/>
              <a:buAutoNum type="arabicPeriod"/>
              <a:defRPr/>
            </a:pPr>
            <a:r>
              <a:rPr lang="en-US" sz="2000" b="1" dirty="0" smtClean="0">
                <a:solidFill>
                  <a:schemeClr val="bg1"/>
                </a:solidFill>
              </a:rPr>
              <a:t>__________________</a:t>
            </a:r>
          </a:p>
          <a:p>
            <a:pPr marL="457200" indent="-457200">
              <a:buFontTx/>
              <a:buAutoNum type="arabicPeriod"/>
              <a:defRPr/>
            </a:pPr>
            <a:endParaRPr lang="en-US" sz="2000" b="1" dirty="0" smtClean="0">
              <a:solidFill>
                <a:schemeClr val="bg1"/>
              </a:solidFill>
            </a:endParaRPr>
          </a:p>
          <a:p>
            <a:pPr algn="ctr">
              <a:buFontTx/>
              <a:buNone/>
              <a:defRPr/>
            </a:pPr>
            <a:r>
              <a:rPr lang="en-US" sz="2000" b="1" dirty="0" smtClean="0">
                <a:solidFill>
                  <a:schemeClr val="bg1"/>
                </a:solidFill>
              </a:rPr>
              <a:t>Character is the sum-total of four ingredients in a leader's life</a:t>
            </a:r>
          </a:p>
          <a:p>
            <a:pPr>
              <a:buFontTx/>
              <a:buNone/>
              <a:defRPr/>
            </a:pPr>
            <a:endParaRPr lang="en-US" sz="2000" b="1" dirty="0" smtClean="0">
              <a:solidFill>
                <a:schemeClr val="bg1"/>
              </a:solidFill>
            </a:endParaRPr>
          </a:p>
          <a:p>
            <a:pPr>
              <a:buFontTx/>
              <a:buNone/>
              <a:defRPr/>
            </a:pPr>
            <a:r>
              <a:rPr lang="en-US" sz="2000" b="1" dirty="0" smtClean="0">
                <a:solidFill>
                  <a:schemeClr val="bg1"/>
                </a:solidFill>
              </a:rPr>
              <a:t>d.  __________________</a:t>
            </a:r>
          </a:p>
          <a:p>
            <a:pPr>
              <a:defRPr/>
            </a:pPr>
            <a:r>
              <a:rPr lang="en-US" sz="2000" dirty="0" smtClean="0">
                <a:solidFill>
                  <a:schemeClr val="bg1"/>
                </a:solidFill>
              </a:rPr>
              <a:t>We must determine we will lead our own lives well before we can expect anyone else to follow us. As Paul says in I Timothy 3:5, </a:t>
            </a:r>
            <a:r>
              <a:rPr lang="en-US" sz="2000" i="1" dirty="0" smtClean="0">
                <a:solidFill>
                  <a:schemeClr val="bg1"/>
                </a:solidFill>
              </a:rPr>
              <a:t>“</a:t>
            </a:r>
            <a:r>
              <a:rPr lang="en-US" sz="2000" i="1" dirty="0" smtClean="0">
                <a:solidFill>
                  <a:srgbClr val="FFFF99"/>
                </a:solidFill>
              </a:rPr>
              <a:t>If anyone does not know how to manage his own family, how can he take care of God's church?”</a:t>
            </a:r>
            <a:endParaRPr lang="en-US" sz="2000" dirty="0" smtClean="0">
              <a:solidFill>
                <a:srgbClr val="FFFF99"/>
              </a:solidFill>
            </a:endParaRPr>
          </a:p>
        </p:txBody>
      </p:sp>
      <p:sp>
        <p:nvSpPr>
          <p:cNvPr id="159748" name="TextBox 3"/>
          <p:cNvSpPr txBox="1">
            <a:spLocks noChangeArrowheads="1"/>
          </p:cNvSpPr>
          <p:nvPr/>
        </p:nvSpPr>
        <p:spPr bwMode="auto">
          <a:xfrm>
            <a:off x="1066800" y="2590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CHARACTER</a:t>
            </a:r>
          </a:p>
        </p:txBody>
      </p:sp>
      <p:sp>
        <p:nvSpPr>
          <p:cNvPr id="5" name="TextBox 4"/>
          <p:cNvSpPr txBox="1">
            <a:spLocks noChangeArrowheads="1"/>
          </p:cNvSpPr>
          <p:nvPr/>
        </p:nvSpPr>
        <p:spPr bwMode="auto">
          <a:xfrm>
            <a:off x="1143000" y="40386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Self-discipline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231777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160771"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As you think about your own character,</a:t>
            </a:r>
          </a:p>
          <a:p>
            <a:pPr algn="ctr">
              <a:buFontTx/>
              <a:buNone/>
            </a:pPr>
            <a:r>
              <a:rPr lang="en-US" sz="2000" b="1" smtClean="0">
                <a:solidFill>
                  <a:schemeClr val="bg1"/>
                </a:solidFill>
              </a:rPr>
              <a:t>rate yourself on the following:</a:t>
            </a:r>
          </a:p>
          <a:p>
            <a:pPr>
              <a:buFontTx/>
              <a:buAutoNum type="alphaLcPeriod"/>
            </a:pPr>
            <a:endParaRPr lang="en-US" sz="1400" smtClean="0">
              <a:solidFill>
                <a:schemeClr val="bg1"/>
              </a:solidFill>
            </a:endParaRPr>
          </a:p>
          <a:p>
            <a:pPr>
              <a:buFontTx/>
              <a:buNone/>
            </a:pPr>
            <a:r>
              <a:rPr lang="en-US" sz="1800" smtClean="0">
                <a:solidFill>
                  <a:schemeClr val="bg1"/>
                </a:solidFill>
              </a:rPr>
              <a:t>I assume responsibility for myself and my team.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am secure in my identity and my self-esteem.	</a:t>
            </a:r>
            <a:r>
              <a:rPr lang="en-US" sz="1800" b="1" smtClean="0">
                <a:solidFill>
                  <a:schemeClr val="bg1"/>
                </a:solidFill>
              </a:rPr>
              <a:t>1 2 3 4 5 6 7 8 9 10</a:t>
            </a:r>
          </a:p>
          <a:p>
            <a:pPr>
              <a:buFontTx/>
              <a:buNone/>
            </a:pPr>
            <a:endParaRPr lang="en-US" sz="1800" b="1" smtClean="0">
              <a:solidFill>
                <a:schemeClr val="bg1"/>
              </a:solidFill>
            </a:endParaRPr>
          </a:p>
          <a:p>
            <a:pPr>
              <a:buFontTx/>
              <a:buNone/>
            </a:pPr>
            <a:r>
              <a:rPr lang="en-US" sz="1800" smtClean="0">
                <a:solidFill>
                  <a:schemeClr val="bg1"/>
                </a:solidFill>
              </a:rPr>
              <a:t>I do what I should, even when I don't feel like it.	</a:t>
            </a:r>
            <a:r>
              <a:rPr lang="en-US" sz="1800" b="1" smtClean="0">
                <a:solidFill>
                  <a:schemeClr val="bg1"/>
                </a:solidFill>
              </a:rPr>
              <a:t>1 2 3 4 5 6 7 8 9 10</a:t>
            </a:r>
          </a:p>
          <a:p>
            <a:pPr>
              <a:buFontTx/>
              <a:buNone/>
            </a:pPr>
            <a:endParaRPr lang="en-US" sz="1400" b="1" smtClean="0">
              <a:solidFill>
                <a:schemeClr val="bg1"/>
              </a:solidFill>
            </a:endParaRPr>
          </a:p>
          <a:p>
            <a:pPr>
              <a:buFontTx/>
              <a:buNone/>
            </a:pPr>
            <a:endParaRPr lang="en-US" sz="1400" b="1" smtClean="0">
              <a:solidFill>
                <a:schemeClr val="bg1"/>
              </a:solidFill>
            </a:endParaRPr>
          </a:p>
          <a:p>
            <a:pPr>
              <a:buFontTx/>
              <a:buNone/>
            </a:pPr>
            <a:r>
              <a:rPr lang="en-US" sz="2000" smtClean="0">
                <a:solidFill>
                  <a:schemeClr val="bg1"/>
                </a:solidFill>
              </a:rPr>
              <a:t>Character is the foundation upon which we build our leadership. When we have this foundation in place, we can move on to building other necessary qualities.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799673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7"/>
          <p:cNvSpPr>
            <a:spLocks noGrp="1"/>
          </p:cNvSpPr>
          <p:nvPr>
            <p:ph type="title"/>
          </p:nvPr>
        </p:nvSpPr>
        <p:spPr/>
        <p:txBody>
          <a:bodyPr/>
          <a:lstStyle/>
          <a:p>
            <a:r>
              <a:rPr lang="en-US" sz="3600" smtClean="0">
                <a:solidFill>
                  <a:srgbClr val="FFFFCC"/>
                </a:solidFill>
              </a:rPr>
              <a:t>Measuring Your Leadership Growth</a:t>
            </a:r>
            <a:r>
              <a:rPr lang="en-US" smtClean="0">
                <a:solidFill>
                  <a:srgbClr val="FFFFCC"/>
                </a:solidFill>
              </a:rPr>
              <a:t/>
            </a:r>
            <a:br>
              <a:rPr lang="en-US" smtClean="0">
                <a:solidFill>
                  <a:srgbClr val="FFFFCC"/>
                </a:solidFill>
              </a:rPr>
            </a:br>
            <a:r>
              <a:rPr lang="en-US" sz="2000" smtClean="0">
                <a:solidFill>
                  <a:srgbClr val="FFFFCC"/>
                </a:solidFill>
              </a:rPr>
              <a:t>An Evaluation for Growing Leaders</a:t>
            </a:r>
            <a:endParaRPr lang="en-US" sz="3600" smtClean="0">
              <a:solidFill>
                <a:srgbClr val="FFFFCC"/>
              </a:solidFill>
            </a:endParaRPr>
          </a:p>
        </p:txBody>
      </p:sp>
      <p:sp>
        <p:nvSpPr>
          <p:cNvPr id="349188"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QUALITIES OF EFFECTIVE LEADERS</a:t>
            </a:r>
          </a:p>
          <a:p>
            <a:pPr algn="ctr">
              <a:buFontTx/>
              <a:buNone/>
              <a:defRPr/>
            </a:pPr>
            <a:endParaRPr lang="en-US" sz="2000" b="1" dirty="0" smtClean="0">
              <a:solidFill>
                <a:schemeClr val="bg1"/>
              </a:solidFill>
            </a:endParaRPr>
          </a:p>
          <a:p>
            <a:pPr marL="457200" indent="-457200">
              <a:buFontTx/>
              <a:buNone/>
              <a:defRPr/>
            </a:pPr>
            <a:r>
              <a:rPr lang="en-US" sz="2000" b="1" dirty="0" smtClean="0">
                <a:solidFill>
                  <a:schemeClr val="bg1"/>
                </a:solidFill>
              </a:rPr>
              <a:t>2.  __________________</a:t>
            </a:r>
          </a:p>
          <a:p>
            <a:pPr marL="457200" indent="-457200">
              <a:buFontTx/>
              <a:buAutoNum type="arabicPeriod"/>
              <a:defRPr/>
            </a:pPr>
            <a:endParaRPr lang="en-US" sz="2000" b="1" dirty="0" smtClean="0">
              <a:solidFill>
                <a:schemeClr val="bg1"/>
              </a:solidFill>
            </a:endParaRPr>
          </a:p>
          <a:p>
            <a:pPr>
              <a:defRPr/>
            </a:pPr>
            <a:r>
              <a:rPr lang="en-US" sz="2000" dirty="0" smtClean="0">
                <a:solidFill>
                  <a:schemeClr val="bg1"/>
                </a:solidFill>
              </a:rPr>
              <a:t>While the issue of character deals with the world's perception of a leader, compassion deals with the leader's perception of others in the world. Compassion is a virtue that takes seriously the reality of other persons, their inner lives, their emotions, as well as their external circumstances.</a:t>
            </a:r>
          </a:p>
        </p:txBody>
      </p:sp>
      <p:sp>
        <p:nvSpPr>
          <p:cNvPr id="4" name="TextBox 3"/>
          <p:cNvSpPr txBox="1">
            <a:spLocks noChangeArrowheads="1"/>
          </p:cNvSpPr>
          <p:nvPr/>
        </p:nvSpPr>
        <p:spPr bwMode="auto">
          <a:xfrm>
            <a:off x="1066800" y="29718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COMPASSION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729581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44e663bd468ed97ce8eaafb5ef46aa90474a9d"/>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1500</Words>
  <Application>Microsoft Office PowerPoint</Application>
  <PresentationFormat>On-screen Show (4:3)</PresentationFormat>
  <Paragraphs>279</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Measuring Your Leadership Growth An Evaluation for Growing Leaders  by EQUIP Ministries founded by John Maxwell </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Measuring Your Leadership Growth An Evaluation for Growing Leaders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17</cp:revision>
  <dcterms:created xsi:type="dcterms:W3CDTF">2011-10-20T15:18:26Z</dcterms:created>
  <dcterms:modified xsi:type="dcterms:W3CDTF">2012-01-26T02:12:42Z</dcterms:modified>
</cp:coreProperties>
</file>