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9" r:id="rId2"/>
    <p:sldId id="324" r:id="rId3"/>
    <p:sldId id="325" r:id="rId4"/>
    <p:sldId id="326" r:id="rId5"/>
    <p:sldId id="327" r:id="rId6"/>
    <p:sldId id="328" r:id="rId7"/>
    <p:sldId id="329" r:id="rId8"/>
    <p:sldId id="330" r:id="rId9"/>
    <p:sldId id="331" r:id="rId10"/>
    <p:sldId id="332" r:id="rId11"/>
    <p:sldId id="333" r:id="rId12"/>
    <p:sldId id="334" r:id="rId13"/>
    <p:sldId id="335" r:id="rId14"/>
    <p:sldId id="336" r:id="rId15"/>
    <p:sldId id="337" r:id="rId16"/>
    <p:sldId id="338" r:id="rId17"/>
    <p:sldId id="339" r:id="rId18"/>
    <p:sldId id="340" r:id="rId19"/>
    <p:sldId id="341" r:id="rId20"/>
    <p:sldId id="342" r:id="rId21"/>
    <p:sldId id="343" r:id="rId22"/>
    <p:sldId id="344" r:id="rId23"/>
    <p:sldId id="345" r:id="rId24"/>
    <p:sldId id="346" r:id="rId25"/>
    <p:sldId id="347" r:id="rId26"/>
    <p:sldId id="348" r:id="rId27"/>
    <p:sldId id="349" r:id="rId28"/>
    <p:sldId id="350" r:id="rId29"/>
    <p:sldId id="351" r:id="rId30"/>
    <p:sldId id="352" r:id="rId31"/>
    <p:sldId id="353" r:id="rId32"/>
    <p:sldId id="354" r:id="rId33"/>
    <p:sldId id="355" r:id="rId34"/>
    <p:sldId id="298" r:id="rId35"/>
  </p:sldIdLst>
  <p:sldSz cx="9144000" cy="6858000" type="screen4x3"/>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636"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9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8FAB2600-ED6E-410C-84B6-50F6653B04BC}" type="slidenum">
              <a:rPr lang="en-US" sz="1200" smtClean="0"/>
              <a:pPr/>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0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E8DB8F3-FB85-4671-B7EF-D8D8CB22881F}" type="slidenum">
              <a:rPr lang="en-US" sz="1200" smtClean="0"/>
              <a:pPr/>
              <a:t>11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1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1CAB661-1D9F-4840-B03B-BD661B91C456}" type="slidenum">
              <a:rPr lang="en-US" sz="1200" smtClean="0"/>
              <a:pPr/>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2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A5112A2C-E185-4191-9A13-669A8E43E21C}" type="slidenum">
              <a:rPr lang="en-US" sz="1200" smtClean="0"/>
              <a:pPr/>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3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FE5F653-D44E-49C0-8E51-072134F86F9A}"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4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CF34C98-41FC-4FCA-A9C3-F0B9FE3F7E59}" type="slidenum">
              <a:rPr lang="en-US" sz="1200" smtClean="0"/>
              <a:pPr/>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5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73DC413-1FF9-44F6-9AA7-F82F3F948956}"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6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D7313944-602E-4062-8667-BFADAFDD512B}"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7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89C3E030-64F9-4900-A2BA-DE8EE7039E24}" type="slidenum">
              <a:rPr lang="en-US" sz="1200" smtClean="0"/>
              <a:pPr/>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8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92CFBC3-CDCA-4700-AF57-ED668246E4FF}"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1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EE26B2F6-0AF5-4AFC-9424-2BE1F842C8AE}" type="slidenum">
              <a:rPr lang="en-US" sz="1200" smtClean="0"/>
              <a:pPr/>
              <a:t>2</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9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33939BE-FE3A-49FF-AEAB-71DC1076B19C}" type="slidenum">
              <a:rPr lang="en-US" sz="1200" smtClean="0"/>
              <a:pPr/>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0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0C7FBFA-0A87-4B50-A717-1D06069E45A2}" type="slidenum">
              <a:rPr lang="en-US" sz="1200" smtClean="0"/>
              <a:pPr/>
              <a:t>21</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1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7F3C5DF-6735-4A33-AA63-D44942EAA0B5}" type="slidenum">
              <a:rPr lang="en-US" sz="1200" smtClean="0"/>
              <a:pPr/>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2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7C6BFAFD-D7A9-4981-959A-1AB036D3E97B}" type="slidenum">
              <a:rPr lang="en-US" sz="1200" smtClean="0"/>
              <a:pPr/>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3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9F6B7E4-5468-4306-8C1A-9400B614359B}" type="slidenum">
              <a:rPr lang="en-US" sz="1200" smtClean="0"/>
              <a:pPr/>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4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407F2610-7978-4968-A602-CC1ECDB9142E}" type="slidenum">
              <a:rPr lang="en-US" sz="1200" smtClean="0"/>
              <a:pPr/>
              <a:t>25</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5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003AD9D-EB51-4706-940D-F8FBD961AF7C}" type="slidenum">
              <a:rPr lang="en-US" sz="1200" smtClean="0"/>
              <a:pPr/>
              <a:t>26</a:t>
            </a:fld>
            <a:endParaRPr lang="en-US"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6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5EE26BB5-2D2E-40BA-AF0C-CA9E992FB8A1}" type="slidenum">
              <a:rPr lang="en-US" sz="1200" smtClean="0"/>
              <a:pPr/>
              <a:t>27</a:t>
            </a:fld>
            <a:endParaRPr 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7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F4361F0-85C2-4795-937C-1C11ABCC5A65}" type="slidenum">
              <a:rPr lang="en-US" sz="1200" smtClean="0"/>
              <a:pPr/>
              <a:t>28</a:t>
            </a:fld>
            <a:endParaRPr 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8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57ACC9FC-4894-4FC1-8F43-385D86E5E8DB}" type="slidenum">
              <a:rPr lang="en-US" sz="1200" smtClean="0"/>
              <a:pPr/>
              <a:t>29</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2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71D8D2A-2047-46A1-86F0-27B33DB0A1DC}" type="slidenum">
              <a:rPr lang="en-US" sz="1200" smtClean="0"/>
              <a:pPr/>
              <a:t>3</a:t>
            </a:fld>
            <a:endParaRPr lang="en-US" sz="12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9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D2762A3A-EB23-45CF-9D3D-1B3F9D47D127}" type="slidenum">
              <a:rPr lang="en-US" sz="1200" smtClean="0"/>
              <a:pPr/>
              <a:t>30</a:t>
            </a:fld>
            <a:endParaRPr lang="en-US" sz="12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0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83161521-4BC3-4C2F-937B-799BE93C7655}" type="slidenum">
              <a:rPr lang="en-US" sz="1200" smtClean="0"/>
              <a:pPr/>
              <a:t>31</a:t>
            </a:fld>
            <a:endParaRPr lang="en-US" sz="12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1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7BF4A61-1536-4933-8414-43045B1921F9}" type="slidenum">
              <a:rPr lang="en-US" sz="1200" smtClean="0"/>
              <a:pPr/>
              <a:t>32</a:t>
            </a:fld>
            <a:endParaRPr lang="en-US" sz="12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2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1026FD0-E15C-4A52-94C2-9317D8C8D7D1}" type="slidenum">
              <a:rPr lang="en-US" sz="1200" smtClean="0"/>
              <a:pPr/>
              <a:t>33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3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922302E-54D1-4216-BB77-C081EEB4FF69}" type="slidenum">
              <a:rPr lang="en-US" sz="1200" smtClean="0"/>
              <a:pPr/>
              <a:t>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4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88262F8E-EFDD-4416-81B1-C17B148914C7}" type="slidenum">
              <a:rPr lang="en-US" sz="1200" smtClean="0"/>
              <a:pPr/>
              <a:t>5</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5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794C0B79-88D3-4EC9-91C4-E6977BA83110}" type="slidenum">
              <a:rPr lang="en-US" sz="1200" smtClean="0"/>
              <a:pPr/>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6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4B01B7C7-1214-4C22-9139-465494DC46EF}" type="slidenum">
              <a:rPr lang="en-US" sz="1200" smtClean="0"/>
              <a:pPr/>
              <a:t>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7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54FC1C16-D940-48A3-B780-BDEE9B0A59E3}" type="slidenum">
              <a:rPr lang="en-US" sz="1200" smtClean="0"/>
              <a:pPr/>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8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DBCB089-721F-4D96-B3DC-BEEC1F625B8A}" type="slidenum">
              <a:rPr lang="en-US" sz="1200" smtClean="0"/>
              <a:pPr/>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a:solidFill>
                  <a:srgbClr val="FFFFCC"/>
                </a:solidFill>
              </a:rPr>
              <a:t>Leading When Times are Tough</a:t>
            </a:r>
            <a:r>
              <a:rPr lang="en-US" sz="2800">
                <a:solidFill>
                  <a:srgbClr val="FFFFCC"/>
                </a:solidFill>
              </a:rPr>
              <a:t/>
            </a:r>
            <a:br>
              <a:rPr lang="en-US" sz="2800">
                <a:solidFill>
                  <a:srgbClr val="FFFFCC"/>
                </a:solidFill>
              </a:rPr>
            </a:br>
            <a:r>
              <a:rPr lang="en-US" sz="2800">
                <a:solidFill>
                  <a:srgbClr val="FFFFCC"/>
                </a:solidFill>
              </a:rPr>
              <a:t>Handling Difficult People and Situations</a:t>
            </a:r>
            <a:r>
              <a:rPr lang="en-US" sz="2800" dirty="0" smtClean="0">
                <a:solidFill>
                  <a:srgbClr val="FFFFCC"/>
                </a:solidFill>
              </a:rPr>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2895600"/>
            <a:ext cx="3657298" cy="2035896"/>
          </a:xfrm>
          <a:prstGeom prst="rect">
            <a:avLst/>
          </a:prstGeom>
        </p:spPr>
      </p:pic>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97283"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Foundational Principles Leaders Must Understand</a:t>
            </a:r>
          </a:p>
          <a:p>
            <a:pPr algn="ctr">
              <a:buFontTx/>
              <a:buNone/>
            </a:pPr>
            <a:endParaRPr lang="en-US" sz="2000" b="1" smtClean="0">
              <a:solidFill>
                <a:schemeClr val="bg1"/>
              </a:solidFill>
            </a:endParaRPr>
          </a:p>
          <a:p>
            <a:pPr>
              <a:buFontTx/>
              <a:buAutoNum type="arabicPeriod" startAt="7"/>
            </a:pPr>
            <a:r>
              <a:rPr lang="en-US" sz="2000" smtClean="0">
                <a:solidFill>
                  <a:schemeClr val="bg1"/>
                </a:solidFill>
              </a:rPr>
              <a:t>It is possible for a leader to sabotage himself. He might win an argument, but ultimately he ________ more than he gains.</a:t>
            </a:r>
          </a:p>
          <a:p>
            <a:pPr>
              <a:buFontTx/>
              <a:buAutoNum type="arabicPeriod" startAt="7"/>
            </a:pPr>
            <a:endParaRPr lang="en-US" sz="2000" smtClean="0">
              <a:solidFill>
                <a:schemeClr val="bg1"/>
              </a:solidFill>
            </a:endParaRPr>
          </a:p>
          <a:p>
            <a:pPr>
              <a:buFontTx/>
              <a:buAutoNum type="arabicPeriod" startAt="7"/>
            </a:pPr>
            <a:r>
              <a:rPr lang="en-US" sz="2000" smtClean="0">
                <a:solidFill>
                  <a:schemeClr val="bg1"/>
                </a:solidFill>
              </a:rPr>
              <a:t>We must practice the Law of Connection: Leaders touch a ________ before they ask for a hand.</a:t>
            </a:r>
          </a:p>
        </p:txBody>
      </p:sp>
      <p:sp>
        <p:nvSpPr>
          <p:cNvPr id="4" name="TextBox 3"/>
          <p:cNvSpPr txBox="1">
            <a:spLocks noChangeArrowheads="1"/>
          </p:cNvSpPr>
          <p:nvPr/>
        </p:nvSpPr>
        <p:spPr bwMode="auto">
          <a:xfrm>
            <a:off x="4343400" y="3276600"/>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loses</a:t>
            </a:r>
          </a:p>
        </p:txBody>
      </p:sp>
      <p:sp>
        <p:nvSpPr>
          <p:cNvPr id="5" name="TextBox 4"/>
          <p:cNvSpPr txBox="1">
            <a:spLocks noChangeArrowheads="1"/>
          </p:cNvSpPr>
          <p:nvPr/>
        </p:nvSpPr>
        <p:spPr bwMode="auto">
          <a:xfrm>
            <a:off x="1219200" y="4343400"/>
            <a:ext cx="1447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heart</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374742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95235" name="Content Placeholder 8"/>
          <p:cNvSpPr>
            <a:spLocks noGrp="1"/>
          </p:cNvSpPr>
          <p:nvPr>
            <p:ph idx="1"/>
          </p:nvPr>
        </p:nvSpPr>
        <p:spPr>
          <a:xfrm>
            <a:off x="685800" y="2286000"/>
            <a:ext cx="7772400" cy="3810000"/>
          </a:xfrm>
        </p:spPr>
        <p:txBody>
          <a:bodyPr/>
          <a:lstStyle/>
          <a:p>
            <a:pPr>
              <a:buFontTx/>
              <a:buNone/>
            </a:pPr>
            <a:r>
              <a:rPr lang="en-US" sz="2000" b="1" smtClean="0">
                <a:solidFill>
                  <a:schemeClr val="bg1"/>
                </a:solidFill>
              </a:rPr>
              <a:t>Remember…</a:t>
            </a:r>
          </a:p>
          <a:p>
            <a:pPr>
              <a:buFontTx/>
              <a:buNone/>
            </a:pPr>
            <a:endParaRPr lang="en-US" sz="2000" b="1" smtClean="0">
              <a:solidFill>
                <a:schemeClr val="bg1"/>
              </a:solidFill>
            </a:endParaRPr>
          </a:p>
          <a:p>
            <a:r>
              <a:rPr lang="en-US" sz="2000" smtClean="0">
                <a:solidFill>
                  <a:schemeClr val="bg1"/>
                </a:solidFill>
              </a:rPr>
              <a:t>Conflict is </a:t>
            </a:r>
            <a:r>
              <a:rPr lang="en-US" sz="2000" b="1" smtClean="0">
                <a:solidFill>
                  <a:schemeClr val="bg1"/>
                </a:solidFill>
              </a:rPr>
              <a:t>Normal. </a:t>
            </a:r>
            <a:r>
              <a:rPr lang="en-US" sz="2000" i="1" smtClean="0">
                <a:solidFill>
                  <a:schemeClr val="bg1"/>
                </a:solidFill>
              </a:rPr>
              <a:t>(It is going to happen because we are different.)</a:t>
            </a:r>
          </a:p>
          <a:p>
            <a:endParaRPr lang="en-US" sz="2000" b="1" i="1" smtClean="0">
              <a:solidFill>
                <a:schemeClr val="bg1"/>
              </a:solidFill>
            </a:endParaRPr>
          </a:p>
          <a:p>
            <a:r>
              <a:rPr lang="en-US" sz="2000" smtClean="0">
                <a:solidFill>
                  <a:schemeClr val="bg1"/>
                </a:solidFill>
              </a:rPr>
              <a:t>Conflict is </a:t>
            </a:r>
            <a:r>
              <a:rPr lang="en-US" sz="2000" b="1" smtClean="0">
                <a:solidFill>
                  <a:schemeClr val="bg1"/>
                </a:solidFill>
              </a:rPr>
              <a:t>Neutral. </a:t>
            </a:r>
            <a:r>
              <a:rPr lang="en-US" sz="2000" i="1" smtClean="0">
                <a:solidFill>
                  <a:schemeClr val="bg1"/>
                </a:solidFill>
              </a:rPr>
              <a:t>(It is neither destructive nor constructive in itself.)</a:t>
            </a:r>
          </a:p>
          <a:p>
            <a:endParaRPr lang="en-US" sz="2000" b="1" i="1" smtClean="0">
              <a:solidFill>
                <a:schemeClr val="bg1"/>
              </a:solidFill>
            </a:endParaRPr>
          </a:p>
          <a:p>
            <a:r>
              <a:rPr lang="en-US" sz="2000" smtClean="0">
                <a:solidFill>
                  <a:schemeClr val="bg1"/>
                </a:solidFill>
              </a:rPr>
              <a:t>Conflict is </a:t>
            </a:r>
            <a:r>
              <a:rPr lang="en-US" sz="2000" b="1" smtClean="0">
                <a:solidFill>
                  <a:schemeClr val="bg1"/>
                </a:solidFill>
              </a:rPr>
              <a:t>Natural. </a:t>
            </a:r>
            <a:r>
              <a:rPr lang="en-US" sz="2000" i="1" smtClean="0">
                <a:solidFill>
                  <a:schemeClr val="bg1"/>
                </a:solidFill>
              </a:rPr>
              <a:t>(It is universal; you're not alone in your humanity.)</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2145317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5235">
                                            <p:txEl>
                                              <p:pRg st="2" end="2"/>
                                            </p:txEl>
                                          </p:spTgt>
                                        </p:tgtEl>
                                        <p:attrNameLst>
                                          <p:attrName>style.visibility</p:attrName>
                                        </p:attrNameLst>
                                      </p:cBhvr>
                                      <p:to>
                                        <p:strVal val="visible"/>
                                      </p:to>
                                    </p:set>
                                    <p:anim calcmode="lin" valueType="num">
                                      <p:cBhvr additive="base">
                                        <p:cTn id="13" dur="5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5235">
                                            <p:txEl>
                                              <p:pRg st="4" end="4"/>
                                            </p:txEl>
                                          </p:spTgt>
                                        </p:tgtEl>
                                        <p:attrNameLst>
                                          <p:attrName>style.visibility</p:attrName>
                                        </p:attrNameLst>
                                      </p:cBhvr>
                                      <p:to>
                                        <p:strVal val="visible"/>
                                      </p:to>
                                    </p:set>
                                    <p:anim calcmode="lin" valueType="num">
                                      <p:cBhvr additive="base">
                                        <p:cTn id="19" dur="500" fill="hold"/>
                                        <p:tgtEl>
                                          <p:spTgt spid="9523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52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5235">
                                            <p:txEl>
                                              <p:pRg st="6" end="6"/>
                                            </p:txEl>
                                          </p:spTgt>
                                        </p:tgtEl>
                                        <p:attrNameLst>
                                          <p:attrName>style.visibility</p:attrName>
                                        </p:attrNameLst>
                                      </p:cBhvr>
                                      <p:to>
                                        <p:strVal val="visible"/>
                                      </p:to>
                                    </p:set>
                                    <p:anim calcmode="lin" valueType="num">
                                      <p:cBhvr additive="base">
                                        <p:cTn id="25" dur="500" fill="hold"/>
                                        <p:tgtEl>
                                          <p:spTgt spid="9523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523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99331"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Five Options When Faced with Conflict</a:t>
            </a:r>
          </a:p>
          <a:p>
            <a:pPr algn="ctr">
              <a:buFontTx/>
              <a:buNone/>
            </a:pPr>
            <a:endParaRPr lang="en-US" sz="1000" b="1" smtClean="0">
              <a:solidFill>
                <a:schemeClr val="bg1"/>
              </a:solidFill>
            </a:endParaRPr>
          </a:p>
          <a:p>
            <a:r>
              <a:rPr lang="en-US" sz="2000" smtClean="0">
                <a:solidFill>
                  <a:schemeClr val="bg1"/>
                </a:solidFill>
              </a:rPr>
              <a:t>I'll get _____! (Retaliation)</a:t>
            </a:r>
          </a:p>
          <a:p>
            <a:endParaRPr lang="en-US" sz="2000" smtClean="0">
              <a:solidFill>
                <a:schemeClr val="bg1"/>
              </a:solidFill>
            </a:endParaRPr>
          </a:p>
          <a:p>
            <a:r>
              <a:rPr lang="en-US" sz="2000" smtClean="0">
                <a:solidFill>
                  <a:schemeClr val="bg1"/>
                </a:solidFill>
              </a:rPr>
              <a:t>I'll get ____! (Escape and avoidance)</a:t>
            </a:r>
          </a:p>
          <a:p>
            <a:endParaRPr lang="en-US" sz="2000" smtClean="0">
              <a:solidFill>
                <a:schemeClr val="bg1"/>
              </a:solidFill>
            </a:endParaRPr>
          </a:p>
          <a:p>
            <a:r>
              <a:rPr lang="en-US" sz="2000" smtClean="0">
                <a:solidFill>
                  <a:schemeClr val="bg1"/>
                </a:solidFill>
              </a:rPr>
              <a:t>I'll give __! (Surrender)</a:t>
            </a:r>
          </a:p>
          <a:p>
            <a:endParaRPr lang="en-US" sz="2000" smtClean="0">
              <a:solidFill>
                <a:schemeClr val="bg1"/>
              </a:solidFill>
            </a:endParaRPr>
          </a:p>
          <a:p>
            <a:r>
              <a:rPr lang="en-US" sz="2000" smtClean="0">
                <a:solidFill>
                  <a:schemeClr val="bg1"/>
                </a:solidFill>
              </a:rPr>
              <a:t>I'll go ____! (Compromise)</a:t>
            </a:r>
          </a:p>
          <a:p>
            <a:endParaRPr lang="en-US" sz="2000" smtClean="0">
              <a:solidFill>
                <a:schemeClr val="bg1"/>
              </a:solidFill>
            </a:endParaRPr>
          </a:p>
          <a:p>
            <a:r>
              <a:rPr lang="en-US" sz="2000" smtClean="0">
                <a:solidFill>
                  <a:schemeClr val="bg1"/>
                </a:solidFill>
              </a:rPr>
              <a:t>I'll ____ with it! (Address the issue)</a:t>
            </a:r>
          </a:p>
        </p:txBody>
      </p:sp>
      <p:sp>
        <p:nvSpPr>
          <p:cNvPr id="4" name="TextBox 3"/>
          <p:cNvSpPr txBox="1">
            <a:spLocks noChangeArrowheads="1"/>
          </p:cNvSpPr>
          <p:nvPr/>
        </p:nvSpPr>
        <p:spPr bwMode="auto">
          <a:xfrm>
            <a:off x="1828800" y="2819400"/>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them</a:t>
            </a:r>
          </a:p>
        </p:txBody>
      </p:sp>
      <p:sp>
        <p:nvSpPr>
          <p:cNvPr id="5" name="TextBox 4"/>
          <p:cNvSpPr txBox="1">
            <a:spLocks noChangeArrowheads="1"/>
          </p:cNvSpPr>
          <p:nvPr/>
        </p:nvSpPr>
        <p:spPr bwMode="auto">
          <a:xfrm>
            <a:off x="1828800" y="3505200"/>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out</a:t>
            </a:r>
          </a:p>
        </p:txBody>
      </p:sp>
      <p:sp>
        <p:nvSpPr>
          <p:cNvPr id="6" name="TextBox 5"/>
          <p:cNvSpPr txBox="1">
            <a:spLocks noChangeArrowheads="1"/>
          </p:cNvSpPr>
          <p:nvPr/>
        </p:nvSpPr>
        <p:spPr bwMode="auto">
          <a:xfrm>
            <a:off x="1905000" y="4267200"/>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in</a:t>
            </a:r>
          </a:p>
        </p:txBody>
      </p:sp>
      <p:sp>
        <p:nvSpPr>
          <p:cNvPr id="7" name="TextBox 6"/>
          <p:cNvSpPr txBox="1">
            <a:spLocks noChangeArrowheads="1"/>
          </p:cNvSpPr>
          <p:nvPr/>
        </p:nvSpPr>
        <p:spPr bwMode="auto">
          <a:xfrm>
            <a:off x="1752600" y="5029200"/>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half</a:t>
            </a:r>
          </a:p>
        </p:txBody>
      </p:sp>
      <p:sp>
        <p:nvSpPr>
          <p:cNvPr id="8" name="TextBox 7"/>
          <p:cNvSpPr txBox="1">
            <a:spLocks noChangeArrowheads="1"/>
          </p:cNvSpPr>
          <p:nvPr/>
        </p:nvSpPr>
        <p:spPr bwMode="auto">
          <a:xfrm>
            <a:off x="1371600" y="5715000"/>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deal</a:t>
            </a: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974220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P spid="7" grpId="0" build="p"/>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97283" name="Content Placeholder 8"/>
          <p:cNvSpPr>
            <a:spLocks noGrp="1"/>
          </p:cNvSpPr>
          <p:nvPr>
            <p:ph idx="1"/>
          </p:nvPr>
        </p:nvSpPr>
        <p:spPr>
          <a:xfrm>
            <a:off x="381000" y="2286000"/>
            <a:ext cx="8382000" cy="3810000"/>
          </a:xfrm>
        </p:spPr>
        <p:txBody>
          <a:bodyPr/>
          <a:lstStyle/>
          <a:p>
            <a:pPr algn="ctr">
              <a:buFontTx/>
              <a:buNone/>
            </a:pPr>
            <a:r>
              <a:rPr lang="en-US" sz="2000" b="1" smtClean="0">
                <a:solidFill>
                  <a:schemeClr val="bg1"/>
                </a:solidFill>
              </a:rPr>
              <a:t>Handling Criticism in a Healthy Way</a:t>
            </a:r>
          </a:p>
          <a:p>
            <a:pPr algn="ctr">
              <a:buFontTx/>
              <a:buNone/>
            </a:pPr>
            <a:endParaRPr lang="en-US" sz="2000" b="1" smtClean="0">
              <a:solidFill>
                <a:schemeClr val="bg1"/>
              </a:solidFill>
            </a:endParaRPr>
          </a:p>
          <a:p>
            <a:r>
              <a:rPr lang="en-US" sz="1800" smtClean="0">
                <a:solidFill>
                  <a:schemeClr val="bg1"/>
                </a:solidFill>
              </a:rPr>
              <a:t>Understand the difference between constructive and destructive criticism.</a:t>
            </a:r>
          </a:p>
          <a:p>
            <a:r>
              <a:rPr lang="en-US" sz="1800" smtClean="0">
                <a:solidFill>
                  <a:schemeClr val="bg1"/>
                </a:solidFill>
              </a:rPr>
              <a:t>Take God seriously, but don't take yourself too seriously. Laugh at yourself.</a:t>
            </a:r>
          </a:p>
          <a:p>
            <a:r>
              <a:rPr lang="en-US" sz="1800" smtClean="0">
                <a:solidFill>
                  <a:schemeClr val="bg1"/>
                </a:solidFill>
              </a:rPr>
              <a:t>Look beyond the criticism and see the critic.What's behind their criticism?</a:t>
            </a:r>
          </a:p>
          <a:p>
            <a:r>
              <a:rPr lang="en-US" sz="1800" smtClean="0">
                <a:solidFill>
                  <a:schemeClr val="bg1"/>
                </a:solidFill>
              </a:rPr>
              <a:t>Recognize good people get criticized. Even Jesus was criticized!</a:t>
            </a:r>
          </a:p>
          <a:p>
            <a:r>
              <a:rPr lang="en-US" sz="1800" smtClean="0">
                <a:solidFill>
                  <a:schemeClr val="bg1"/>
                </a:solidFill>
              </a:rPr>
              <a:t>Keep physically and spiritually in shape. Stay strong for such attacks.</a:t>
            </a:r>
          </a:p>
          <a:p>
            <a:r>
              <a:rPr lang="en-US" sz="1800" smtClean="0">
                <a:solidFill>
                  <a:schemeClr val="bg1"/>
                </a:solidFill>
              </a:rPr>
              <a:t>Don't just see the critic, see the crowd. Don't let one person bring you down.</a:t>
            </a:r>
          </a:p>
          <a:p>
            <a:r>
              <a:rPr lang="en-US" sz="1800" smtClean="0">
                <a:solidFill>
                  <a:schemeClr val="bg1"/>
                </a:solidFill>
              </a:rPr>
              <a:t>Wait for time to demonstrate what is right. Allow God to bring things to light.</a:t>
            </a:r>
          </a:p>
          <a:p>
            <a:r>
              <a:rPr lang="en-US" sz="1800" smtClean="0">
                <a:solidFill>
                  <a:schemeClr val="bg1"/>
                </a:solidFill>
              </a:rPr>
              <a:t>Concentrate on your mission. Change your mistakes, not your mission.</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33582118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7283">
                                            <p:txEl>
                                              <p:pRg st="2" end="2"/>
                                            </p:txEl>
                                          </p:spTgt>
                                        </p:tgtEl>
                                        <p:attrNameLst>
                                          <p:attrName>style.visibility</p:attrName>
                                        </p:attrNameLst>
                                      </p:cBhvr>
                                      <p:to>
                                        <p:strVal val="visible"/>
                                      </p:to>
                                    </p:set>
                                    <p:anim calcmode="lin" valueType="num">
                                      <p:cBhvr additive="base">
                                        <p:cTn id="13" dur="500" fill="hold"/>
                                        <p:tgtEl>
                                          <p:spTgt spid="9728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72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7283">
                                            <p:txEl>
                                              <p:pRg st="3" end="3"/>
                                            </p:txEl>
                                          </p:spTgt>
                                        </p:tgtEl>
                                        <p:attrNameLst>
                                          <p:attrName>style.visibility</p:attrName>
                                        </p:attrNameLst>
                                      </p:cBhvr>
                                      <p:to>
                                        <p:strVal val="visible"/>
                                      </p:to>
                                    </p:set>
                                    <p:anim calcmode="lin" valueType="num">
                                      <p:cBhvr additive="base">
                                        <p:cTn id="19" dur="500" fill="hold"/>
                                        <p:tgtEl>
                                          <p:spTgt spid="9728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72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7283">
                                            <p:txEl>
                                              <p:pRg st="4" end="4"/>
                                            </p:txEl>
                                          </p:spTgt>
                                        </p:tgtEl>
                                        <p:attrNameLst>
                                          <p:attrName>style.visibility</p:attrName>
                                        </p:attrNameLst>
                                      </p:cBhvr>
                                      <p:to>
                                        <p:strVal val="visible"/>
                                      </p:to>
                                    </p:set>
                                    <p:anim calcmode="lin" valueType="num">
                                      <p:cBhvr additive="base">
                                        <p:cTn id="25" dur="500" fill="hold"/>
                                        <p:tgtEl>
                                          <p:spTgt spid="9728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72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7283">
                                            <p:txEl>
                                              <p:pRg st="5" end="5"/>
                                            </p:txEl>
                                          </p:spTgt>
                                        </p:tgtEl>
                                        <p:attrNameLst>
                                          <p:attrName>style.visibility</p:attrName>
                                        </p:attrNameLst>
                                      </p:cBhvr>
                                      <p:to>
                                        <p:strVal val="visible"/>
                                      </p:to>
                                    </p:set>
                                    <p:anim calcmode="lin" valueType="num">
                                      <p:cBhvr additive="base">
                                        <p:cTn id="31" dur="500" fill="hold"/>
                                        <p:tgtEl>
                                          <p:spTgt spid="9728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72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7283">
                                            <p:txEl>
                                              <p:pRg st="6" end="6"/>
                                            </p:txEl>
                                          </p:spTgt>
                                        </p:tgtEl>
                                        <p:attrNameLst>
                                          <p:attrName>style.visibility</p:attrName>
                                        </p:attrNameLst>
                                      </p:cBhvr>
                                      <p:to>
                                        <p:strVal val="visible"/>
                                      </p:to>
                                    </p:set>
                                    <p:anim calcmode="lin" valueType="num">
                                      <p:cBhvr additive="base">
                                        <p:cTn id="37" dur="500" fill="hold"/>
                                        <p:tgtEl>
                                          <p:spTgt spid="9728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72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7283">
                                            <p:txEl>
                                              <p:pRg st="7" end="7"/>
                                            </p:txEl>
                                          </p:spTgt>
                                        </p:tgtEl>
                                        <p:attrNameLst>
                                          <p:attrName>style.visibility</p:attrName>
                                        </p:attrNameLst>
                                      </p:cBhvr>
                                      <p:to>
                                        <p:strVal val="visible"/>
                                      </p:to>
                                    </p:set>
                                    <p:anim calcmode="lin" valueType="num">
                                      <p:cBhvr additive="base">
                                        <p:cTn id="43" dur="500" fill="hold"/>
                                        <p:tgtEl>
                                          <p:spTgt spid="9728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728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7283">
                                            <p:txEl>
                                              <p:pRg st="8" end="8"/>
                                            </p:txEl>
                                          </p:spTgt>
                                        </p:tgtEl>
                                        <p:attrNameLst>
                                          <p:attrName>style.visibility</p:attrName>
                                        </p:attrNameLst>
                                      </p:cBhvr>
                                      <p:to>
                                        <p:strVal val="visible"/>
                                      </p:to>
                                    </p:set>
                                    <p:anim calcmode="lin" valueType="num">
                                      <p:cBhvr additive="base">
                                        <p:cTn id="49" dur="500" fill="hold"/>
                                        <p:tgtEl>
                                          <p:spTgt spid="9728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728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7283">
                                            <p:txEl>
                                              <p:pRg st="9" end="9"/>
                                            </p:txEl>
                                          </p:spTgt>
                                        </p:tgtEl>
                                        <p:attrNameLst>
                                          <p:attrName>style.visibility</p:attrName>
                                        </p:attrNameLst>
                                      </p:cBhvr>
                                      <p:to>
                                        <p:strVal val="visible"/>
                                      </p:to>
                                    </p:set>
                                    <p:anim calcmode="lin" valueType="num">
                                      <p:cBhvr additive="base">
                                        <p:cTn id="55" dur="500" fill="hold"/>
                                        <p:tgtEl>
                                          <p:spTgt spid="9728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728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01379"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Five Stages: How Paul Did It in the Book of Philemon</a:t>
            </a:r>
          </a:p>
          <a:p>
            <a:pPr algn="ctr">
              <a:buFontTx/>
              <a:buNone/>
            </a:pPr>
            <a:endParaRPr lang="en-US" sz="2000" b="1" smtClean="0">
              <a:solidFill>
                <a:schemeClr val="bg1"/>
              </a:solidFill>
            </a:endParaRPr>
          </a:p>
          <a:p>
            <a:r>
              <a:rPr lang="en-US" sz="2000" smtClean="0">
                <a:solidFill>
                  <a:schemeClr val="bg1"/>
                </a:solidFill>
              </a:rPr>
              <a:t>The Apostle Paul faced conflict with a man named Philemon. He foresaw the fact that they didn't share the same perspective on Onesimus, a runaway slave belonging to Philemon.</a:t>
            </a:r>
          </a:p>
          <a:p>
            <a:r>
              <a:rPr lang="en-US" sz="2000" smtClean="0">
                <a:solidFill>
                  <a:schemeClr val="bg1"/>
                </a:solidFill>
              </a:rPr>
              <a:t>The following steps are the Apostle Paul's course on conflict management. He communicates masterfully with Philemon in his letter and gives five stages to walk through in the process: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152903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02403"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Five Stages: How Paul Did It in the Book of Philemon</a:t>
            </a:r>
          </a:p>
          <a:p>
            <a:pPr algn="ctr">
              <a:buFontTx/>
              <a:buNone/>
            </a:pPr>
            <a:endParaRPr lang="en-US" sz="2000" b="1" smtClean="0">
              <a:solidFill>
                <a:schemeClr val="bg1"/>
              </a:solidFill>
            </a:endParaRPr>
          </a:p>
          <a:p>
            <a:pPr>
              <a:buFontTx/>
              <a:buAutoNum type="arabicPeriod"/>
            </a:pPr>
            <a:r>
              <a:rPr lang="en-US" sz="2000" b="1" smtClean="0">
                <a:solidFill>
                  <a:schemeClr val="bg1"/>
                </a:solidFill>
              </a:rPr>
              <a:t>___________________ (v. 4-7)</a:t>
            </a:r>
          </a:p>
          <a:p>
            <a:r>
              <a:rPr lang="en-US" sz="2000" smtClean="0">
                <a:solidFill>
                  <a:schemeClr val="bg1"/>
                </a:solidFill>
              </a:rPr>
              <a:t>Just as Paul began by affirming Philemon, we must begin by focusing on positive qualities. </a:t>
            </a:r>
          </a:p>
          <a:p>
            <a:r>
              <a:rPr lang="en-US" sz="2000" smtClean="0">
                <a:solidFill>
                  <a:schemeClr val="bg1"/>
                </a:solidFill>
              </a:rPr>
              <a:t>Practice the 101% Principle mentioned previously. </a:t>
            </a:r>
          </a:p>
          <a:p>
            <a:r>
              <a:rPr lang="en-US" sz="2000" smtClean="0">
                <a:solidFill>
                  <a:schemeClr val="bg1"/>
                </a:solidFill>
              </a:rPr>
              <a:t>Always open by focusing on the positive and what you have in common.</a:t>
            </a:r>
          </a:p>
        </p:txBody>
      </p:sp>
      <p:sp>
        <p:nvSpPr>
          <p:cNvPr id="5" name="TextBox 4"/>
          <p:cNvSpPr txBox="1">
            <a:spLocks noChangeArrowheads="1"/>
          </p:cNvSpPr>
          <p:nvPr/>
        </p:nvSpPr>
        <p:spPr bwMode="auto">
          <a:xfrm>
            <a:off x="1219200" y="2971800"/>
            <a:ext cx="2590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Compliment Stage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281516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03427"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Five Stages: How Paul Did It in the Book of Philemon</a:t>
            </a:r>
          </a:p>
          <a:p>
            <a:pPr algn="ctr">
              <a:buFontTx/>
              <a:buNone/>
            </a:pPr>
            <a:endParaRPr lang="en-US" sz="2000" b="1" smtClean="0">
              <a:solidFill>
                <a:schemeClr val="bg1"/>
              </a:solidFill>
            </a:endParaRPr>
          </a:p>
          <a:p>
            <a:pPr>
              <a:buFontTx/>
              <a:buAutoNum type="arabicPeriod" startAt="2"/>
            </a:pPr>
            <a:r>
              <a:rPr lang="en-US" sz="2000" b="1" smtClean="0">
                <a:solidFill>
                  <a:schemeClr val="bg1"/>
                </a:solidFill>
              </a:rPr>
              <a:t>_________________(v. 8-13)</a:t>
            </a:r>
          </a:p>
          <a:p>
            <a:r>
              <a:rPr lang="en-US" sz="2000" smtClean="0">
                <a:solidFill>
                  <a:schemeClr val="bg1"/>
                </a:solidFill>
              </a:rPr>
              <a:t>Paul chose to compromise and appeal to Philemon rather than make demands.</a:t>
            </a:r>
          </a:p>
          <a:p>
            <a:r>
              <a:rPr lang="en-US" sz="2000" smtClean="0">
                <a:solidFill>
                  <a:schemeClr val="bg1"/>
                </a:solidFill>
              </a:rPr>
              <a:t>We must be willing to assume some responsibility for the conflict, if possible. </a:t>
            </a:r>
          </a:p>
          <a:p>
            <a:r>
              <a:rPr lang="en-US" sz="2000" smtClean="0">
                <a:solidFill>
                  <a:schemeClr val="bg1"/>
                </a:solidFill>
              </a:rPr>
              <a:t>As you bring up the issue in conflict, recognize the differences in motivation and temperament; meet them halfway.</a:t>
            </a:r>
          </a:p>
        </p:txBody>
      </p:sp>
      <p:sp>
        <p:nvSpPr>
          <p:cNvPr id="5" name="TextBox 4"/>
          <p:cNvSpPr txBox="1">
            <a:spLocks noChangeArrowheads="1"/>
          </p:cNvSpPr>
          <p:nvPr/>
        </p:nvSpPr>
        <p:spPr bwMode="auto">
          <a:xfrm>
            <a:off x="1143000" y="2971800"/>
            <a:ext cx="2590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Compromise Stage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34044817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04451"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Five Stages: How Paul Did It in the Book of Philemon</a:t>
            </a:r>
          </a:p>
          <a:p>
            <a:pPr algn="ctr">
              <a:buFontTx/>
              <a:buNone/>
            </a:pPr>
            <a:endParaRPr lang="en-US" sz="2000" b="1" smtClean="0">
              <a:solidFill>
                <a:schemeClr val="bg1"/>
              </a:solidFill>
            </a:endParaRPr>
          </a:p>
          <a:p>
            <a:pPr>
              <a:buFontTx/>
              <a:buAutoNum type="arabicPeriod" startAt="3"/>
            </a:pPr>
            <a:r>
              <a:rPr lang="en-US" sz="2000" b="1" smtClean="0">
                <a:solidFill>
                  <a:schemeClr val="bg1"/>
                </a:solidFill>
              </a:rPr>
              <a:t>_________________ (v. 14)</a:t>
            </a:r>
          </a:p>
          <a:p>
            <a:r>
              <a:rPr lang="en-US" sz="2000" smtClean="0">
                <a:solidFill>
                  <a:schemeClr val="bg1"/>
                </a:solidFill>
              </a:rPr>
              <a:t>Next, Paul communicates the decision in front of Philemon. In the same way, you must lay out the choice in front of both parties, as you understand it. </a:t>
            </a:r>
          </a:p>
          <a:p>
            <a:r>
              <a:rPr lang="en-US" sz="2000" smtClean="0">
                <a:solidFill>
                  <a:schemeClr val="bg1"/>
                </a:solidFill>
              </a:rPr>
              <a:t>Maintain their dignity, if possible.</a:t>
            </a:r>
          </a:p>
          <a:p>
            <a:r>
              <a:rPr lang="en-US" sz="2000" smtClean="0">
                <a:solidFill>
                  <a:schemeClr val="bg1"/>
                </a:solidFill>
              </a:rPr>
              <a:t>Take steps to sustain friendship.</a:t>
            </a:r>
          </a:p>
        </p:txBody>
      </p:sp>
      <p:sp>
        <p:nvSpPr>
          <p:cNvPr id="5" name="TextBox 4"/>
          <p:cNvSpPr txBox="1">
            <a:spLocks noChangeArrowheads="1"/>
          </p:cNvSpPr>
          <p:nvPr/>
        </p:nvSpPr>
        <p:spPr bwMode="auto">
          <a:xfrm>
            <a:off x="1219200" y="2971800"/>
            <a:ext cx="2590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Choice Stage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36956501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05475"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Five Stages: How Paul Did It in the Book of Philemon</a:t>
            </a:r>
          </a:p>
          <a:p>
            <a:pPr algn="ctr">
              <a:buFontTx/>
              <a:buNone/>
            </a:pPr>
            <a:endParaRPr lang="en-US" sz="2000" b="1" smtClean="0">
              <a:solidFill>
                <a:schemeClr val="bg1"/>
              </a:solidFill>
            </a:endParaRPr>
          </a:p>
          <a:p>
            <a:pPr>
              <a:buFontTx/>
              <a:buAutoNum type="arabicPeriod" startAt="4"/>
            </a:pPr>
            <a:r>
              <a:rPr lang="en-US" sz="2000" b="1" smtClean="0">
                <a:solidFill>
                  <a:schemeClr val="bg1"/>
                </a:solidFill>
              </a:rPr>
              <a:t>__________________ (v. 15-20)</a:t>
            </a:r>
          </a:p>
          <a:p>
            <a:r>
              <a:rPr lang="en-US" sz="2000" smtClean="0">
                <a:solidFill>
                  <a:schemeClr val="bg1"/>
                </a:solidFill>
              </a:rPr>
              <a:t>Paul then challenged Philemon to do what was right.You must commit yourself to the steps you will take, then extend a clear challenge to them and await their response. </a:t>
            </a:r>
          </a:p>
          <a:p>
            <a:r>
              <a:rPr lang="en-US" sz="2000" smtClean="0">
                <a:solidFill>
                  <a:schemeClr val="bg1"/>
                </a:solidFill>
              </a:rPr>
              <a:t>Settle the issue, if possible. Lay out good boundaries and parameters to keep the relationship healthy. </a:t>
            </a:r>
          </a:p>
          <a:p>
            <a:r>
              <a:rPr lang="en-US" sz="2000" smtClean="0">
                <a:solidFill>
                  <a:schemeClr val="bg1"/>
                </a:solidFill>
              </a:rPr>
              <a:t>Don't let enemies accumulate.</a:t>
            </a:r>
          </a:p>
        </p:txBody>
      </p:sp>
      <p:sp>
        <p:nvSpPr>
          <p:cNvPr id="105476" name="TextBox 4"/>
          <p:cNvSpPr txBox="1">
            <a:spLocks noChangeArrowheads="1"/>
          </p:cNvSpPr>
          <p:nvPr/>
        </p:nvSpPr>
        <p:spPr bwMode="auto">
          <a:xfrm>
            <a:off x="1219200" y="2971800"/>
            <a:ext cx="2590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Challenge Stage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38617536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5476">
                                            <p:txEl>
                                              <p:pRg st="0" end="0"/>
                                            </p:txEl>
                                          </p:spTgt>
                                        </p:tgtEl>
                                        <p:attrNameLst>
                                          <p:attrName>style.visibility</p:attrName>
                                        </p:attrNameLst>
                                      </p:cBhvr>
                                      <p:to>
                                        <p:strVal val="visible"/>
                                      </p:to>
                                    </p:set>
                                    <p:anim calcmode="lin" valueType="num">
                                      <p:cBhvr additive="base">
                                        <p:cTn id="7" dur="500" fill="hold"/>
                                        <p:tgtEl>
                                          <p:spTgt spid="1054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547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06499"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Five Stages: How Paul Did It in the Book of Philemon</a:t>
            </a:r>
          </a:p>
          <a:p>
            <a:pPr algn="ctr">
              <a:buFontTx/>
              <a:buNone/>
            </a:pPr>
            <a:endParaRPr lang="en-US" sz="2000" b="1" smtClean="0">
              <a:solidFill>
                <a:schemeClr val="bg1"/>
              </a:solidFill>
            </a:endParaRPr>
          </a:p>
          <a:p>
            <a:pPr>
              <a:buFontTx/>
              <a:buAutoNum type="arabicPeriod" startAt="5"/>
            </a:pPr>
            <a:r>
              <a:rPr lang="en-US" sz="2000" b="1" smtClean="0">
                <a:solidFill>
                  <a:schemeClr val="bg1"/>
                </a:solidFill>
              </a:rPr>
              <a:t>_________________ (v.21-22)</a:t>
            </a:r>
          </a:p>
          <a:p>
            <a:r>
              <a:rPr lang="en-US" sz="2000" smtClean="0">
                <a:solidFill>
                  <a:schemeClr val="bg1"/>
                </a:solidFill>
              </a:rPr>
              <a:t>Finally, Paul closed by expressing confidence that Philemon would take the high road.</a:t>
            </a:r>
          </a:p>
          <a:p>
            <a:r>
              <a:rPr lang="en-US" sz="2000" smtClean="0">
                <a:solidFill>
                  <a:schemeClr val="bg1"/>
                </a:solidFill>
              </a:rPr>
              <a:t>End by expressing sincere confidence in them as a person. </a:t>
            </a:r>
          </a:p>
          <a:p>
            <a:r>
              <a:rPr lang="en-US" sz="2000" smtClean="0">
                <a:solidFill>
                  <a:schemeClr val="bg1"/>
                </a:solidFill>
              </a:rPr>
              <a:t>Let them know you trust them to do what's right and nothing will prevent you from loving them. </a:t>
            </a:r>
          </a:p>
          <a:p>
            <a:r>
              <a:rPr lang="en-US" sz="2000" smtClean="0">
                <a:solidFill>
                  <a:schemeClr val="bg1"/>
                </a:solidFill>
              </a:rPr>
              <a:t>Remember, it is more important to win a “soul” than to win an argument.</a:t>
            </a:r>
          </a:p>
        </p:txBody>
      </p:sp>
      <p:sp>
        <p:nvSpPr>
          <p:cNvPr id="106500" name="TextBox 4"/>
          <p:cNvSpPr txBox="1">
            <a:spLocks noChangeArrowheads="1"/>
          </p:cNvSpPr>
          <p:nvPr/>
        </p:nvSpPr>
        <p:spPr bwMode="auto">
          <a:xfrm>
            <a:off x="1219200" y="2971800"/>
            <a:ext cx="2590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Confidence Stage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73184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6500">
                                            <p:txEl>
                                              <p:pRg st="0" end="0"/>
                                            </p:txEl>
                                          </p:spTgt>
                                        </p:tgtEl>
                                        <p:attrNameLst>
                                          <p:attrName>style.visibility</p:attrName>
                                        </p:attrNameLst>
                                      </p:cBhvr>
                                      <p:to>
                                        <p:strVal val="visible"/>
                                      </p:to>
                                    </p:set>
                                    <p:anim calcmode="lin" valueType="num">
                                      <p:cBhvr additive="base">
                                        <p:cTn id="7" dur="500" fill="hold"/>
                                        <p:tgtEl>
                                          <p:spTgt spid="1065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50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Title 7"/>
          <p:cNvSpPr>
            <a:spLocks noGrp="1"/>
          </p:cNvSpPr>
          <p:nvPr>
            <p:ph type="title"/>
          </p:nvPr>
        </p:nvSpPr>
        <p:spPr/>
        <p:txBody>
          <a:bodyPr/>
          <a:lstStyle/>
          <a:p>
            <a:r>
              <a:rPr lang="en-US" sz="3600" dirty="0" smtClean="0">
                <a:solidFill>
                  <a:srgbClr val="FFFFCC"/>
                </a:solidFill>
              </a:rPr>
              <a:t>Leading When Times are Tough</a:t>
            </a:r>
            <a:r>
              <a:rPr lang="en-US" dirty="0" smtClean="0">
                <a:solidFill>
                  <a:srgbClr val="FFFFCC"/>
                </a:solidFill>
              </a:rPr>
              <a:t/>
            </a:r>
            <a:br>
              <a:rPr lang="en-US" dirty="0" smtClean="0">
                <a:solidFill>
                  <a:srgbClr val="FFFFCC"/>
                </a:solidFill>
              </a:rPr>
            </a:br>
            <a:r>
              <a:rPr lang="en-US" sz="2000" dirty="0" smtClean="0">
                <a:solidFill>
                  <a:srgbClr val="FFFFCC"/>
                </a:solidFill>
              </a:rPr>
              <a:t>Handling Difficult People and Situations</a:t>
            </a:r>
            <a:endParaRPr lang="en-US" sz="3600" dirty="0" smtClean="0">
              <a:solidFill>
                <a:srgbClr val="FFFFCC"/>
              </a:solidFill>
            </a:endParaRPr>
          </a:p>
        </p:txBody>
      </p:sp>
      <p:sp>
        <p:nvSpPr>
          <p:cNvPr id="89092" name="Content Placeholder 8"/>
          <p:cNvSpPr>
            <a:spLocks noGrp="1"/>
          </p:cNvSpPr>
          <p:nvPr>
            <p:ph idx="1"/>
          </p:nvPr>
        </p:nvSpPr>
        <p:spPr>
          <a:xfrm>
            <a:off x="685800" y="2286000"/>
            <a:ext cx="7772400" cy="3810000"/>
          </a:xfrm>
        </p:spPr>
        <p:txBody>
          <a:bodyPr/>
          <a:lstStyle/>
          <a:p>
            <a:pPr algn="ctr">
              <a:buFontTx/>
              <a:buNone/>
            </a:pPr>
            <a:r>
              <a:rPr lang="en-US" sz="1800" i="1" smtClean="0">
                <a:solidFill>
                  <a:srgbClr val="FFFF99"/>
                </a:solidFill>
              </a:rPr>
              <a:t>“You have heard that it was said, 'You shall love your neighbor and hate your enemy. But I say unto you, love your enemies, and pray for those who persecute you in order that you may be sons of your Father who is in heaven… For if you love those who love you, what reward have you? Do not even the tax collectors do the same? And if you greet your brothers only, what do you do more than others? Do not even the Gentiles do the same? Therefore, you are to be perfect, as your heavenly Father is perfect.” </a:t>
            </a:r>
          </a:p>
          <a:p>
            <a:pPr algn="ctr">
              <a:buFontTx/>
              <a:buNone/>
            </a:pPr>
            <a:r>
              <a:rPr lang="en-US" sz="1400" i="1" smtClean="0">
                <a:solidFill>
                  <a:srgbClr val="FFFF99"/>
                </a:solidFill>
              </a:rPr>
              <a:t>(Matthew 5:43-48)</a:t>
            </a:r>
            <a:endParaRPr lang="en-US" sz="2000"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6032355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99331" name="Content Placeholder 8"/>
          <p:cNvSpPr>
            <a:spLocks noGrp="1"/>
          </p:cNvSpPr>
          <p:nvPr>
            <p:ph idx="1"/>
          </p:nvPr>
        </p:nvSpPr>
        <p:spPr>
          <a:xfrm>
            <a:off x="685800" y="2286000"/>
            <a:ext cx="7772400" cy="3810000"/>
          </a:xfrm>
        </p:spPr>
        <p:txBody>
          <a:bodyPr/>
          <a:lstStyle/>
          <a:p>
            <a:pPr algn="ctr">
              <a:buFontTx/>
              <a:buNone/>
              <a:defRPr/>
            </a:pPr>
            <a:r>
              <a:rPr lang="en-US" sz="1800" b="1" dirty="0" smtClean="0">
                <a:solidFill>
                  <a:schemeClr val="bg1"/>
                </a:solidFill>
              </a:rPr>
              <a:t>Biblical Confrontation</a:t>
            </a:r>
          </a:p>
          <a:p>
            <a:pPr algn="ctr">
              <a:buFontTx/>
              <a:buNone/>
              <a:defRPr/>
            </a:pPr>
            <a:endParaRPr lang="en-US" sz="1800" b="1" dirty="0" smtClean="0">
              <a:solidFill>
                <a:schemeClr val="bg1"/>
              </a:solidFill>
            </a:endParaRPr>
          </a:p>
          <a:p>
            <a:pPr>
              <a:defRPr/>
            </a:pPr>
            <a:r>
              <a:rPr lang="en-US" sz="1800" dirty="0" smtClean="0">
                <a:solidFill>
                  <a:schemeClr val="bg1"/>
                </a:solidFill>
              </a:rPr>
              <a:t>When someone under your care has clearly done wrong, the Bible calls us to confront them on issues regarding sin, failure to keep a public commitment, a destructive attitude, harmful conversation, etc. </a:t>
            </a:r>
          </a:p>
          <a:p>
            <a:pPr>
              <a:defRPr/>
            </a:pPr>
            <a:r>
              <a:rPr lang="en-US" sz="1800" dirty="0" smtClean="0">
                <a:solidFill>
                  <a:schemeClr val="bg1"/>
                </a:solidFill>
              </a:rPr>
              <a:t>If you waver on whether the Bible addresses this subject, review the following passages:</a:t>
            </a:r>
          </a:p>
          <a:p>
            <a:pPr lvl="1">
              <a:defRPr/>
            </a:pPr>
            <a:r>
              <a:rPr lang="en-US" sz="1400" i="1" dirty="0" smtClean="0">
                <a:solidFill>
                  <a:schemeClr val="bg1"/>
                </a:solidFill>
                <a:cs typeface="+mn-cs"/>
              </a:rPr>
              <a:t>II Corinthians 10:4-5 — Our weapons are designed to challenge people's thinking.</a:t>
            </a:r>
          </a:p>
          <a:p>
            <a:pPr lvl="1">
              <a:defRPr/>
            </a:pPr>
            <a:r>
              <a:rPr lang="en-US" sz="1400" i="1" dirty="0" smtClean="0">
                <a:solidFill>
                  <a:schemeClr val="bg1"/>
                </a:solidFill>
                <a:cs typeface="+mn-cs"/>
              </a:rPr>
              <a:t>I Thessalonians 5:14 —We are to remind, warn, admonish the fainthearted.</a:t>
            </a:r>
          </a:p>
          <a:p>
            <a:pPr lvl="1">
              <a:defRPr/>
            </a:pPr>
            <a:r>
              <a:rPr lang="en-US" sz="1400" i="1" dirty="0" smtClean="0">
                <a:solidFill>
                  <a:schemeClr val="bg1"/>
                </a:solidFill>
                <a:cs typeface="+mn-cs"/>
              </a:rPr>
              <a:t>II Timothy 4:2-4 —We must preach, reprove, rebuke, and exhort with patience.</a:t>
            </a:r>
          </a:p>
          <a:p>
            <a:pPr lvl="1">
              <a:defRPr/>
            </a:pPr>
            <a:r>
              <a:rPr lang="en-US" sz="1400" i="1" dirty="0" smtClean="0">
                <a:solidFill>
                  <a:schemeClr val="bg1"/>
                </a:solidFill>
                <a:cs typeface="+mn-cs"/>
              </a:rPr>
              <a:t>Colossians 1:28 —We must admonish (warn by reminding) people.</a:t>
            </a:r>
          </a:p>
          <a:p>
            <a:pPr lvl="1">
              <a:defRPr/>
            </a:pPr>
            <a:r>
              <a:rPr lang="en-US" sz="1400" i="1" dirty="0" smtClean="0">
                <a:solidFill>
                  <a:schemeClr val="bg1"/>
                </a:solidFill>
                <a:cs typeface="+mn-cs"/>
              </a:rPr>
              <a:t>Titus 1:13 —We are instructed to reprove that others may be sound in faith.</a:t>
            </a:r>
            <a:endParaRPr lang="en-US" sz="1400" dirty="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2041300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08547" name="Content Placeholder 3"/>
          <p:cNvSpPr>
            <a:spLocks noGrp="1"/>
          </p:cNvSpPr>
          <p:nvPr>
            <p:ph sz="half" idx="1"/>
          </p:nvPr>
        </p:nvSpPr>
        <p:spPr/>
        <p:txBody>
          <a:bodyPr/>
          <a:lstStyle/>
          <a:p>
            <a:r>
              <a:rPr lang="en-US" sz="2000" smtClean="0">
                <a:solidFill>
                  <a:schemeClr val="bg1"/>
                </a:solidFill>
              </a:rPr>
              <a:t>Remember, your goal is to see them transformed by the power of God.</a:t>
            </a:r>
          </a:p>
          <a:p>
            <a:r>
              <a:rPr lang="en-US" sz="2000" smtClean="0">
                <a:solidFill>
                  <a:schemeClr val="bg1"/>
                </a:solidFill>
              </a:rPr>
              <a:t>Your objective is not condemnation, but restoration. </a:t>
            </a:r>
          </a:p>
          <a:p>
            <a:r>
              <a:rPr lang="en-US" sz="2000" smtClean="0">
                <a:solidFill>
                  <a:schemeClr val="bg1"/>
                </a:solidFill>
              </a:rPr>
              <a:t>People must know we love them, but we love truth more than anything else in the world. </a:t>
            </a:r>
          </a:p>
          <a:p>
            <a:r>
              <a:rPr lang="en-US" sz="2000" smtClean="0">
                <a:solidFill>
                  <a:schemeClr val="bg1"/>
                </a:solidFill>
              </a:rPr>
              <a:t>An unexamined life is not worth living.</a:t>
            </a:r>
          </a:p>
        </p:txBody>
      </p:sp>
      <p:pic>
        <p:nvPicPr>
          <p:cNvPr id="108548" name="Picture 6" descr="http://eaglesinleadership.org/wp-content/uploads/2011/05/Difficult-Peop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438400"/>
            <a:ext cx="246697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2819294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09571"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Steps Toward Effective Confrontation</a:t>
            </a:r>
          </a:p>
          <a:p>
            <a:pPr algn="ctr">
              <a:buFontTx/>
              <a:buNone/>
            </a:pPr>
            <a:endParaRPr lang="en-US" sz="1000" b="1" smtClean="0">
              <a:solidFill>
                <a:schemeClr val="bg1"/>
              </a:solidFill>
            </a:endParaRPr>
          </a:p>
          <a:p>
            <a:pPr>
              <a:buFontTx/>
              <a:buAutoNum type="arabicPeriod"/>
            </a:pPr>
            <a:r>
              <a:rPr lang="en-US" sz="2000" b="1" smtClean="0">
                <a:solidFill>
                  <a:schemeClr val="bg1"/>
                </a:solidFill>
              </a:rPr>
              <a:t>Pray through your own anger.</a:t>
            </a:r>
          </a:p>
          <a:p>
            <a:pPr marL="857250" lvl="1" indent="-457200">
              <a:buFontTx/>
              <a:buAutoNum type="arabicPeriod"/>
            </a:pPr>
            <a:r>
              <a:rPr lang="en-US" sz="1600" smtClean="0">
                <a:solidFill>
                  <a:schemeClr val="bg1"/>
                </a:solidFill>
              </a:rPr>
              <a:t>Don't let emotion lead you. Wait until you're objective, but deal with issues before they become too big.</a:t>
            </a:r>
          </a:p>
          <a:p>
            <a:pPr marL="857250" lvl="1" indent="-457200">
              <a:buFontTx/>
              <a:buAutoNum type="arabicPeriod"/>
            </a:pPr>
            <a:endParaRPr lang="en-US" sz="1600" smtClean="0">
              <a:solidFill>
                <a:schemeClr val="bg1"/>
              </a:solidFill>
            </a:endParaRPr>
          </a:p>
          <a:p>
            <a:pPr>
              <a:buFontTx/>
              <a:buAutoNum type="arabicPeriod"/>
            </a:pPr>
            <a:r>
              <a:rPr lang="en-US" sz="2000" b="1" smtClean="0">
                <a:solidFill>
                  <a:schemeClr val="bg1"/>
                </a:solidFill>
              </a:rPr>
              <a:t>You initiate the contact.</a:t>
            </a:r>
          </a:p>
          <a:p>
            <a:pPr marL="857250" lvl="1" indent="-457200">
              <a:buFontTx/>
              <a:buAutoNum type="arabicPeriod"/>
            </a:pPr>
            <a:r>
              <a:rPr lang="en-US" sz="1600" smtClean="0">
                <a:solidFill>
                  <a:schemeClr val="bg1"/>
                </a:solidFill>
              </a:rPr>
              <a:t>Don't wait for them to initiate. Scripture beckons you to make  things right whether you are the offender or the offended person.</a:t>
            </a:r>
          </a:p>
          <a:p>
            <a:pPr marL="857250" lvl="1" indent="-457200">
              <a:buFontTx/>
              <a:buAutoNum type="arabicPeriod"/>
            </a:pPr>
            <a:endParaRPr lang="en-US" sz="1600" smtClean="0">
              <a:solidFill>
                <a:schemeClr val="bg1"/>
              </a:solidFill>
            </a:endParaRPr>
          </a:p>
          <a:p>
            <a:pPr>
              <a:buFontTx/>
              <a:buAutoNum type="arabicPeriod"/>
            </a:pPr>
            <a:r>
              <a:rPr lang="en-US" sz="2000" b="1" smtClean="0">
                <a:solidFill>
                  <a:schemeClr val="bg1"/>
                </a:solidFill>
              </a:rPr>
              <a:t>Begin with affirmation.</a:t>
            </a:r>
          </a:p>
          <a:p>
            <a:pPr marL="857250" lvl="1" indent="-457200">
              <a:buFontTx/>
              <a:buAutoNum type="arabicPeriod"/>
            </a:pPr>
            <a:r>
              <a:rPr lang="en-US" sz="1600" smtClean="0">
                <a:solidFill>
                  <a:schemeClr val="bg1"/>
                </a:solidFill>
              </a:rPr>
              <a:t>Speak words of love and encouragement first.Then, receive fresh permission to challenge them, and to be honest about what you see.</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22925385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10595"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Steps Toward Effective Confrontation</a:t>
            </a:r>
          </a:p>
          <a:p>
            <a:pPr algn="ctr">
              <a:buFontTx/>
              <a:buNone/>
            </a:pPr>
            <a:endParaRPr lang="en-US" sz="1000" b="1" smtClean="0">
              <a:solidFill>
                <a:schemeClr val="bg1"/>
              </a:solidFill>
            </a:endParaRPr>
          </a:p>
          <a:p>
            <a:pPr>
              <a:buFontTx/>
              <a:buAutoNum type="arabicPeriod" startAt="4"/>
            </a:pPr>
            <a:r>
              <a:rPr lang="en-US" sz="2000" b="1" smtClean="0">
                <a:solidFill>
                  <a:schemeClr val="bg1"/>
                </a:solidFill>
              </a:rPr>
              <a:t>Tell them that you have a problem or a struggle.</a:t>
            </a:r>
          </a:p>
          <a:p>
            <a:pPr marL="857250" lvl="1" indent="-457200">
              <a:buFontTx/>
              <a:buAutoNum type="arabicPeriod"/>
            </a:pPr>
            <a:r>
              <a:rPr lang="en-US" sz="1200" smtClean="0">
                <a:solidFill>
                  <a:schemeClr val="bg1"/>
                </a:solidFill>
              </a:rPr>
              <a:t>Don't say it's their problem, but yours; own the fact that you have wrestled through dealing with the issue.</a:t>
            </a:r>
          </a:p>
          <a:p>
            <a:pPr marL="857250" lvl="1" indent="-457200">
              <a:buFontTx/>
              <a:buAutoNum type="arabicPeriod"/>
            </a:pPr>
            <a:endParaRPr lang="en-US" sz="1200" smtClean="0">
              <a:solidFill>
                <a:schemeClr val="bg1"/>
              </a:solidFill>
            </a:endParaRPr>
          </a:p>
          <a:p>
            <a:pPr>
              <a:buFontTx/>
              <a:buAutoNum type="arabicPeriod" startAt="4"/>
            </a:pPr>
            <a:r>
              <a:rPr lang="en-US" sz="2000" b="1" smtClean="0">
                <a:solidFill>
                  <a:schemeClr val="bg1"/>
                </a:solidFill>
              </a:rPr>
              <a:t>Bring up the issue, and explain you don't understand what's happened.</a:t>
            </a:r>
          </a:p>
          <a:p>
            <a:pPr marL="857250" lvl="1" indent="-457200">
              <a:buFontTx/>
              <a:buAutoNum type="arabicPeriod"/>
            </a:pPr>
            <a:r>
              <a:rPr lang="en-US" sz="1600" smtClean="0">
                <a:solidFill>
                  <a:schemeClr val="bg1"/>
                </a:solidFill>
              </a:rPr>
              <a:t>The meeting may be more of a “clarification” than a confrontation. Give them the benefit of </a:t>
            </a:r>
            <a:r>
              <a:rPr lang="en-US" sz="1200" smtClean="0">
                <a:solidFill>
                  <a:schemeClr val="bg1"/>
                </a:solidFill>
              </a:rPr>
              <a:t>the doubt and allow them to explain themselves. Aim to clarify.</a:t>
            </a:r>
          </a:p>
          <a:p>
            <a:pPr marL="857250" lvl="1" indent="-457200">
              <a:buFontTx/>
              <a:buAutoNum type="arabicPeriod"/>
            </a:pPr>
            <a:endParaRPr lang="en-US" sz="1200" smtClean="0">
              <a:solidFill>
                <a:schemeClr val="bg1"/>
              </a:solidFill>
            </a:endParaRPr>
          </a:p>
          <a:p>
            <a:pPr>
              <a:buFontTx/>
              <a:buAutoNum type="arabicPeriod" startAt="6"/>
            </a:pPr>
            <a:r>
              <a:rPr lang="en-US" sz="2000" b="1" smtClean="0">
                <a:solidFill>
                  <a:schemeClr val="bg1"/>
                </a:solidFill>
              </a:rPr>
              <a:t>Listen and allow them to respond.</a:t>
            </a:r>
          </a:p>
          <a:p>
            <a:pPr marL="857250" lvl="1" indent="-457200">
              <a:buFontTx/>
              <a:buAutoNum type="arabicPeriod"/>
            </a:pPr>
            <a:r>
              <a:rPr lang="en-US" sz="1600" smtClean="0">
                <a:solidFill>
                  <a:schemeClr val="bg1"/>
                </a:solidFill>
              </a:rPr>
              <a:t>At this point, you must stop to let them respond.They may present a new perspective that will help you both.</a:t>
            </a:r>
            <a:endParaRPr lang="en-US" sz="12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32517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11619" name="Content Placeholder 8"/>
          <p:cNvSpPr>
            <a:spLocks noGrp="1"/>
          </p:cNvSpPr>
          <p:nvPr>
            <p:ph idx="1"/>
          </p:nvPr>
        </p:nvSpPr>
        <p:spPr>
          <a:xfrm>
            <a:off x="685800" y="2286000"/>
            <a:ext cx="7772400" cy="3810000"/>
          </a:xfrm>
        </p:spPr>
        <p:txBody>
          <a:bodyPr/>
          <a:lstStyle/>
          <a:p>
            <a:pPr marL="457200" indent="-457200" algn="ctr">
              <a:buFontTx/>
              <a:buNone/>
            </a:pPr>
            <a:r>
              <a:rPr lang="en-US" sz="2000" b="1" smtClean="0">
                <a:solidFill>
                  <a:schemeClr val="bg1"/>
                </a:solidFill>
              </a:rPr>
              <a:t>Steps Toward Effective Confrontation</a:t>
            </a:r>
          </a:p>
          <a:p>
            <a:pPr marL="457200" indent="-457200" algn="ctr">
              <a:buFontTx/>
              <a:buAutoNum type="arabicPeriod" startAt="7"/>
            </a:pPr>
            <a:endParaRPr lang="en-US" sz="1000" b="1" smtClean="0">
              <a:solidFill>
                <a:schemeClr val="bg1"/>
              </a:solidFill>
            </a:endParaRPr>
          </a:p>
          <a:p>
            <a:pPr marL="457200" indent="-457200">
              <a:buFontTx/>
              <a:buAutoNum type="arabicPeriod" startAt="7"/>
            </a:pPr>
            <a:r>
              <a:rPr lang="en-US" sz="2000" b="1" smtClean="0">
                <a:solidFill>
                  <a:schemeClr val="bg1"/>
                </a:solidFill>
              </a:rPr>
              <a:t>Establish forgiveness and repentance, if necessary.</a:t>
            </a:r>
          </a:p>
          <a:p>
            <a:pPr marL="857250" lvl="1" indent="-457200">
              <a:buFontTx/>
              <a:buAutoNum type="arabicPeriod"/>
            </a:pPr>
            <a:r>
              <a:rPr lang="en-US" sz="1400" smtClean="0">
                <a:solidFill>
                  <a:schemeClr val="bg1"/>
                </a:solidFill>
              </a:rPr>
              <a:t>Connect the issue you are correcting with who they are in Christ. Don't conclude the meeting until forgiveness is extended and issues are clear and resolved.</a:t>
            </a:r>
          </a:p>
          <a:p>
            <a:pPr marL="857250" lvl="1" indent="-457200">
              <a:buFontTx/>
              <a:buAutoNum type="arabicPeriod"/>
            </a:pPr>
            <a:endParaRPr lang="en-US" sz="1400" smtClean="0">
              <a:solidFill>
                <a:schemeClr val="bg1"/>
              </a:solidFill>
            </a:endParaRPr>
          </a:p>
          <a:p>
            <a:pPr marL="457200" indent="-457200">
              <a:buFontTx/>
              <a:buAutoNum type="arabicPeriod" startAt="7"/>
            </a:pPr>
            <a:r>
              <a:rPr lang="en-US" sz="2000" b="1" smtClean="0">
                <a:solidFill>
                  <a:schemeClr val="bg1"/>
                </a:solidFill>
              </a:rPr>
              <a:t>Compromise on opinions, but not on biblical convictions or principles.</a:t>
            </a:r>
          </a:p>
          <a:p>
            <a:pPr marL="857250" lvl="1" indent="-457200">
              <a:buFontTx/>
              <a:buAutoNum type="arabicPeriod"/>
            </a:pPr>
            <a:r>
              <a:rPr lang="en-US" sz="1400" smtClean="0">
                <a:solidFill>
                  <a:schemeClr val="bg1"/>
                </a:solidFill>
              </a:rPr>
              <a:t>Determine where you must take a stand. Be flexible with your own opinions or preferences, but not on issues where the Bible has clearly spoken.</a:t>
            </a:r>
          </a:p>
          <a:p>
            <a:pPr marL="857250" lvl="1" indent="-457200">
              <a:buFontTx/>
              <a:buAutoNum type="arabicPeriod"/>
            </a:pPr>
            <a:endParaRPr lang="en-US" sz="1400" smtClean="0">
              <a:solidFill>
                <a:schemeClr val="bg1"/>
              </a:solidFill>
            </a:endParaRPr>
          </a:p>
          <a:p>
            <a:pPr marL="457200" indent="-457200">
              <a:buFontTx/>
              <a:buAutoNum type="arabicPeriod" startAt="7"/>
            </a:pPr>
            <a:r>
              <a:rPr lang="en-US" sz="2000" b="1" smtClean="0">
                <a:solidFill>
                  <a:schemeClr val="bg1"/>
                </a:solidFill>
              </a:rPr>
              <a:t>Pray and affirm your love as you close your time together.</a:t>
            </a:r>
          </a:p>
          <a:p>
            <a:pPr marL="857250" lvl="1" indent="-457200">
              <a:buFontTx/>
              <a:buAutoNum type="arabicPeriod"/>
            </a:pPr>
            <a:r>
              <a:rPr lang="en-US" sz="1400" smtClean="0">
                <a:solidFill>
                  <a:schemeClr val="bg1"/>
                </a:solidFill>
              </a:rPr>
              <a:t>Always close these times with prayer. Give them hope, and remind them of their place in God's heart and yours; help them never to question that they are loved.</a:t>
            </a:r>
            <a:endParaRPr lang="en-US" sz="11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30049483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12643"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Pass the Blessing, Please!</a:t>
            </a:r>
          </a:p>
          <a:p>
            <a:endParaRPr lang="en-US" sz="2000" smtClean="0">
              <a:solidFill>
                <a:schemeClr val="bg1"/>
              </a:solidFill>
            </a:endParaRPr>
          </a:p>
          <a:p>
            <a:r>
              <a:rPr lang="en-US" sz="2000" smtClean="0">
                <a:solidFill>
                  <a:schemeClr val="bg1"/>
                </a:solidFill>
              </a:rPr>
              <a:t>While confronting conflict is important, it may be only a symptom of the real issue.</a:t>
            </a:r>
          </a:p>
          <a:p>
            <a:r>
              <a:rPr lang="en-US" sz="2000" smtClean="0">
                <a:solidFill>
                  <a:schemeClr val="bg1"/>
                </a:solidFill>
              </a:rPr>
              <a:t>The real issue is always an issue of the heart. </a:t>
            </a:r>
          </a:p>
          <a:p>
            <a:r>
              <a:rPr lang="en-US" sz="2000" smtClean="0">
                <a:solidFill>
                  <a:schemeClr val="bg1"/>
                </a:solidFill>
              </a:rPr>
              <a:t>Often, the primary reason people experience unresolved conflict and difficulties is that they are hungry for “the blessing.” </a:t>
            </a:r>
          </a:p>
          <a:p>
            <a:r>
              <a:rPr lang="en-US" sz="2000" smtClean="0">
                <a:solidFill>
                  <a:schemeClr val="bg1"/>
                </a:solidFill>
              </a:rPr>
              <a:t>In the Old Testament, men would give a “blessing” to their children; rabbis would “bless” their students, and craftsmen would “bless” their apprentices.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27905404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02403" name="Content Placeholder 8"/>
          <p:cNvSpPr>
            <a:spLocks noGrp="1"/>
          </p:cNvSpPr>
          <p:nvPr>
            <p:ph idx="1"/>
          </p:nvPr>
        </p:nvSpPr>
        <p:spPr>
          <a:xfrm>
            <a:off x="685800" y="2286000"/>
            <a:ext cx="7772400" cy="3810000"/>
          </a:xfrm>
        </p:spPr>
        <p:txBody>
          <a:bodyPr/>
          <a:lstStyle/>
          <a:p>
            <a:pPr algn="ctr">
              <a:buFontTx/>
              <a:buNone/>
              <a:defRPr/>
            </a:pPr>
            <a:r>
              <a:rPr lang="en-US" sz="2000" b="1" dirty="0" smtClean="0">
                <a:solidFill>
                  <a:schemeClr val="bg1"/>
                </a:solidFill>
              </a:rPr>
              <a:t>Pass the Blessing, Please!</a:t>
            </a:r>
          </a:p>
          <a:p>
            <a:pPr>
              <a:defRPr/>
            </a:pPr>
            <a:endParaRPr lang="en-US" sz="1000" dirty="0" smtClean="0">
              <a:solidFill>
                <a:schemeClr val="bg1"/>
              </a:solidFill>
            </a:endParaRPr>
          </a:p>
          <a:p>
            <a:pPr>
              <a:defRPr/>
            </a:pPr>
            <a:r>
              <a:rPr lang="en-US" sz="2000" dirty="0" smtClean="0">
                <a:solidFill>
                  <a:schemeClr val="bg1"/>
                </a:solidFill>
              </a:rPr>
              <a:t>The “blessing” consists of these elements:</a:t>
            </a:r>
          </a:p>
          <a:p>
            <a:pPr lvl="1">
              <a:defRPr/>
            </a:pPr>
            <a:r>
              <a:rPr lang="en-US" sz="1800" dirty="0" smtClean="0">
                <a:solidFill>
                  <a:schemeClr val="bg1"/>
                </a:solidFill>
                <a:cs typeface="+mn-cs"/>
              </a:rPr>
              <a:t>_________________________________</a:t>
            </a:r>
          </a:p>
          <a:p>
            <a:pPr lvl="2">
              <a:defRPr/>
            </a:pPr>
            <a:r>
              <a:rPr lang="en-US" sz="1400" dirty="0" smtClean="0">
                <a:solidFill>
                  <a:schemeClr val="bg1"/>
                </a:solidFill>
                <a:cs typeface="+mn-cs"/>
              </a:rPr>
              <a:t>Patriarchs laid their hands on their shoulders or embraced them.</a:t>
            </a:r>
          </a:p>
          <a:p>
            <a:pPr lvl="1">
              <a:defRPr/>
            </a:pPr>
            <a:r>
              <a:rPr lang="en-US" sz="1800" dirty="0" smtClean="0">
                <a:solidFill>
                  <a:schemeClr val="bg1"/>
                </a:solidFill>
              </a:rPr>
              <a:t>_________________________________</a:t>
            </a:r>
          </a:p>
          <a:p>
            <a:pPr lvl="2">
              <a:defRPr/>
            </a:pPr>
            <a:r>
              <a:rPr lang="en-US" sz="1400" dirty="0" smtClean="0">
                <a:solidFill>
                  <a:schemeClr val="bg1"/>
                </a:solidFill>
                <a:cs typeface="+mn-cs"/>
              </a:rPr>
              <a:t>Patriarchs spoke words of encouragement to them.</a:t>
            </a:r>
          </a:p>
          <a:p>
            <a:pPr lvl="1">
              <a:defRPr/>
            </a:pPr>
            <a:r>
              <a:rPr lang="en-US" sz="1800" dirty="0" smtClean="0">
                <a:solidFill>
                  <a:schemeClr val="bg1"/>
                </a:solidFill>
              </a:rPr>
              <a:t>_________________________________</a:t>
            </a:r>
          </a:p>
          <a:p>
            <a:pPr lvl="2">
              <a:defRPr/>
            </a:pPr>
            <a:r>
              <a:rPr lang="en-US" sz="1400" dirty="0" smtClean="0">
                <a:solidFill>
                  <a:schemeClr val="bg1"/>
                </a:solidFill>
                <a:cs typeface="+mn-cs"/>
              </a:rPr>
              <a:t>Patriarchs shared the value they added to others.</a:t>
            </a:r>
          </a:p>
          <a:p>
            <a:pPr lvl="1">
              <a:defRPr/>
            </a:pPr>
            <a:r>
              <a:rPr lang="en-US" sz="1800" dirty="0" smtClean="0">
                <a:solidFill>
                  <a:schemeClr val="bg1"/>
                </a:solidFill>
              </a:rPr>
              <a:t>_________________________________</a:t>
            </a:r>
          </a:p>
          <a:p>
            <a:pPr lvl="2">
              <a:defRPr/>
            </a:pPr>
            <a:r>
              <a:rPr lang="en-US" sz="1400" dirty="0" smtClean="0">
                <a:solidFill>
                  <a:schemeClr val="bg1"/>
                </a:solidFill>
                <a:cs typeface="+mn-cs"/>
              </a:rPr>
              <a:t>Patriarchs used word pictures to share their potential.</a:t>
            </a:r>
          </a:p>
          <a:p>
            <a:pPr lvl="1">
              <a:defRPr/>
            </a:pPr>
            <a:r>
              <a:rPr lang="en-US" sz="1800" dirty="0" smtClean="0">
                <a:solidFill>
                  <a:schemeClr val="bg1"/>
                </a:solidFill>
              </a:rPr>
              <a:t>_________________________________</a:t>
            </a:r>
          </a:p>
          <a:p>
            <a:pPr lvl="2">
              <a:defRPr/>
            </a:pPr>
            <a:r>
              <a:rPr lang="en-US" sz="1400" dirty="0" smtClean="0">
                <a:solidFill>
                  <a:schemeClr val="bg1"/>
                </a:solidFill>
                <a:cs typeface="+mn-cs"/>
              </a:rPr>
              <a:t>Patriarchs committed themselves to see it come to pass.</a:t>
            </a:r>
            <a:endParaRPr lang="en-US" sz="1400" dirty="0" smtClean="0">
              <a:solidFill>
                <a:schemeClr val="bg1"/>
              </a:solidFill>
            </a:endParaRPr>
          </a:p>
        </p:txBody>
      </p:sp>
      <p:sp>
        <p:nvSpPr>
          <p:cNvPr id="4" name="TextBox 3"/>
          <p:cNvSpPr txBox="1">
            <a:spLocks noChangeArrowheads="1"/>
          </p:cNvSpPr>
          <p:nvPr/>
        </p:nvSpPr>
        <p:spPr bwMode="auto">
          <a:xfrm>
            <a:off x="1447800" y="3200400"/>
            <a:ext cx="3276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Meaningful Touch</a:t>
            </a:r>
          </a:p>
        </p:txBody>
      </p:sp>
      <p:sp>
        <p:nvSpPr>
          <p:cNvPr id="5" name="TextBox 4"/>
          <p:cNvSpPr txBox="1">
            <a:spLocks noChangeArrowheads="1"/>
          </p:cNvSpPr>
          <p:nvPr/>
        </p:nvSpPr>
        <p:spPr bwMode="auto">
          <a:xfrm>
            <a:off x="1447800" y="3733800"/>
            <a:ext cx="3276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Affirming Words</a:t>
            </a:r>
          </a:p>
        </p:txBody>
      </p:sp>
      <p:sp>
        <p:nvSpPr>
          <p:cNvPr id="6" name="TextBox 5"/>
          <p:cNvSpPr txBox="1">
            <a:spLocks noChangeArrowheads="1"/>
          </p:cNvSpPr>
          <p:nvPr/>
        </p:nvSpPr>
        <p:spPr bwMode="auto">
          <a:xfrm>
            <a:off x="1447800" y="4343400"/>
            <a:ext cx="3581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The Expression of High Value</a:t>
            </a:r>
          </a:p>
        </p:txBody>
      </p:sp>
      <p:sp>
        <p:nvSpPr>
          <p:cNvPr id="7" name="TextBox 6"/>
          <p:cNvSpPr txBox="1">
            <a:spLocks noChangeArrowheads="1"/>
          </p:cNvSpPr>
          <p:nvPr/>
        </p:nvSpPr>
        <p:spPr bwMode="auto">
          <a:xfrm>
            <a:off x="1447800" y="4876800"/>
            <a:ext cx="4495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The Description of a Special Future</a:t>
            </a:r>
          </a:p>
        </p:txBody>
      </p:sp>
      <p:sp>
        <p:nvSpPr>
          <p:cNvPr id="8" name="TextBox 7"/>
          <p:cNvSpPr txBox="1">
            <a:spLocks noChangeArrowheads="1"/>
          </p:cNvSpPr>
          <p:nvPr/>
        </p:nvSpPr>
        <p:spPr bwMode="auto">
          <a:xfrm>
            <a:off x="1447800" y="5486400"/>
            <a:ext cx="3276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Genuine Commitment</a:t>
            </a: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671053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14691" name="Content Placeholder 8"/>
          <p:cNvSpPr>
            <a:spLocks noGrp="1"/>
          </p:cNvSpPr>
          <p:nvPr>
            <p:ph idx="1"/>
          </p:nvPr>
        </p:nvSpPr>
        <p:spPr>
          <a:xfrm>
            <a:off x="685800" y="2286000"/>
            <a:ext cx="7772400" cy="3810000"/>
          </a:xfrm>
        </p:spPr>
        <p:txBody>
          <a:bodyPr/>
          <a:lstStyle/>
          <a:p>
            <a:r>
              <a:rPr lang="en-US" sz="2400" smtClean="0">
                <a:solidFill>
                  <a:schemeClr val="bg1"/>
                </a:solidFill>
              </a:rPr>
              <a:t>Often we cannot put words to it, but we are like Jacob as we wrestle all of our lives to get the “blessing.”</a:t>
            </a:r>
          </a:p>
          <a:p>
            <a:r>
              <a:rPr lang="en-US" sz="2400" smtClean="0">
                <a:solidFill>
                  <a:schemeClr val="bg1"/>
                </a:solidFill>
              </a:rPr>
              <a:t>We seek the approval of those in authority, from our parents to our supervisors on the job. </a:t>
            </a:r>
          </a:p>
          <a:p>
            <a:r>
              <a:rPr lang="en-US" sz="2400" smtClean="0">
                <a:solidFill>
                  <a:schemeClr val="bg1"/>
                </a:solidFill>
              </a:rPr>
              <a:t>As fallen people, we have lost our security and sense of significance. </a:t>
            </a:r>
          </a:p>
          <a:p>
            <a:r>
              <a:rPr lang="en-US" sz="2400" smtClean="0">
                <a:solidFill>
                  <a:schemeClr val="bg1"/>
                </a:solidFill>
              </a:rPr>
              <a:t>In a very real sense, this may explain why so many seem to have lost their sense of identity. </a:t>
            </a:r>
          </a:p>
          <a:p>
            <a:r>
              <a:rPr lang="en-US" sz="2400" smtClean="0">
                <a:solidFill>
                  <a:schemeClr val="bg1"/>
                </a:solidFill>
              </a:rPr>
              <a:t>Hence, we tend to struggle to meet personal needs in an unhealthy way.</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9554821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15715"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Components for Inward Health</a:t>
            </a:r>
          </a:p>
          <a:p>
            <a:pPr algn="ctr">
              <a:buFontTx/>
              <a:buNone/>
            </a:pPr>
            <a:endParaRPr lang="en-US" sz="2000" b="1" smtClean="0">
              <a:solidFill>
                <a:schemeClr val="bg1"/>
              </a:solidFill>
            </a:endParaRPr>
          </a:p>
          <a:p>
            <a:pPr>
              <a:buFontTx/>
              <a:buNone/>
            </a:pPr>
            <a:r>
              <a:rPr lang="en-US" sz="2000" smtClean="0">
                <a:solidFill>
                  <a:schemeClr val="bg1"/>
                </a:solidFill>
              </a:rPr>
              <a:t>	A sense of __________		A sense of __________</a:t>
            </a:r>
          </a:p>
          <a:p>
            <a:r>
              <a:rPr lang="en-US" sz="2000" smtClean="0">
                <a:solidFill>
                  <a:schemeClr val="bg1"/>
                </a:solidFill>
              </a:rPr>
              <a:t>If this is missing, we feel inferior. 	If this is missing, we feel 					inadequate.</a:t>
            </a:r>
          </a:p>
          <a:p>
            <a:endParaRPr lang="en-US" sz="2000" smtClean="0">
              <a:solidFill>
                <a:schemeClr val="bg1"/>
              </a:solidFill>
            </a:endParaRPr>
          </a:p>
          <a:p>
            <a:r>
              <a:rPr lang="en-US" sz="2000" smtClean="0">
                <a:solidFill>
                  <a:schemeClr val="bg1"/>
                </a:solidFill>
              </a:rPr>
              <a:t>A sense of __________ 		A sense of __________</a:t>
            </a:r>
          </a:p>
          <a:p>
            <a:r>
              <a:rPr lang="en-US" sz="2000" smtClean="0">
                <a:solidFill>
                  <a:schemeClr val="bg1"/>
                </a:solidFill>
              </a:rPr>
              <a:t>If this is missing, we feel insecure. 	If this is missing, we feel 					insignificant.</a:t>
            </a:r>
          </a:p>
        </p:txBody>
      </p:sp>
      <p:sp>
        <p:nvSpPr>
          <p:cNvPr id="4" name="TextBox 3"/>
          <p:cNvSpPr txBox="1">
            <a:spLocks noChangeArrowheads="1"/>
          </p:cNvSpPr>
          <p:nvPr/>
        </p:nvSpPr>
        <p:spPr bwMode="auto">
          <a:xfrm>
            <a:off x="2362200" y="2971800"/>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worth</a:t>
            </a:r>
          </a:p>
        </p:txBody>
      </p:sp>
      <p:sp>
        <p:nvSpPr>
          <p:cNvPr id="5" name="TextBox 4"/>
          <p:cNvSpPr txBox="1">
            <a:spLocks noChangeArrowheads="1"/>
          </p:cNvSpPr>
          <p:nvPr/>
        </p:nvSpPr>
        <p:spPr bwMode="auto">
          <a:xfrm>
            <a:off x="6553200" y="29718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belonging</a:t>
            </a:r>
          </a:p>
        </p:txBody>
      </p:sp>
      <p:sp>
        <p:nvSpPr>
          <p:cNvPr id="6" name="TextBox 5"/>
          <p:cNvSpPr txBox="1">
            <a:spLocks noChangeArrowheads="1"/>
          </p:cNvSpPr>
          <p:nvPr/>
        </p:nvSpPr>
        <p:spPr bwMode="auto">
          <a:xfrm>
            <a:off x="2286000" y="4419600"/>
            <a:ext cx="167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competence</a:t>
            </a:r>
          </a:p>
        </p:txBody>
      </p:sp>
      <p:sp>
        <p:nvSpPr>
          <p:cNvPr id="7" name="TextBox 6"/>
          <p:cNvSpPr txBox="1">
            <a:spLocks noChangeArrowheads="1"/>
          </p:cNvSpPr>
          <p:nvPr/>
        </p:nvSpPr>
        <p:spPr bwMode="auto">
          <a:xfrm>
            <a:off x="6553200" y="4419600"/>
            <a:ext cx="1447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purpose</a:t>
            </a: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8879775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16739" name="Content Placeholder 4"/>
          <p:cNvSpPr>
            <a:spLocks noGrp="1"/>
          </p:cNvSpPr>
          <p:nvPr>
            <p:ph sz="half" idx="1"/>
          </p:nvPr>
        </p:nvSpPr>
        <p:spPr/>
        <p:txBody>
          <a:bodyPr/>
          <a:lstStyle/>
          <a:p>
            <a:endParaRPr lang="en-US" smtClean="0"/>
          </a:p>
        </p:txBody>
      </p:sp>
      <p:sp>
        <p:nvSpPr>
          <p:cNvPr id="116740" name="Content Placeholder 5"/>
          <p:cNvSpPr>
            <a:spLocks noGrp="1"/>
          </p:cNvSpPr>
          <p:nvPr>
            <p:ph sz="half" idx="2"/>
          </p:nvPr>
        </p:nvSpPr>
        <p:spPr/>
        <p:txBody>
          <a:bodyPr/>
          <a:lstStyle/>
          <a:p>
            <a:r>
              <a:rPr lang="en-US" sz="1400" smtClean="0">
                <a:solidFill>
                  <a:schemeClr val="bg1"/>
                </a:solidFill>
              </a:rPr>
              <a:t>What we can see above the surface are behaviors and habits. People may become a source of conflict or hurt because something isn't right in their life.</a:t>
            </a:r>
          </a:p>
          <a:p>
            <a:r>
              <a:rPr lang="en-US" sz="1400" smtClean="0">
                <a:solidFill>
                  <a:schemeClr val="bg1"/>
                </a:solidFill>
              </a:rPr>
              <a:t>You don't have to dig very far in a conversation with them to spot negative attitudes and emotions, like anger or depression. </a:t>
            </a:r>
          </a:p>
          <a:p>
            <a:r>
              <a:rPr lang="en-US" sz="1400" smtClean="0">
                <a:solidFill>
                  <a:schemeClr val="bg1"/>
                </a:solidFill>
              </a:rPr>
              <a:t>If you probe a bit further, you will often begin to see unforgiveness.</a:t>
            </a:r>
          </a:p>
          <a:p>
            <a:r>
              <a:rPr lang="en-US" sz="1400" smtClean="0">
                <a:solidFill>
                  <a:schemeClr val="bg1"/>
                </a:solidFill>
              </a:rPr>
              <a:t>Generally speaking, people have negative emotions because they have not been able to forgive someone or let go of something from their past. </a:t>
            </a:r>
          </a:p>
          <a:p>
            <a:r>
              <a:rPr lang="en-US" sz="1400" smtClean="0">
                <a:solidFill>
                  <a:schemeClr val="bg1"/>
                </a:solidFill>
              </a:rPr>
              <a:t>If you dig deeper, you uncover unmet needs. Obviously, they expected a person to meet a need. When that person failed to do so, they refuse to forgive them.</a:t>
            </a:r>
          </a:p>
        </p:txBody>
      </p:sp>
      <p:pic>
        <p:nvPicPr>
          <p:cNvPr id="116741" name="Picture 2" descr="C:\Users\dreamgivers\Desktop\14cV1_B3_C4_Leading_When_Times_are_Tough_opt1_Page_5.jpg"/>
          <p:cNvPicPr>
            <a:picLocks noChangeAspect="1" noChangeArrowheads="1"/>
          </p:cNvPicPr>
          <p:nvPr/>
        </p:nvPicPr>
        <p:blipFill>
          <a:blip r:embed="rId3">
            <a:extLst>
              <a:ext uri="{28A0092B-C50C-407E-A947-70E740481C1C}">
                <a14:useLocalDpi xmlns:a14="http://schemas.microsoft.com/office/drawing/2010/main" val="0"/>
              </a:ext>
            </a:extLst>
          </a:blip>
          <a:srcRect l="3922" t="3789" r="31374" b="56818"/>
          <a:stretch>
            <a:fillRect/>
          </a:stretch>
        </p:blipFill>
        <p:spPr bwMode="auto">
          <a:xfrm>
            <a:off x="228600" y="1981200"/>
            <a:ext cx="42672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513188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7"/>
          <p:cNvSpPr>
            <a:spLocks noGrp="1"/>
          </p:cNvSpPr>
          <p:nvPr>
            <p:ph type="title"/>
          </p:nvPr>
        </p:nvSpPr>
        <p:spPr>
          <a:xfrm>
            <a:off x="609600" y="609600"/>
            <a:ext cx="7772400" cy="1143000"/>
          </a:xfrm>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90115" name="Content Placeholder 4"/>
          <p:cNvSpPr>
            <a:spLocks noGrp="1"/>
          </p:cNvSpPr>
          <p:nvPr>
            <p:ph sz="half" idx="2"/>
          </p:nvPr>
        </p:nvSpPr>
        <p:spPr/>
        <p:txBody>
          <a:bodyPr/>
          <a:lstStyle/>
          <a:p>
            <a:r>
              <a:rPr lang="en-US" sz="2000" smtClean="0">
                <a:solidFill>
                  <a:schemeClr val="bg1"/>
                </a:solidFill>
              </a:rPr>
              <a:t>No doubt you will experience some difficult and draining moments as you attempt to lead others. Leadership can be a thankless, lonely and even discouraging task, simply because you are the target for the criticism. It's very likely you will feel both </a:t>
            </a:r>
            <a:r>
              <a:rPr lang="en-US" sz="2000" i="1" smtClean="0">
                <a:solidFill>
                  <a:schemeClr val="bg1"/>
                </a:solidFill>
              </a:rPr>
              <a:t>affirmed and attacked as you lead.</a:t>
            </a:r>
            <a:endParaRPr lang="en-US" sz="2000" smtClean="0">
              <a:solidFill>
                <a:schemeClr val="bg1"/>
              </a:solidFill>
            </a:endParaRPr>
          </a:p>
        </p:txBody>
      </p:sp>
      <p:pic>
        <p:nvPicPr>
          <p:cNvPr id="90116" name="Picture 6" descr="http://t2.gstatic.com/images?q=tbn:ANd9GcTs_eYMIYrRcUeGZjOBRYxNsm2dxGS0HkGwI6SjUizSdX7qvjqHjcfqTwM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514600"/>
            <a:ext cx="26622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762858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17763" name="Content Placeholder 4"/>
          <p:cNvSpPr>
            <a:spLocks noGrp="1"/>
          </p:cNvSpPr>
          <p:nvPr>
            <p:ph sz="half" idx="1"/>
          </p:nvPr>
        </p:nvSpPr>
        <p:spPr/>
        <p:txBody>
          <a:bodyPr/>
          <a:lstStyle/>
          <a:p>
            <a:endParaRPr lang="en-US" smtClean="0"/>
          </a:p>
        </p:txBody>
      </p:sp>
      <p:sp>
        <p:nvSpPr>
          <p:cNvPr id="117764" name="Content Placeholder 5"/>
          <p:cNvSpPr>
            <a:spLocks noGrp="1"/>
          </p:cNvSpPr>
          <p:nvPr>
            <p:ph sz="half" idx="2"/>
          </p:nvPr>
        </p:nvSpPr>
        <p:spPr/>
        <p:txBody>
          <a:bodyPr/>
          <a:lstStyle/>
          <a:p>
            <a:r>
              <a:rPr lang="en-US" sz="1400" smtClean="0">
                <a:solidFill>
                  <a:schemeClr val="bg1"/>
                </a:solidFill>
              </a:rPr>
              <a:t>Ultimately, however, at the root of this issue is self worth.</a:t>
            </a:r>
          </a:p>
          <a:p>
            <a:r>
              <a:rPr lang="en-US" sz="1400" smtClean="0">
                <a:solidFill>
                  <a:schemeClr val="bg1"/>
                </a:solidFill>
              </a:rPr>
              <a:t>The person does not believe they have value, and they seek unhealthy ways to make up for it.</a:t>
            </a:r>
          </a:p>
          <a:p>
            <a:r>
              <a:rPr lang="en-US" sz="1400" smtClean="0">
                <a:solidFill>
                  <a:schemeClr val="bg1"/>
                </a:solidFill>
              </a:rPr>
              <a:t>They may spark conflict, seek attention, become depressed, hostile, driven, independent, oversensitive, fearful, ungrateful or inexpressive because they feel unworthy.</a:t>
            </a:r>
          </a:p>
        </p:txBody>
      </p:sp>
      <p:pic>
        <p:nvPicPr>
          <p:cNvPr id="117765" name="Picture 2" descr="C:\Users\dreamgivers\Desktop\14cV1_B3_C4_Leading_When_Times_are_Tough_opt1_Page_5.jpg"/>
          <p:cNvPicPr>
            <a:picLocks noChangeAspect="1" noChangeArrowheads="1"/>
          </p:cNvPicPr>
          <p:nvPr/>
        </p:nvPicPr>
        <p:blipFill>
          <a:blip r:embed="rId3">
            <a:extLst>
              <a:ext uri="{28A0092B-C50C-407E-A947-70E740481C1C}">
                <a14:useLocalDpi xmlns:a14="http://schemas.microsoft.com/office/drawing/2010/main" val="0"/>
              </a:ext>
            </a:extLst>
          </a:blip>
          <a:srcRect l="3922" t="3789" r="31374" b="56818"/>
          <a:stretch>
            <a:fillRect/>
          </a:stretch>
        </p:blipFill>
        <p:spPr bwMode="auto">
          <a:xfrm>
            <a:off x="228600" y="1981200"/>
            <a:ext cx="42672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2924324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18787" name="Content Placeholder 4"/>
          <p:cNvSpPr>
            <a:spLocks noGrp="1"/>
          </p:cNvSpPr>
          <p:nvPr>
            <p:ph sz="half" idx="1"/>
          </p:nvPr>
        </p:nvSpPr>
        <p:spPr/>
        <p:txBody>
          <a:bodyPr/>
          <a:lstStyle/>
          <a:p>
            <a:endParaRPr lang="en-US" smtClean="0"/>
          </a:p>
        </p:txBody>
      </p:sp>
      <p:sp>
        <p:nvSpPr>
          <p:cNvPr id="118788" name="Content Placeholder 5"/>
          <p:cNvSpPr>
            <a:spLocks noGrp="1"/>
          </p:cNvSpPr>
          <p:nvPr>
            <p:ph sz="half" idx="2"/>
          </p:nvPr>
        </p:nvSpPr>
        <p:spPr/>
        <p:txBody>
          <a:bodyPr/>
          <a:lstStyle/>
          <a:p>
            <a:r>
              <a:rPr lang="en-US" sz="1400" smtClean="0">
                <a:solidFill>
                  <a:schemeClr val="bg1"/>
                </a:solidFill>
              </a:rPr>
              <a:t>This is why giving the blessing is so important. Because so many families don't know how to do this today, the family of God must step in and do it.</a:t>
            </a:r>
          </a:p>
          <a:p>
            <a:r>
              <a:rPr lang="en-US" sz="1400" smtClean="0">
                <a:solidFill>
                  <a:schemeClr val="bg1"/>
                </a:solidFill>
              </a:rPr>
              <a:t>And, you represent a leader in the family of God. You must bless and teach others to bless people.</a:t>
            </a:r>
          </a:p>
          <a:p>
            <a:r>
              <a:rPr lang="en-US" sz="1400" smtClean="0">
                <a:solidFill>
                  <a:schemeClr val="bg1"/>
                </a:solidFill>
              </a:rPr>
              <a:t>This means you must be discerning. There will be times you must confront a person who has become a source of conflict. However, there will be times you must offer the blessing to those who are in need of it. </a:t>
            </a:r>
          </a:p>
          <a:p>
            <a:r>
              <a:rPr lang="en-US" sz="1400" smtClean="0">
                <a:solidFill>
                  <a:schemeClr val="bg1"/>
                </a:solidFill>
              </a:rPr>
              <a:t>If you create an environment that blesses those in need, you will likely prevent conflict in the long run.</a:t>
            </a:r>
          </a:p>
        </p:txBody>
      </p:sp>
      <p:pic>
        <p:nvPicPr>
          <p:cNvPr id="118789" name="Picture 2" descr="C:\Users\dreamgivers\Desktop\14cV1_B3_C4_Leading_When_Times_are_Tough_opt1_Page_5.jpg"/>
          <p:cNvPicPr>
            <a:picLocks noChangeAspect="1" noChangeArrowheads="1"/>
          </p:cNvPicPr>
          <p:nvPr/>
        </p:nvPicPr>
        <p:blipFill>
          <a:blip r:embed="rId3">
            <a:extLst>
              <a:ext uri="{28A0092B-C50C-407E-A947-70E740481C1C}">
                <a14:useLocalDpi xmlns:a14="http://schemas.microsoft.com/office/drawing/2010/main" val="0"/>
              </a:ext>
            </a:extLst>
          </a:blip>
          <a:srcRect l="3922" t="3789" r="31374" b="56818"/>
          <a:stretch>
            <a:fillRect/>
          </a:stretch>
        </p:blipFill>
        <p:spPr bwMode="auto">
          <a:xfrm>
            <a:off x="228600" y="1981200"/>
            <a:ext cx="42672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9762101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19811" name="Content Placeholder 8"/>
          <p:cNvSpPr>
            <a:spLocks noGrp="1"/>
          </p:cNvSpPr>
          <p:nvPr>
            <p:ph idx="1"/>
          </p:nvPr>
        </p:nvSpPr>
        <p:spPr>
          <a:xfrm>
            <a:off x="685800" y="2286000"/>
            <a:ext cx="7772400" cy="3810000"/>
          </a:xfrm>
        </p:spPr>
        <p:txBody>
          <a:bodyPr/>
          <a:lstStyle/>
          <a:p>
            <a:pPr>
              <a:buFontTx/>
              <a:buNone/>
            </a:pPr>
            <a:r>
              <a:rPr lang="en-US" sz="2000" b="1" i="1" smtClean="0">
                <a:solidFill>
                  <a:schemeClr val="bg1"/>
                </a:solidFill>
              </a:rPr>
              <a:t>ASSESSMENT: </a:t>
            </a:r>
            <a:r>
              <a:rPr lang="en-US" sz="2000" i="1" smtClean="0">
                <a:solidFill>
                  <a:schemeClr val="bg1"/>
                </a:solidFill>
              </a:rPr>
              <a:t>Evaluate your ministry. How much conflict do you experience? Is it a place where the blessing is offered?</a:t>
            </a:r>
          </a:p>
          <a:p>
            <a:pPr>
              <a:buFontTx/>
              <a:buNone/>
            </a:pPr>
            <a:endParaRPr lang="en-US" sz="2000" i="1" smtClean="0">
              <a:solidFill>
                <a:schemeClr val="bg1"/>
              </a:solidFill>
            </a:endParaRPr>
          </a:p>
          <a:p>
            <a:pPr>
              <a:buFontTx/>
              <a:buNone/>
            </a:pPr>
            <a:endParaRPr lang="en-US" sz="2000" i="1" smtClean="0">
              <a:solidFill>
                <a:schemeClr val="bg1"/>
              </a:solidFill>
            </a:endParaRPr>
          </a:p>
          <a:p>
            <a:pPr>
              <a:buFontTx/>
              <a:buNone/>
            </a:pPr>
            <a:r>
              <a:rPr lang="en-US" sz="2000" b="1" i="1" smtClean="0">
                <a:solidFill>
                  <a:schemeClr val="bg1"/>
                </a:solidFill>
              </a:rPr>
              <a:t>APPLICATION: </a:t>
            </a:r>
            <a:r>
              <a:rPr lang="en-US" sz="2000" i="1" smtClean="0">
                <a:solidFill>
                  <a:schemeClr val="bg1"/>
                </a:solidFill>
              </a:rPr>
              <a:t>Identify one person who is a source of conflict for you as a leader. Diagnose their need. Do they need to be confronted or do they need a blessing? Go give them what they need.</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2641702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120836" name="Content Placeholder 8"/>
          <p:cNvSpPr>
            <a:spLocks noGrp="1"/>
          </p:cNvSpPr>
          <p:nvPr>
            <p:ph idx="1"/>
          </p:nvPr>
        </p:nvSpPr>
        <p:spPr>
          <a:xfrm>
            <a:off x="685800" y="2286000"/>
            <a:ext cx="7772400" cy="3810000"/>
          </a:xfrm>
        </p:spPr>
        <p:txBody>
          <a:bodyPr/>
          <a:lstStyle/>
          <a:p>
            <a:pPr algn="ctr">
              <a:buFontTx/>
              <a:buNone/>
            </a:pPr>
            <a:r>
              <a:rPr lang="en-US" sz="1800" i="1" smtClean="0">
                <a:solidFill>
                  <a:srgbClr val="FFFF99"/>
                </a:solidFill>
              </a:rPr>
              <a:t>“You have heard that it was said, 'You shall love your neighbor and hate your enemy. But I say unto you, love your enemies, and pray for those who persecute you in order that you may be sons of your Father who is in heaven… For if you love those who love you, what reward have you? Do not even the tax collectors do the same? And if you greet your brothers only, what do you do more than others? Do not even the Gentiles do the same? Therefore, you are to be perfect, as your heavenly Father is perfect.” </a:t>
            </a:r>
          </a:p>
          <a:p>
            <a:pPr algn="ctr">
              <a:buFontTx/>
              <a:buNone/>
            </a:pPr>
            <a:r>
              <a:rPr lang="en-US" sz="1400" i="1" smtClean="0">
                <a:solidFill>
                  <a:srgbClr val="FFFF99"/>
                </a:solidFill>
              </a:rPr>
              <a:t>(Matthew 5:43-48)</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Principles of Leadership</a:t>
            </a:r>
            <a:endParaRPr lang="en-US" sz="2000"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23480014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34</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91139" name="Content Placeholder 8"/>
          <p:cNvSpPr>
            <a:spLocks noGrp="1"/>
          </p:cNvSpPr>
          <p:nvPr>
            <p:ph idx="1"/>
          </p:nvPr>
        </p:nvSpPr>
        <p:spPr>
          <a:xfrm>
            <a:off x="685800" y="2286000"/>
            <a:ext cx="7772400" cy="3810000"/>
          </a:xfrm>
        </p:spPr>
        <p:txBody>
          <a:bodyPr/>
          <a:lstStyle/>
          <a:p>
            <a:r>
              <a:rPr lang="en-US" sz="2000" smtClean="0">
                <a:solidFill>
                  <a:schemeClr val="bg1"/>
                </a:solidFill>
              </a:rPr>
              <a:t>You must remember that both you and your people remain “human” even though you are Christians. This means you'll face conflict before the journey is finished. </a:t>
            </a:r>
          </a:p>
          <a:p>
            <a:r>
              <a:rPr lang="en-US" sz="2000" smtClean="0">
                <a:solidFill>
                  <a:schemeClr val="bg1"/>
                </a:solidFill>
              </a:rPr>
              <a:t>People possess different perspectives, personalities, and struggles that cause them to react the way they do.Thank God for His grace. </a:t>
            </a:r>
          </a:p>
          <a:p>
            <a:r>
              <a:rPr lang="en-US" sz="2000" smtClean="0">
                <a:solidFill>
                  <a:schemeClr val="bg1"/>
                </a:solidFill>
              </a:rPr>
              <a:t>It has been said that the Church is a lot like Noah's ark. The stench on the inside would be intolerable if it weren't for the storm on the outside! Let's examine how to deal with difficult people effectively.</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3118651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92163" name="Content Placeholder 8"/>
          <p:cNvSpPr>
            <a:spLocks noGrp="1"/>
          </p:cNvSpPr>
          <p:nvPr>
            <p:ph idx="1"/>
          </p:nvPr>
        </p:nvSpPr>
        <p:spPr>
          <a:xfrm>
            <a:off x="685800" y="2286000"/>
            <a:ext cx="7772400" cy="3810000"/>
          </a:xfrm>
        </p:spPr>
        <p:txBody>
          <a:bodyPr/>
          <a:lstStyle/>
          <a:p>
            <a:pPr algn="ctr">
              <a:buFontTx/>
              <a:buNone/>
            </a:pPr>
            <a:r>
              <a:rPr lang="en-US" sz="2000" smtClean="0">
                <a:solidFill>
                  <a:schemeClr val="bg1"/>
                </a:solidFill>
              </a:rPr>
              <a:t>DISCUSSION</a:t>
            </a:r>
          </a:p>
          <a:p>
            <a:pPr algn="ctr">
              <a:buFontTx/>
              <a:buNone/>
            </a:pPr>
            <a:endParaRPr lang="en-US" sz="2000" smtClean="0">
              <a:solidFill>
                <a:schemeClr val="bg1"/>
              </a:solidFill>
            </a:endParaRPr>
          </a:p>
          <a:p>
            <a:pPr algn="ctr">
              <a:buFontTx/>
              <a:buNone/>
            </a:pPr>
            <a:r>
              <a:rPr lang="en-US" sz="2000" smtClean="0">
                <a:solidFill>
                  <a:schemeClr val="bg1"/>
                </a:solidFill>
              </a:rPr>
              <a:t>Take a moment to discuss some of the difficult situations</a:t>
            </a:r>
          </a:p>
          <a:p>
            <a:pPr algn="ctr">
              <a:buFontTx/>
              <a:buNone/>
            </a:pPr>
            <a:r>
              <a:rPr lang="en-US" sz="2000" smtClean="0">
                <a:solidFill>
                  <a:schemeClr val="bg1"/>
                </a:solidFill>
              </a:rPr>
              <a:t>you have faced in the past as a leader. Do you see any patterns?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65378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93187" name="Content Placeholder 8"/>
          <p:cNvSpPr>
            <a:spLocks noGrp="1"/>
          </p:cNvSpPr>
          <p:nvPr>
            <p:ph idx="1"/>
          </p:nvPr>
        </p:nvSpPr>
        <p:spPr>
          <a:xfrm>
            <a:off x="685800" y="2286000"/>
            <a:ext cx="7772400" cy="3810000"/>
          </a:xfrm>
        </p:spPr>
        <p:txBody>
          <a:bodyPr/>
          <a:lstStyle/>
          <a:p>
            <a:pPr>
              <a:buFontTx/>
              <a:buNone/>
            </a:pPr>
            <a:r>
              <a:rPr lang="en-US" sz="2000" smtClean="0">
                <a:solidFill>
                  <a:schemeClr val="bg1"/>
                </a:solidFill>
              </a:rPr>
              <a:t>Often, the most common sources of conflict and difficulty with people are as follows:</a:t>
            </a:r>
          </a:p>
          <a:p>
            <a:r>
              <a:rPr lang="en-US" sz="2000" smtClean="0">
                <a:solidFill>
                  <a:schemeClr val="bg1"/>
                </a:solidFill>
              </a:rPr>
              <a:t>Personality and relationship clashes</a:t>
            </a:r>
          </a:p>
          <a:p>
            <a:r>
              <a:rPr lang="en-US" sz="2000" smtClean="0">
                <a:solidFill>
                  <a:schemeClr val="bg1"/>
                </a:solidFill>
              </a:rPr>
              <a:t>Unspoken and unmet expectations</a:t>
            </a:r>
          </a:p>
          <a:p>
            <a:r>
              <a:rPr lang="en-US" sz="2000" smtClean="0">
                <a:solidFill>
                  <a:schemeClr val="bg1"/>
                </a:solidFill>
              </a:rPr>
              <a:t>Insecurity and identity issues</a:t>
            </a:r>
          </a:p>
          <a:p>
            <a:r>
              <a:rPr lang="en-US" sz="2000" smtClean="0">
                <a:solidFill>
                  <a:schemeClr val="bg1"/>
                </a:solidFill>
              </a:rPr>
              <a:t>Unresolved conflict from past wounds</a:t>
            </a:r>
          </a:p>
          <a:p>
            <a:r>
              <a:rPr lang="en-US" sz="2000" smtClean="0">
                <a:solidFill>
                  <a:schemeClr val="bg1"/>
                </a:solidFill>
              </a:rPr>
              <a:t>Independent attitudes and inflexible perspectives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24819555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3187">
                                            <p:txEl>
                                              <p:pRg st="5" end="5"/>
                                            </p:txEl>
                                          </p:spTgt>
                                        </p:tgtEl>
                                        <p:attrNameLst>
                                          <p:attrName>style.visibility</p:attrName>
                                        </p:attrNameLst>
                                      </p:cBhvr>
                                      <p:to>
                                        <p:strVal val="visible"/>
                                      </p:to>
                                    </p:set>
                                    <p:anim calcmode="lin" valueType="num">
                                      <p:cBhvr additive="base">
                                        <p:cTn id="37"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318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94211"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Foundational Principles Leaders Must Understand</a:t>
            </a:r>
          </a:p>
          <a:p>
            <a:pPr algn="ctr">
              <a:buFontTx/>
              <a:buNone/>
            </a:pPr>
            <a:endParaRPr lang="en-US" sz="2000" b="1" smtClean="0">
              <a:solidFill>
                <a:schemeClr val="bg1"/>
              </a:solidFill>
            </a:endParaRPr>
          </a:p>
          <a:p>
            <a:pPr>
              <a:buFontTx/>
              <a:buAutoNum type="arabicPeriod"/>
            </a:pPr>
            <a:r>
              <a:rPr lang="en-US" sz="2000" smtClean="0">
                <a:solidFill>
                  <a:schemeClr val="bg1"/>
                </a:solidFill>
              </a:rPr>
              <a:t>In relationships, leaders often must practice the 101% Principle: find the ___ you can agree with and give it 100% of your attention.</a:t>
            </a:r>
          </a:p>
          <a:p>
            <a:pPr>
              <a:buFontTx/>
              <a:buAutoNum type="arabicPeriod"/>
            </a:pPr>
            <a:endParaRPr lang="en-US" sz="2000" smtClean="0">
              <a:solidFill>
                <a:schemeClr val="bg1"/>
              </a:solidFill>
            </a:endParaRPr>
          </a:p>
          <a:p>
            <a:pPr>
              <a:buFontTx/>
              <a:buAutoNum type="arabicPeriod"/>
            </a:pPr>
            <a:r>
              <a:rPr lang="en-US" sz="2000" smtClean="0">
                <a:solidFill>
                  <a:schemeClr val="bg1"/>
                </a:solidFill>
              </a:rPr>
              <a:t>In relationships, it is better to build a ______ at the top of the cliff, than a hospital at the bottom. (Take steps to prevent potential trouble.)</a:t>
            </a:r>
          </a:p>
        </p:txBody>
      </p:sp>
      <p:sp>
        <p:nvSpPr>
          <p:cNvPr id="4" name="TextBox 3"/>
          <p:cNvSpPr txBox="1">
            <a:spLocks noChangeArrowheads="1"/>
          </p:cNvSpPr>
          <p:nvPr/>
        </p:nvSpPr>
        <p:spPr bwMode="auto">
          <a:xfrm>
            <a:off x="1981200" y="3276600"/>
            <a:ext cx="609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1%</a:t>
            </a:r>
          </a:p>
        </p:txBody>
      </p:sp>
      <p:sp>
        <p:nvSpPr>
          <p:cNvPr id="5" name="TextBox 4"/>
          <p:cNvSpPr txBox="1">
            <a:spLocks noChangeArrowheads="1"/>
          </p:cNvSpPr>
          <p:nvPr/>
        </p:nvSpPr>
        <p:spPr bwMode="auto">
          <a:xfrm>
            <a:off x="5181600" y="4343400"/>
            <a:ext cx="1600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fence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21610086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95235"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Foundational Principles Leaders Must Understand</a:t>
            </a:r>
          </a:p>
          <a:p>
            <a:pPr algn="ctr">
              <a:buFontTx/>
              <a:buNone/>
            </a:pPr>
            <a:endParaRPr lang="en-US" sz="2000" b="1" smtClean="0">
              <a:solidFill>
                <a:schemeClr val="bg1"/>
              </a:solidFill>
            </a:endParaRPr>
          </a:p>
          <a:p>
            <a:pPr>
              <a:buFontTx/>
              <a:buAutoNum type="arabicPeriod" startAt="3"/>
            </a:pPr>
            <a:r>
              <a:rPr lang="en-US" sz="2000" smtClean="0">
                <a:solidFill>
                  <a:schemeClr val="bg1"/>
                </a:solidFill>
              </a:rPr>
              <a:t>When the _________ expressed far outweighs the issue at hand, there is a hidden issue to face.</a:t>
            </a:r>
          </a:p>
          <a:p>
            <a:pPr>
              <a:buFontTx/>
              <a:buAutoNum type="arabicPeriod" startAt="3"/>
            </a:pPr>
            <a:endParaRPr lang="en-US" sz="2000" smtClean="0">
              <a:solidFill>
                <a:schemeClr val="bg1"/>
              </a:solidFill>
            </a:endParaRPr>
          </a:p>
          <a:p>
            <a:pPr>
              <a:buFontTx/>
              <a:buAutoNum type="arabicPeriod" startAt="3"/>
            </a:pPr>
            <a:r>
              <a:rPr lang="en-US" sz="2000" smtClean="0">
                <a:solidFill>
                  <a:schemeClr val="bg1"/>
                </a:solidFill>
              </a:rPr>
              <a:t>When a person's __________ needs outweigh their intelligence, they won’t be logical.</a:t>
            </a:r>
          </a:p>
        </p:txBody>
      </p:sp>
      <p:sp>
        <p:nvSpPr>
          <p:cNvPr id="4" name="TextBox 3"/>
          <p:cNvSpPr txBox="1">
            <a:spLocks noChangeArrowheads="1"/>
          </p:cNvSpPr>
          <p:nvPr/>
        </p:nvSpPr>
        <p:spPr bwMode="auto">
          <a:xfrm>
            <a:off x="2362200" y="29718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emotion</a:t>
            </a:r>
          </a:p>
        </p:txBody>
      </p:sp>
      <p:sp>
        <p:nvSpPr>
          <p:cNvPr id="5" name="TextBox 4"/>
          <p:cNvSpPr txBox="1">
            <a:spLocks noChangeArrowheads="1"/>
          </p:cNvSpPr>
          <p:nvPr/>
        </p:nvSpPr>
        <p:spPr bwMode="auto">
          <a:xfrm>
            <a:off x="3124200" y="4038600"/>
            <a:ext cx="1447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emotional</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21477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7"/>
          <p:cNvSpPr>
            <a:spLocks noGrp="1"/>
          </p:cNvSpPr>
          <p:nvPr>
            <p:ph type="title"/>
          </p:nvPr>
        </p:nvSpPr>
        <p:spPr/>
        <p:txBody>
          <a:bodyPr/>
          <a:lstStyle/>
          <a:p>
            <a:r>
              <a:rPr lang="en-US" sz="3600" smtClean="0">
                <a:solidFill>
                  <a:srgbClr val="FFFFCC"/>
                </a:solidFill>
              </a:rPr>
              <a:t>Leading When Times are Tough</a:t>
            </a:r>
            <a:r>
              <a:rPr lang="en-US" smtClean="0">
                <a:solidFill>
                  <a:srgbClr val="FFFFCC"/>
                </a:solidFill>
              </a:rPr>
              <a:t/>
            </a:r>
            <a:br>
              <a:rPr lang="en-US" smtClean="0">
                <a:solidFill>
                  <a:srgbClr val="FFFFCC"/>
                </a:solidFill>
              </a:rPr>
            </a:br>
            <a:r>
              <a:rPr lang="en-US" sz="2000" smtClean="0">
                <a:solidFill>
                  <a:srgbClr val="FFFFCC"/>
                </a:solidFill>
              </a:rPr>
              <a:t>Handling Difficult People and Situations</a:t>
            </a:r>
            <a:endParaRPr lang="en-US" sz="3600" smtClean="0">
              <a:solidFill>
                <a:srgbClr val="FFFFCC"/>
              </a:solidFill>
            </a:endParaRPr>
          </a:p>
        </p:txBody>
      </p:sp>
      <p:sp>
        <p:nvSpPr>
          <p:cNvPr id="96259" name="Content Placeholder 8"/>
          <p:cNvSpPr>
            <a:spLocks noGrp="1"/>
          </p:cNvSpPr>
          <p:nvPr>
            <p:ph idx="1"/>
          </p:nvPr>
        </p:nvSpPr>
        <p:spPr>
          <a:xfrm>
            <a:off x="685800" y="2286000"/>
            <a:ext cx="7772400" cy="3810000"/>
          </a:xfrm>
        </p:spPr>
        <p:txBody>
          <a:bodyPr/>
          <a:lstStyle/>
          <a:p>
            <a:pPr algn="ctr">
              <a:buFontTx/>
              <a:buNone/>
            </a:pPr>
            <a:r>
              <a:rPr lang="en-US" sz="2000" b="1" smtClean="0">
                <a:solidFill>
                  <a:schemeClr val="bg1"/>
                </a:solidFill>
              </a:rPr>
              <a:t>Foundational Principles Leaders Must Understand</a:t>
            </a:r>
          </a:p>
          <a:p>
            <a:pPr algn="ctr">
              <a:buFontTx/>
              <a:buNone/>
            </a:pPr>
            <a:endParaRPr lang="en-US" sz="2000" b="1" smtClean="0">
              <a:solidFill>
                <a:schemeClr val="bg1"/>
              </a:solidFill>
            </a:endParaRPr>
          </a:p>
          <a:p>
            <a:pPr>
              <a:buFontTx/>
              <a:buAutoNum type="arabicPeriod" startAt="5"/>
            </a:pPr>
            <a:r>
              <a:rPr lang="en-US" sz="2000" smtClean="0">
                <a:solidFill>
                  <a:schemeClr val="bg1"/>
                </a:solidFill>
              </a:rPr>
              <a:t>Hurting people naturally _______ people.</a:t>
            </a:r>
          </a:p>
          <a:p>
            <a:pPr>
              <a:buFontTx/>
              <a:buAutoNum type="arabicPeriod" startAt="5"/>
            </a:pPr>
            <a:endParaRPr lang="en-US" sz="2000" smtClean="0">
              <a:solidFill>
                <a:schemeClr val="bg1"/>
              </a:solidFill>
            </a:endParaRPr>
          </a:p>
          <a:p>
            <a:pPr>
              <a:buFontTx/>
              <a:buAutoNum type="arabicPeriod" startAt="5"/>
            </a:pPr>
            <a:r>
              <a:rPr lang="en-US" sz="2000" smtClean="0">
                <a:solidFill>
                  <a:schemeClr val="bg1"/>
                </a:solidFill>
              </a:rPr>
              <a:t>As leaders, we must never place our _________ health in the hands of someone else.</a:t>
            </a:r>
          </a:p>
        </p:txBody>
      </p:sp>
      <p:sp>
        <p:nvSpPr>
          <p:cNvPr id="4" name="TextBox 3"/>
          <p:cNvSpPr txBox="1">
            <a:spLocks noChangeArrowheads="1"/>
          </p:cNvSpPr>
          <p:nvPr/>
        </p:nvSpPr>
        <p:spPr bwMode="auto">
          <a:xfrm>
            <a:off x="3962400" y="297180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hurt</a:t>
            </a:r>
          </a:p>
        </p:txBody>
      </p:sp>
      <p:sp>
        <p:nvSpPr>
          <p:cNvPr id="5" name="TextBox 4"/>
          <p:cNvSpPr txBox="1">
            <a:spLocks noChangeArrowheads="1"/>
          </p:cNvSpPr>
          <p:nvPr/>
        </p:nvSpPr>
        <p:spPr bwMode="auto">
          <a:xfrm>
            <a:off x="5334000" y="3733800"/>
            <a:ext cx="1447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emotional</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a:solidFill>
                  <a:schemeClr val="bg1"/>
                </a:solidFill>
              </a:rPr>
              <a:t>T206.01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4001727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2883</Words>
  <Application>Microsoft Office PowerPoint</Application>
  <PresentationFormat>On-screen Show (4:3)</PresentationFormat>
  <Paragraphs>324</Paragraphs>
  <Slides>34</Slides>
  <Notes>33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Blank Presentation</vt:lpstr>
      <vt:lpstr>Leading When Times are Tough Handling Difficult People and Situations  by EQUIP Ministries founded by John Maxwell </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Leading When Times are Tough Handling Difficult People and Situations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Charles A. Williams</cp:lastModifiedBy>
  <cp:revision>19</cp:revision>
  <dcterms:created xsi:type="dcterms:W3CDTF">2011-10-20T15:18:26Z</dcterms:created>
  <dcterms:modified xsi:type="dcterms:W3CDTF">2012-01-12T18:07:36Z</dcterms:modified>
</cp:coreProperties>
</file>