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9"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298" r:id="rId25"/>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1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F5854-FCE4-4675-A222-DFF3718A6AB8}" type="datetimeFigureOut">
              <a:rPr lang="en-US" smtClean="0"/>
              <a:pPr/>
              <a:t>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69C6-B9B2-4C89-B895-8CA2810A4C37}" type="slidenum">
              <a:rPr lang="en-US" smtClean="0"/>
              <a:pPr/>
              <a:t>‹#›</a:t>
            </a:fld>
            <a:endParaRPr lang="en-US"/>
          </a:p>
        </p:txBody>
      </p:sp>
    </p:spTree>
    <p:extLst>
      <p:ext uri="{BB962C8B-B14F-4D97-AF65-F5344CB8AC3E}">
        <p14:creationId xmlns:p14="http://schemas.microsoft.com/office/powerpoint/2010/main" val="92193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8532" name="Slide Number Placeholder 3"/>
          <p:cNvSpPr>
            <a:spLocks noGrp="1"/>
          </p:cNvSpPr>
          <p:nvPr>
            <p:ph type="sldNum" sz="quarter" idx="5"/>
          </p:nvPr>
        </p:nvSpPr>
        <p:spPr>
          <a:noFill/>
        </p:spPr>
        <p:txBody>
          <a:bodyPr/>
          <a:lstStyle/>
          <a:p>
            <a:fld id="{036894AB-3B7A-46F5-9150-B0A4682E0359}" type="slidenum">
              <a:rPr lang="en-US" smtClean="0">
                <a:latin typeface="Arial" charset="0"/>
              </a:rPr>
              <a:pPr/>
              <a:t>10</a:t>
            </a:fld>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9556" name="Slide Number Placeholder 3"/>
          <p:cNvSpPr>
            <a:spLocks noGrp="1"/>
          </p:cNvSpPr>
          <p:nvPr>
            <p:ph type="sldNum" sz="quarter" idx="5"/>
          </p:nvPr>
        </p:nvSpPr>
        <p:spPr>
          <a:noFill/>
        </p:spPr>
        <p:txBody>
          <a:bodyPr/>
          <a:lstStyle/>
          <a:p>
            <a:fld id="{95229D70-66EC-47F5-93B3-43101440A2A0}" type="slidenum">
              <a:rPr lang="en-US" smtClean="0">
                <a:latin typeface="Arial" charset="0"/>
              </a:rPr>
              <a:pPr/>
              <a:t>11</a:t>
            </a:fld>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0580" name="Slide Number Placeholder 3"/>
          <p:cNvSpPr>
            <a:spLocks noGrp="1"/>
          </p:cNvSpPr>
          <p:nvPr>
            <p:ph type="sldNum" sz="quarter" idx="5"/>
          </p:nvPr>
        </p:nvSpPr>
        <p:spPr>
          <a:noFill/>
        </p:spPr>
        <p:txBody>
          <a:bodyPr/>
          <a:lstStyle/>
          <a:p>
            <a:fld id="{2D4B04D4-4480-420B-A585-1BA91A171A59}" type="slidenum">
              <a:rPr lang="en-US" smtClean="0">
                <a:latin typeface="Arial" charset="0"/>
              </a:rPr>
              <a:pPr/>
              <a:t>12</a:t>
            </a:fld>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1604" name="Slide Number Placeholder 3"/>
          <p:cNvSpPr>
            <a:spLocks noGrp="1"/>
          </p:cNvSpPr>
          <p:nvPr>
            <p:ph type="sldNum" sz="quarter" idx="5"/>
          </p:nvPr>
        </p:nvSpPr>
        <p:spPr>
          <a:noFill/>
        </p:spPr>
        <p:txBody>
          <a:bodyPr/>
          <a:lstStyle/>
          <a:p>
            <a:fld id="{27A75351-3536-4309-83AD-C32EB324E0DB}" type="slidenum">
              <a:rPr lang="en-US" smtClean="0">
                <a:latin typeface="Arial" charset="0"/>
              </a:rPr>
              <a:pPr/>
              <a:t>13</a:t>
            </a:fld>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2628" name="Slide Number Placeholder 3"/>
          <p:cNvSpPr>
            <a:spLocks noGrp="1"/>
          </p:cNvSpPr>
          <p:nvPr>
            <p:ph type="sldNum" sz="quarter" idx="5"/>
          </p:nvPr>
        </p:nvSpPr>
        <p:spPr>
          <a:noFill/>
        </p:spPr>
        <p:txBody>
          <a:bodyPr/>
          <a:lstStyle/>
          <a:p>
            <a:fld id="{756FBD35-7373-4EE1-82C7-06C294588CF7}" type="slidenum">
              <a:rPr lang="en-US" smtClean="0">
                <a:latin typeface="Arial" charset="0"/>
              </a:rPr>
              <a:pPr/>
              <a:t>14</a:t>
            </a:fld>
            <a:endParaRPr 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3652" name="Slide Number Placeholder 3"/>
          <p:cNvSpPr>
            <a:spLocks noGrp="1"/>
          </p:cNvSpPr>
          <p:nvPr>
            <p:ph type="sldNum" sz="quarter" idx="5"/>
          </p:nvPr>
        </p:nvSpPr>
        <p:spPr>
          <a:noFill/>
        </p:spPr>
        <p:txBody>
          <a:bodyPr/>
          <a:lstStyle/>
          <a:p>
            <a:fld id="{8CD0BF61-A4DF-48BE-98CC-D1B4058DE883}" type="slidenum">
              <a:rPr lang="en-US" smtClean="0">
                <a:latin typeface="Arial" charset="0"/>
              </a:rPr>
              <a:pPr/>
              <a:t>15</a:t>
            </a:fld>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4676" name="Slide Number Placeholder 3"/>
          <p:cNvSpPr>
            <a:spLocks noGrp="1"/>
          </p:cNvSpPr>
          <p:nvPr>
            <p:ph type="sldNum" sz="quarter" idx="5"/>
          </p:nvPr>
        </p:nvSpPr>
        <p:spPr>
          <a:noFill/>
        </p:spPr>
        <p:txBody>
          <a:bodyPr/>
          <a:lstStyle/>
          <a:p>
            <a:fld id="{47382E62-684C-440E-9A84-028A001BB906}" type="slidenum">
              <a:rPr lang="en-US" smtClean="0">
                <a:latin typeface="Arial" charset="0"/>
              </a:rPr>
              <a:pPr/>
              <a:t>16</a:t>
            </a:fld>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5700" name="Slide Number Placeholder 3"/>
          <p:cNvSpPr>
            <a:spLocks noGrp="1"/>
          </p:cNvSpPr>
          <p:nvPr>
            <p:ph type="sldNum" sz="quarter" idx="5"/>
          </p:nvPr>
        </p:nvSpPr>
        <p:spPr>
          <a:noFill/>
        </p:spPr>
        <p:txBody>
          <a:bodyPr/>
          <a:lstStyle/>
          <a:p>
            <a:fld id="{F7E8CED1-2B62-42E0-9AED-FE5708F45A1F}" type="slidenum">
              <a:rPr lang="en-US" smtClean="0">
                <a:latin typeface="Arial" charset="0"/>
              </a:rPr>
              <a:pPr/>
              <a:t>17</a:t>
            </a:fld>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6724" name="Slide Number Placeholder 3"/>
          <p:cNvSpPr>
            <a:spLocks noGrp="1"/>
          </p:cNvSpPr>
          <p:nvPr>
            <p:ph type="sldNum" sz="quarter" idx="5"/>
          </p:nvPr>
        </p:nvSpPr>
        <p:spPr>
          <a:noFill/>
        </p:spPr>
        <p:txBody>
          <a:bodyPr/>
          <a:lstStyle/>
          <a:p>
            <a:fld id="{FEB83787-27AF-4DAD-BAF5-3C9AFD00A5D6}" type="slidenum">
              <a:rPr lang="en-US" smtClean="0">
                <a:latin typeface="Arial" charset="0"/>
              </a:rPr>
              <a:pPr/>
              <a:t>18</a:t>
            </a:fld>
            <a:endParaRPr 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7748" name="Slide Number Placeholder 3"/>
          <p:cNvSpPr>
            <a:spLocks noGrp="1"/>
          </p:cNvSpPr>
          <p:nvPr>
            <p:ph type="sldNum" sz="quarter" idx="5"/>
          </p:nvPr>
        </p:nvSpPr>
        <p:spPr>
          <a:noFill/>
        </p:spPr>
        <p:txBody>
          <a:bodyPr/>
          <a:lstStyle/>
          <a:p>
            <a:fld id="{C394AFE4-EF04-4D74-ACD3-48A9BBE7E49C}" type="slidenum">
              <a:rPr lang="en-US" smtClean="0">
                <a:latin typeface="Arial" charset="0"/>
              </a:rPr>
              <a:pPr/>
              <a:t>19</a:t>
            </a:fld>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0340" name="Slide Number Placeholder 3"/>
          <p:cNvSpPr>
            <a:spLocks noGrp="1"/>
          </p:cNvSpPr>
          <p:nvPr>
            <p:ph type="sldNum" sz="quarter" idx="5"/>
          </p:nvPr>
        </p:nvSpPr>
        <p:spPr>
          <a:noFill/>
        </p:spPr>
        <p:txBody>
          <a:bodyPr/>
          <a:lstStyle/>
          <a:p>
            <a:fld id="{491BDE91-CB8E-48FC-A292-7BEE09DC6245}" type="slidenum">
              <a:rPr lang="en-US" smtClean="0">
                <a:latin typeface="Arial" charset="0"/>
              </a:rPr>
              <a:pPr/>
              <a:t>2</a:t>
            </a:fld>
            <a:endParaRPr lang="en-US"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8772" name="Slide Number Placeholder 3"/>
          <p:cNvSpPr>
            <a:spLocks noGrp="1"/>
          </p:cNvSpPr>
          <p:nvPr>
            <p:ph type="sldNum" sz="quarter" idx="5"/>
          </p:nvPr>
        </p:nvSpPr>
        <p:spPr>
          <a:noFill/>
        </p:spPr>
        <p:txBody>
          <a:bodyPr/>
          <a:lstStyle/>
          <a:p>
            <a:fld id="{D3159004-2F4F-485C-8CC8-64969D17D82D}" type="slidenum">
              <a:rPr lang="en-US" smtClean="0">
                <a:latin typeface="Arial" charset="0"/>
              </a:rPr>
              <a:pPr/>
              <a:t>20</a:t>
            </a:fld>
            <a:endParaRPr lang="en-US"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9796" name="Slide Number Placeholder 3"/>
          <p:cNvSpPr>
            <a:spLocks noGrp="1"/>
          </p:cNvSpPr>
          <p:nvPr>
            <p:ph type="sldNum" sz="quarter" idx="5"/>
          </p:nvPr>
        </p:nvSpPr>
        <p:spPr>
          <a:noFill/>
        </p:spPr>
        <p:txBody>
          <a:bodyPr/>
          <a:lstStyle/>
          <a:p>
            <a:fld id="{F35C8850-6A7E-4637-9B30-CACB4D864CB2}" type="slidenum">
              <a:rPr lang="en-US" smtClean="0">
                <a:latin typeface="Arial" charset="0"/>
              </a:rPr>
              <a:pPr/>
              <a:t>21</a:t>
            </a:fld>
            <a:endParaRPr lang="en-US"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0820" name="Slide Number Placeholder 3"/>
          <p:cNvSpPr>
            <a:spLocks noGrp="1"/>
          </p:cNvSpPr>
          <p:nvPr>
            <p:ph type="sldNum" sz="quarter" idx="5"/>
          </p:nvPr>
        </p:nvSpPr>
        <p:spPr>
          <a:noFill/>
        </p:spPr>
        <p:txBody>
          <a:bodyPr/>
          <a:lstStyle/>
          <a:p>
            <a:fld id="{9CB64CEE-D22A-4420-BAD8-D3EC39D579C0}" type="slidenum">
              <a:rPr lang="en-US" smtClean="0">
                <a:latin typeface="Arial" charset="0"/>
              </a:rPr>
              <a:pPr/>
              <a:t>22</a:t>
            </a:fld>
            <a:endParaRPr lang="en-US"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1844" name="Slide Number Placeholder 3"/>
          <p:cNvSpPr>
            <a:spLocks noGrp="1"/>
          </p:cNvSpPr>
          <p:nvPr>
            <p:ph type="sldNum" sz="quarter" idx="5"/>
          </p:nvPr>
        </p:nvSpPr>
        <p:spPr>
          <a:noFill/>
        </p:spPr>
        <p:txBody>
          <a:bodyPr/>
          <a:lstStyle/>
          <a:p>
            <a:fld id="{56CEE9FA-33A1-4E9A-830D-3BCB1BEBFFB2}" type="slidenum">
              <a:rPr lang="en-US" smtClean="0">
                <a:latin typeface="Arial" charset="0"/>
              </a:rPr>
              <a:pPr/>
              <a:t>23</a:t>
            </a:fld>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1364" name="Slide Number Placeholder 3"/>
          <p:cNvSpPr>
            <a:spLocks noGrp="1"/>
          </p:cNvSpPr>
          <p:nvPr>
            <p:ph type="sldNum" sz="quarter" idx="5"/>
          </p:nvPr>
        </p:nvSpPr>
        <p:spPr>
          <a:noFill/>
        </p:spPr>
        <p:txBody>
          <a:bodyPr/>
          <a:lstStyle/>
          <a:p>
            <a:fld id="{B26966D7-912A-4AE6-B6C4-13E50C3F5C46}" type="slidenum">
              <a:rPr lang="en-US" smtClean="0">
                <a:latin typeface="Arial" charset="0"/>
              </a:rPr>
              <a:pPr/>
              <a:t>3</a:t>
            </a:fld>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2388" name="Slide Number Placeholder 3"/>
          <p:cNvSpPr>
            <a:spLocks noGrp="1"/>
          </p:cNvSpPr>
          <p:nvPr>
            <p:ph type="sldNum" sz="quarter" idx="5"/>
          </p:nvPr>
        </p:nvSpPr>
        <p:spPr>
          <a:noFill/>
        </p:spPr>
        <p:txBody>
          <a:bodyPr/>
          <a:lstStyle/>
          <a:p>
            <a:fld id="{ADAD74EB-021D-4631-9CA0-B50ADE7C45EB}" type="slidenum">
              <a:rPr lang="en-US" smtClean="0">
                <a:latin typeface="Arial" charset="0"/>
              </a:rPr>
              <a:pPr/>
              <a:t>4</a:t>
            </a:fld>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3412" name="Slide Number Placeholder 3"/>
          <p:cNvSpPr>
            <a:spLocks noGrp="1"/>
          </p:cNvSpPr>
          <p:nvPr>
            <p:ph type="sldNum" sz="quarter" idx="5"/>
          </p:nvPr>
        </p:nvSpPr>
        <p:spPr>
          <a:noFill/>
        </p:spPr>
        <p:txBody>
          <a:bodyPr/>
          <a:lstStyle/>
          <a:p>
            <a:fld id="{8320F421-EBBD-4869-9050-1BFE1AE2CF0E}" type="slidenum">
              <a:rPr lang="en-US" smtClean="0">
                <a:latin typeface="Arial" charset="0"/>
              </a:rPr>
              <a:pPr/>
              <a:t>5</a:t>
            </a:fld>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4436" name="Slide Number Placeholder 3"/>
          <p:cNvSpPr>
            <a:spLocks noGrp="1"/>
          </p:cNvSpPr>
          <p:nvPr>
            <p:ph type="sldNum" sz="quarter" idx="5"/>
          </p:nvPr>
        </p:nvSpPr>
        <p:spPr>
          <a:noFill/>
        </p:spPr>
        <p:txBody>
          <a:bodyPr/>
          <a:lstStyle/>
          <a:p>
            <a:fld id="{A155E4A5-794E-49AF-8FEF-E7920EFC4903}" type="slidenum">
              <a:rPr lang="en-US" smtClean="0">
                <a:latin typeface="Arial" charset="0"/>
              </a:rPr>
              <a:pPr/>
              <a:t>6</a:t>
            </a:fld>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5460" name="Slide Number Placeholder 3"/>
          <p:cNvSpPr>
            <a:spLocks noGrp="1"/>
          </p:cNvSpPr>
          <p:nvPr>
            <p:ph type="sldNum" sz="quarter" idx="5"/>
          </p:nvPr>
        </p:nvSpPr>
        <p:spPr>
          <a:noFill/>
        </p:spPr>
        <p:txBody>
          <a:bodyPr/>
          <a:lstStyle/>
          <a:p>
            <a:fld id="{AEA9D4D2-7F8F-4EEE-BABE-A2BD77939DC9}" type="slidenum">
              <a:rPr lang="en-US" smtClean="0">
                <a:latin typeface="Arial" charset="0"/>
              </a:rPr>
              <a:pPr/>
              <a:t>7</a:t>
            </a:fld>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6484" name="Slide Number Placeholder 3"/>
          <p:cNvSpPr>
            <a:spLocks noGrp="1"/>
          </p:cNvSpPr>
          <p:nvPr>
            <p:ph type="sldNum" sz="quarter" idx="5"/>
          </p:nvPr>
        </p:nvSpPr>
        <p:spPr>
          <a:noFill/>
        </p:spPr>
        <p:txBody>
          <a:bodyPr/>
          <a:lstStyle/>
          <a:p>
            <a:fld id="{0ED62619-5B93-4B94-85BE-55011ED8B71B}" type="slidenum">
              <a:rPr lang="en-US" smtClean="0">
                <a:latin typeface="Arial" charset="0"/>
              </a:rPr>
              <a:pPr/>
              <a:t>8</a:t>
            </a:fld>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7508" name="Slide Number Placeholder 3"/>
          <p:cNvSpPr>
            <a:spLocks noGrp="1"/>
          </p:cNvSpPr>
          <p:nvPr>
            <p:ph type="sldNum" sz="quarter" idx="5"/>
          </p:nvPr>
        </p:nvSpPr>
        <p:spPr>
          <a:noFill/>
        </p:spPr>
        <p:txBody>
          <a:bodyPr/>
          <a:lstStyle/>
          <a:p>
            <a:fld id="{88217BEB-C638-4BBC-8F0A-0D15D85BD0F2}" type="slidenum">
              <a:rPr lang="en-US" smtClean="0">
                <a:latin typeface="Arial" charset="0"/>
              </a:rPr>
              <a:pPr/>
              <a:t>9</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A90CF6-23E5-4010-90B2-6A2EE90C21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216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E897AA-17CC-4D76-AE30-97F82B1509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080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547890-9C1C-4298-8B96-59553DA81F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157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iteenchallenge.org                T102.03            10 - 2011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5EC6E8-98E1-4849-A5C4-247ED1CA1D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636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9567FD-A1B8-4B53-A624-7FCEE13D0D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0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C34706-0546-493E-923A-98A35F104A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588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93DAA7-E244-4517-9B2E-CD6BF9604C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78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96E276-9713-4133-941C-9249351D61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961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0F05D5-1FFD-429D-9865-006AF6AD01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662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F39811-17F5-41B9-871D-E41556B747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490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150B0C-BCCF-4117-A201-7F4CD6596B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04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eaLnBrk="0" fontAlgn="base" hangingPunct="0">
              <a:spcBef>
                <a:spcPct val="0"/>
              </a:spcBef>
              <a:spcAft>
                <a:spcPct val="0"/>
              </a:spcAft>
              <a:defRPr/>
            </a:pPr>
            <a:r>
              <a:rPr lang="en-US" dirty="0" smtClean="0">
                <a:solidFill>
                  <a:schemeClr val="bg1"/>
                </a:solidFill>
              </a:rPr>
              <a:t>iteenchallenge.org</a:t>
            </a:r>
            <a:r>
              <a:rPr lang="en-US" dirty="0" smtClean="0">
                <a:solidFill>
                  <a:srgbClr val="000000"/>
                </a:solidFill>
              </a:rPr>
              <a:t>                </a:t>
            </a:r>
            <a:r>
              <a:rPr lang="en-US" dirty="0" smtClean="0">
                <a:solidFill>
                  <a:schemeClr val="bg1"/>
                </a:solidFill>
              </a:rPr>
              <a:t>T102.03            10 - 2011</a:t>
            </a:r>
            <a:endParaRPr lang="en-US" dirty="0">
              <a:solidFill>
                <a:schemeClr val="bg1"/>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eaLnBrk="0" fontAlgn="base" hangingPunct="0">
              <a:spcBef>
                <a:spcPct val="0"/>
              </a:spcBef>
              <a:spcAft>
                <a:spcPct val="0"/>
              </a:spcAft>
              <a:defRPr/>
            </a:pPr>
            <a:fld id="{C345F714-FEF3-4A48-827D-492AA418E35A}"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49492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736751" y="1371600"/>
            <a:ext cx="7772400" cy="1600200"/>
          </a:xfrm>
        </p:spPr>
        <p:txBody>
          <a:bodyPr/>
          <a:lstStyle/>
          <a:p>
            <a:r>
              <a:rPr lang="en-US" sz="4800" dirty="0" smtClean="0">
                <a:solidFill>
                  <a:srgbClr val="FFFFCC"/>
                </a:solidFill>
              </a:rPr>
              <a:t>Your Decision Determines Your Destiny </a:t>
            </a:r>
            <a:r>
              <a:rPr lang="en-US" sz="2800" dirty="0">
                <a:solidFill>
                  <a:srgbClr val="FFFFCC"/>
                </a:solidFill>
              </a:rPr>
              <a:t/>
            </a:r>
            <a:br>
              <a:rPr lang="en-US" sz="2800" dirty="0">
                <a:solidFill>
                  <a:srgbClr val="FFFFCC"/>
                </a:solidFill>
              </a:rPr>
            </a:br>
            <a:r>
              <a:rPr lang="en-US" sz="2800" dirty="0" smtClean="0">
                <a:solidFill>
                  <a:srgbClr val="FFFFCC"/>
                </a:solidFill>
              </a:rPr>
              <a:t> Effective Leadership Requires Making Wise Decisions </a:t>
            </a:r>
            <a:br>
              <a:rPr lang="en-US" sz="2800" dirty="0" smtClean="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105400"/>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799" y="5257800"/>
            <a:ext cx="2533205" cy="112586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4302" y="3450504"/>
            <a:ext cx="3657298" cy="2035896"/>
          </a:xfrm>
          <a:prstGeom prst="rect">
            <a:avLst/>
          </a:prstGeom>
        </p:spPr>
      </p:pic>
      <p:sp>
        <p:nvSpPr>
          <p:cNvPr id="9"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1</a:t>
            </a:fld>
            <a:endParaRPr lang="en-US" dirty="0">
              <a:solidFill>
                <a:srgbClr val="000000"/>
              </a:solidFill>
            </a:endParaRPr>
          </a:p>
        </p:txBody>
      </p:sp>
      <p:sp>
        <p:nvSpPr>
          <p:cNvPr id="12"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Tree>
    <p:extLst>
      <p:ext uri="{BB962C8B-B14F-4D97-AF65-F5344CB8AC3E}">
        <p14:creationId xmlns:p14="http://schemas.microsoft.com/office/powerpoint/2010/main"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7"/>
          <p:cNvSpPr>
            <a:spLocks noGrp="1"/>
          </p:cNvSpPr>
          <p:nvPr>
            <p:ph type="title"/>
          </p:nvPr>
        </p:nvSpPr>
        <p:spPr/>
        <p:txBody>
          <a:bodyPr/>
          <a:lstStyle/>
          <a:p>
            <a:r>
              <a:rPr lang="en-US" sz="3200" smtClean="0">
                <a:solidFill>
                  <a:srgbClr val="FFFFCC"/>
                </a:solidFill>
              </a:rPr>
              <a:t>Your Decision Determines Your Destiny</a:t>
            </a:r>
            <a:r>
              <a:rPr lang="en-US" smtClean="0">
                <a:solidFill>
                  <a:srgbClr val="FFFFCC"/>
                </a:solidFill>
              </a:rPr>
              <a:t/>
            </a:r>
            <a:br>
              <a:rPr lang="en-US" smtClean="0">
                <a:solidFill>
                  <a:srgbClr val="FFFFCC"/>
                </a:solidFill>
              </a:rPr>
            </a:br>
            <a:r>
              <a:rPr lang="en-US" sz="2000" smtClean="0">
                <a:solidFill>
                  <a:srgbClr val="FFFFCC"/>
                </a:solidFill>
              </a:rPr>
              <a:t>Effective Leadership Requires Making Wise Decisions</a:t>
            </a:r>
            <a:endParaRPr lang="en-US" sz="3600" smtClean="0">
              <a:solidFill>
                <a:srgbClr val="FFFFCC"/>
              </a:solidFill>
            </a:endParaRPr>
          </a:p>
        </p:txBody>
      </p:sp>
      <p:sp>
        <p:nvSpPr>
          <p:cNvPr id="132099" name="Content Placeholder 8"/>
          <p:cNvSpPr>
            <a:spLocks noGrp="1"/>
          </p:cNvSpPr>
          <p:nvPr>
            <p:ph idx="1"/>
          </p:nvPr>
        </p:nvSpPr>
        <p:spPr>
          <a:xfrm>
            <a:off x="685800" y="2209800"/>
            <a:ext cx="7772400" cy="3886200"/>
          </a:xfrm>
        </p:spPr>
        <p:txBody>
          <a:bodyPr/>
          <a:lstStyle/>
          <a:p>
            <a:endParaRPr lang="en-US" sz="2000" b="1" smtClean="0">
              <a:solidFill>
                <a:schemeClr val="bg1"/>
              </a:solidFill>
            </a:endParaRPr>
          </a:p>
          <a:p>
            <a:r>
              <a:rPr lang="en-US" sz="2000" b="1" smtClean="0">
                <a:solidFill>
                  <a:schemeClr val="bg1"/>
                </a:solidFill>
              </a:rPr>
              <a:t>_______________ – What are the emotions?</a:t>
            </a:r>
          </a:p>
          <a:p>
            <a:endParaRPr lang="en-US" sz="2000" smtClean="0">
              <a:solidFill>
                <a:schemeClr val="bg1"/>
              </a:solidFill>
            </a:endParaRPr>
          </a:p>
          <a:p>
            <a:r>
              <a:rPr lang="en-US" sz="2000" smtClean="0">
                <a:solidFill>
                  <a:schemeClr val="bg1"/>
                </a:solidFill>
              </a:rPr>
              <a:t>This is where you ask for feedback from the people involved to hear where their heart is.</a:t>
            </a:r>
          </a:p>
          <a:p>
            <a:r>
              <a:rPr lang="en-US" sz="2000" smtClean="0">
                <a:solidFill>
                  <a:schemeClr val="bg1"/>
                </a:solidFill>
              </a:rPr>
              <a:t>They will give you insight about both the situation and about how much the people are willing to give themselves to the decision. Effective leaders read their people before they lead their people.</a:t>
            </a:r>
          </a:p>
        </p:txBody>
      </p:sp>
      <p:sp>
        <p:nvSpPr>
          <p:cNvPr id="4" name="TextBox 3"/>
          <p:cNvSpPr txBox="1">
            <a:spLocks noChangeArrowheads="1"/>
          </p:cNvSpPr>
          <p:nvPr/>
        </p:nvSpPr>
        <p:spPr bwMode="auto">
          <a:xfrm>
            <a:off x="1066800" y="2514600"/>
            <a:ext cx="2286000" cy="400050"/>
          </a:xfrm>
          <a:prstGeom prst="rect">
            <a:avLst/>
          </a:prstGeom>
          <a:noFill/>
          <a:ln w="9525">
            <a:noFill/>
            <a:miter lim="800000"/>
            <a:headEnd/>
            <a:tailEnd/>
          </a:ln>
        </p:spPr>
        <p:txBody>
          <a:bodyPr>
            <a:spAutoFit/>
          </a:bodyPr>
          <a:lstStyle/>
          <a:p>
            <a:r>
              <a:rPr lang="en-US" sz="2000">
                <a:solidFill>
                  <a:srgbClr val="FFFFCC"/>
                </a:solidFill>
              </a:rPr>
              <a:t>Feedback Stage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10</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7"/>
          <p:cNvSpPr>
            <a:spLocks noGrp="1"/>
          </p:cNvSpPr>
          <p:nvPr>
            <p:ph type="title"/>
          </p:nvPr>
        </p:nvSpPr>
        <p:spPr/>
        <p:txBody>
          <a:bodyPr/>
          <a:lstStyle/>
          <a:p>
            <a:r>
              <a:rPr lang="en-US" sz="3200" smtClean="0">
                <a:solidFill>
                  <a:srgbClr val="FFFFCC"/>
                </a:solidFill>
              </a:rPr>
              <a:t>Your Decision Determines Your Destiny</a:t>
            </a:r>
            <a:r>
              <a:rPr lang="en-US" smtClean="0">
                <a:solidFill>
                  <a:srgbClr val="FFFFCC"/>
                </a:solidFill>
              </a:rPr>
              <a:t/>
            </a:r>
            <a:br>
              <a:rPr lang="en-US" smtClean="0">
                <a:solidFill>
                  <a:srgbClr val="FFFFCC"/>
                </a:solidFill>
              </a:rPr>
            </a:br>
            <a:r>
              <a:rPr lang="en-US" sz="2000" smtClean="0">
                <a:solidFill>
                  <a:srgbClr val="FFFFCC"/>
                </a:solidFill>
              </a:rPr>
              <a:t>Effective Leadership Requires Making Wise Decisions</a:t>
            </a:r>
            <a:endParaRPr lang="en-US" sz="3600" smtClean="0">
              <a:solidFill>
                <a:srgbClr val="FFFFCC"/>
              </a:solidFill>
            </a:endParaRPr>
          </a:p>
        </p:txBody>
      </p:sp>
      <p:sp>
        <p:nvSpPr>
          <p:cNvPr id="133123" name="Content Placeholder 8"/>
          <p:cNvSpPr>
            <a:spLocks noGrp="1"/>
          </p:cNvSpPr>
          <p:nvPr>
            <p:ph idx="1"/>
          </p:nvPr>
        </p:nvSpPr>
        <p:spPr>
          <a:xfrm>
            <a:off x="685800" y="2209800"/>
            <a:ext cx="7772400" cy="3886200"/>
          </a:xfrm>
        </p:spPr>
        <p:txBody>
          <a:bodyPr/>
          <a:lstStyle/>
          <a:p>
            <a:endParaRPr lang="en-US" sz="2000" b="1" smtClean="0">
              <a:solidFill>
                <a:schemeClr val="bg1"/>
              </a:solidFill>
            </a:endParaRPr>
          </a:p>
          <a:p>
            <a:r>
              <a:rPr lang="en-US" sz="2000" b="1" smtClean="0">
                <a:solidFill>
                  <a:schemeClr val="bg1"/>
                </a:solidFill>
              </a:rPr>
              <a:t>______________ – What is the wise choice?</a:t>
            </a:r>
          </a:p>
          <a:p>
            <a:endParaRPr lang="en-US" sz="2000" smtClean="0">
              <a:solidFill>
                <a:schemeClr val="bg1"/>
              </a:solidFill>
            </a:endParaRPr>
          </a:p>
          <a:p>
            <a:r>
              <a:rPr lang="en-US" sz="2000" smtClean="0">
                <a:solidFill>
                  <a:schemeClr val="bg1"/>
                </a:solidFill>
              </a:rPr>
              <a:t>This is the key question in all decision making. Proverbs tells us that wisdom cries out in the streets…but few listen. When we are forced to make a decision, God’s wisdom almost always surfaces when we simply pose the question: what is the wise choice? The greatest difficulty in making decisions is not </a:t>
            </a:r>
            <a:r>
              <a:rPr lang="en-US" sz="2000" i="1" smtClean="0">
                <a:solidFill>
                  <a:schemeClr val="bg1"/>
                </a:solidFill>
              </a:rPr>
              <a:t>knowing the right decision but in making it.</a:t>
            </a:r>
          </a:p>
          <a:p>
            <a:pPr algn="ctr">
              <a:buFontTx/>
              <a:buNone/>
            </a:pPr>
            <a:endParaRPr lang="en-US" sz="2000" smtClean="0">
              <a:solidFill>
                <a:schemeClr val="bg1"/>
              </a:solidFill>
            </a:endParaRPr>
          </a:p>
          <a:p>
            <a:pPr algn="ctr">
              <a:buFontTx/>
              <a:buNone/>
            </a:pPr>
            <a:r>
              <a:rPr lang="en-US" sz="2000" smtClean="0">
                <a:solidFill>
                  <a:schemeClr val="bg1"/>
                </a:solidFill>
              </a:rPr>
              <a:t>At this point, you make a decision</a:t>
            </a:r>
          </a:p>
        </p:txBody>
      </p:sp>
      <p:sp>
        <p:nvSpPr>
          <p:cNvPr id="4" name="TextBox 3"/>
          <p:cNvSpPr txBox="1">
            <a:spLocks noChangeArrowheads="1"/>
          </p:cNvSpPr>
          <p:nvPr/>
        </p:nvSpPr>
        <p:spPr bwMode="auto">
          <a:xfrm>
            <a:off x="1066800" y="2514600"/>
            <a:ext cx="2286000" cy="400050"/>
          </a:xfrm>
          <a:prstGeom prst="rect">
            <a:avLst/>
          </a:prstGeom>
          <a:noFill/>
          <a:ln w="9525">
            <a:noFill/>
            <a:miter lim="800000"/>
            <a:headEnd/>
            <a:tailEnd/>
          </a:ln>
        </p:spPr>
        <p:txBody>
          <a:bodyPr>
            <a:spAutoFit/>
          </a:bodyPr>
          <a:lstStyle/>
          <a:p>
            <a:r>
              <a:rPr lang="en-US" sz="2000">
                <a:solidFill>
                  <a:srgbClr val="FFFFCC"/>
                </a:solidFill>
              </a:rPr>
              <a:t>Focus Stage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11</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7"/>
          <p:cNvSpPr>
            <a:spLocks noGrp="1"/>
          </p:cNvSpPr>
          <p:nvPr>
            <p:ph type="title"/>
          </p:nvPr>
        </p:nvSpPr>
        <p:spPr/>
        <p:txBody>
          <a:bodyPr/>
          <a:lstStyle/>
          <a:p>
            <a:r>
              <a:rPr lang="en-US" sz="3200" smtClean="0">
                <a:solidFill>
                  <a:srgbClr val="FFFFCC"/>
                </a:solidFill>
              </a:rPr>
              <a:t>Your Decision Determines Your Destiny</a:t>
            </a:r>
            <a:r>
              <a:rPr lang="en-US" smtClean="0">
                <a:solidFill>
                  <a:srgbClr val="FFFFCC"/>
                </a:solidFill>
              </a:rPr>
              <a:t/>
            </a:r>
            <a:br>
              <a:rPr lang="en-US" smtClean="0">
                <a:solidFill>
                  <a:srgbClr val="FFFFCC"/>
                </a:solidFill>
              </a:rPr>
            </a:br>
            <a:r>
              <a:rPr lang="en-US" sz="2000" smtClean="0">
                <a:solidFill>
                  <a:srgbClr val="FFFFCC"/>
                </a:solidFill>
              </a:rPr>
              <a:t>Effective Leadership Requires Making Wise Decisions</a:t>
            </a:r>
            <a:endParaRPr lang="en-US" sz="3600" smtClean="0">
              <a:solidFill>
                <a:srgbClr val="FFFFCC"/>
              </a:solidFill>
            </a:endParaRPr>
          </a:p>
        </p:txBody>
      </p:sp>
      <p:sp>
        <p:nvSpPr>
          <p:cNvPr id="134147" name="Content Placeholder 8"/>
          <p:cNvSpPr>
            <a:spLocks noGrp="1"/>
          </p:cNvSpPr>
          <p:nvPr>
            <p:ph idx="1"/>
          </p:nvPr>
        </p:nvSpPr>
        <p:spPr>
          <a:xfrm>
            <a:off x="685800" y="2209800"/>
            <a:ext cx="7772400" cy="3886200"/>
          </a:xfrm>
        </p:spPr>
        <p:txBody>
          <a:bodyPr/>
          <a:lstStyle/>
          <a:p>
            <a:endParaRPr lang="en-US" sz="2000" b="1" smtClean="0">
              <a:solidFill>
                <a:schemeClr val="bg1"/>
              </a:solidFill>
            </a:endParaRPr>
          </a:p>
          <a:p>
            <a:r>
              <a:rPr lang="en-US" sz="2000" b="1" smtClean="0">
                <a:solidFill>
                  <a:schemeClr val="bg1"/>
                </a:solidFill>
              </a:rPr>
              <a:t>_________ – How can this decision bear fruit and be</a:t>
            </a:r>
          </a:p>
          <a:p>
            <a:r>
              <a:rPr lang="en-US" sz="2000" b="1" smtClean="0">
                <a:solidFill>
                  <a:schemeClr val="bg1"/>
                </a:solidFill>
              </a:rPr>
              <a:t>successful?</a:t>
            </a:r>
          </a:p>
          <a:p>
            <a:endParaRPr lang="en-US" sz="2000" smtClean="0">
              <a:solidFill>
                <a:schemeClr val="bg1"/>
              </a:solidFill>
            </a:endParaRPr>
          </a:p>
          <a:p>
            <a:r>
              <a:rPr lang="en-US" sz="2000" smtClean="0">
                <a:solidFill>
                  <a:schemeClr val="bg1"/>
                </a:solidFill>
              </a:rPr>
              <a:t>This is where you focus on the problems that can hinder the decision and the procedure of communicating the decision to others. Once you determine the direction you believe is best, you need to think through possible obstacles and how to communicate with those who need to know. Successful leaders address potential problems before the followers ask.</a:t>
            </a:r>
          </a:p>
        </p:txBody>
      </p:sp>
      <p:sp>
        <p:nvSpPr>
          <p:cNvPr id="4" name="TextBox 3"/>
          <p:cNvSpPr txBox="1">
            <a:spLocks noChangeArrowheads="1"/>
          </p:cNvSpPr>
          <p:nvPr/>
        </p:nvSpPr>
        <p:spPr bwMode="auto">
          <a:xfrm>
            <a:off x="1066800" y="2514600"/>
            <a:ext cx="2286000" cy="400050"/>
          </a:xfrm>
          <a:prstGeom prst="rect">
            <a:avLst/>
          </a:prstGeom>
          <a:noFill/>
          <a:ln w="9525">
            <a:noFill/>
            <a:miter lim="800000"/>
            <a:headEnd/>
            <a:tailEnd/>
          </a:ln>
        </p:spPr>
        <p:txBody>
          <a:bodyPr>
            <a:spAutoFit/>
          </a:bodyPr>
          <a:lstStyle/>
          <a:p>
            <a:r>
              <a:rPr lang="en-US" sz="2000">
                <a:solidFill>
                  <a:srgbClr val="FFFFCC"/>
                </a:solidFill>
              </a:rPr>
              <a:t>Fruit Stage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12</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7"/>
          <p:cNvSpPr>
            <a:spLocks noGrp="1"/>
          </p:cNvSpPr>
          <p:nvPr>
            <p:ph type="title"/>
          </p:nvPr>
        </p:nvSpPr>
        <p:spPr/>
        <p:txBody>
          <a:bodyPr/>
          <a:lstStyle/>
          <a:p>
            <a:r>
              <a:rPr lang="en-US" sz="3200" smtClean="0">
                <a:solidFill>
                  <a:srgbClr val="FFFFCC"/>
                </a:solidFill>
              </a:rPr>
              <a:t>Your Decision Determines Your Destiny</a:t>
            </a:r>
            <a:r>
              <a:rPr lang="en-US" smtClean="0">
                <a:solidFill>
                  <a:srgbClr val="FFFFCC"/>
                </a:solidFill>
              </a:rPr>
              <a:t/>
            </a:r>
            <a:br>
              <a:rPr lang="en-US" smtClean="0">
                <a:solidFill>
                  <a:srgbClr val="FFFFCC"/>
                </a:solidFill>
              </a:rPr>
            </a:br>
            <a:r>
              <a:rPr lang="en-US" sz="2000" smtClean="0">
                <a:solidFill>
                  <a:srgbClr val="FFFFCC"/>
                </a:solidFill>
              </a:rPr>
              <a:t>Effective Leadership Requires Making Wise Decisions</a:t>
            </a:r>
            <a:endParaRPr lang="en-US" sz="3600" smtClean="0">
              <a:solidFill>
                <a:srgbClr val="FFFFCC"/>
              </a:solidFill>
            </a:endParaRPr>
          </a:p>
        </p:txBody>
      </p:sp>
      <p:sp>
        <p:nvSpPr>
          <p:cNvPr id="135171" name="Content Placeholder 8"/>
          <p:cNvSpPr>
            <a:spLocks noGrp="1"/>
          </p:cNvSpPr>
          <p:nvPr>
            <p:ph idx="1"/>
          </p:nvPr>
        </p:nvSpPr>
        <p:spPr>
          <a:xfrm>
            <a:off x="685800" y="2209800"/>
            <a:ext cx="7772400" cy="3886200"/>
          </a:xfrm>
        </p:spPr>
        <p:txBody>
          <a:bodyPr/>
          <a:lstStyle/>
          <a:p>
            <a:endParaRPr lang="en-US" sz="2000" b="1" smtClean="0">
              <a:solidFill>
                <a:schemeClr val="bg1"/>
              </a:solidFill>
            </a:endParaRPr>
          </a:p>
          <a:p>
            <a:r>
              <a:rPr lang="en-US" sz="2000" b="1" smtClean="0">
                <a:solidFill>
                  <a:schemeClr val="bg1"/>
                </a:solidFill>
              </a:rPr>
              <a:t>______________ – When do we move?</a:t>
            </a:r>
          </a:p>
          <a:p>
            <a:endParaRPr lang="en-US" sz="2000" smtClean="0">
              <a:solidFill>
                <a:schemeClr val="bg1"/>
              </a:solidFill>
            </a:endParaRPr>
          </a:p>
          <a:p>
            <a:r>
              <a:rPr lang="en-US" sz="2000" smtClean="0">
                <a:solidFill>
                  <a:schemeClr val="bg1"/>
                </a:solidFill>
              </a:rPr>
              <a:t>This is when you stop talking about doing something and you act. You determine the right time to move forward and take a step. You are no longer wrestling with what step to take, but simply when to take it. Remember these important truths:</a:t>
            </a:r>
          </a:p>
          <a:p>
            <a:pPr>
              <a:buFontTx/>
              <a:buAutoNum type="alphaLcParenR"/>
            </a:pPr>
            <a:r>
              <a:rPr lang="en-US" sz="2000" smtClean="0">
                <a:solidFill>
                  <a:schemeClr val="bg1"/>
                </a:solidFill>
              </a:rPr>
              <a:t>The wrong decision at the wrong time = ______________</a:t>
            </a:r>
          </a:p>
          <a:p>
            <a:pPr>
              <a:buFontTx/>
              <a:buAutoNum type="alphaLcParenR"/>
            </a:pPr>
            <a:r>
              <a:rPr lang="en-US" sz="2000" smtClean="0">
                <a:solidFill>
                  <a:schemeClr val="bg1"/>
                </a:solidFill>
              </a:rPr>
              <a:t>The wrong decision at the right time = ________________</a:t>
            </a:r>
          </a:p>
          <a:p>
            <a:pPr>
              <a:buFontTx/>
              <a:buAutoNum type="alphaLcParenR"/>
            </a:pPr>
            <a:r>
              <a:rPr lang="en-US" sz="2000" smtClean="0">
                <a:solidFill>
                  <a:schemeClr val="bg1"/>
                </a:solidFill>
              </a:rPr>
              <a:t>The right decision at the wrong time = ________________</a:t>
            </a:r>
          </a:p>
          <a:p>
            <a:pPr>
              <a:buFontTx/>
              <a:buAutoNum type="alphaLcParenR"/>
            </a:pPr>
            <a:r>
              <a:rPr lang="en-US" sz="2000" smtClean="0">
                <a:solidFill>
                  <a:schemeClr val="bg1"/>
                </a:solidFill>
              </a:rPr>
              <a:t>The right decision at the right time = _________________</a:t>
            </a:r>
          </a:p>
          <a:p>
            <a:pPr>
              <a:buFontTx/>
              <a:buNone/>
            </a:pPr>
            <a:endParaRPr lang="en-US" sz="2000" smtClean="0">
              <a:solidFill>
                <a:schemeClr val="bg1"/>
              </a:solidFill>
            </a:endParaRPr>
          </a:p>
        </p:txBody>
      </p:sp>
      <p:sp>
        <p:nvSpPr>
          <p:cNvPr id="4" name="TextBox 3"/>
          <p:cNvSpPr txBox="1">
            <a:spLocks noChangeArrowheads="1"/>
          </p:cNvSpPr>
          <p:nvPr/>
        </p:nvSpPr>
        <p:spPr bwMode="auto">
          <a:xfrm>
            <a:off x="1066800" y="2514600"/>
            <a:ext cx="2286000" cy="400050"/>
          </a:xfrm>
          <a:prstGeom prst="rect">
            <a:avLst/>
          </a:prstGeom>
          <a:noFill/>
          <a:ln w="9525">
            <a:noFill/>
            <a:miter lim="800000"/>
            <a:headEnd/>
            <a:tailEnd/>
          </a:ln>
        </p:spPr>
        <p:txBody>
          <a:bodyPr>
            <a:spAutoFit/>
          </a:bodyPr>
          <a:lstStyle/>
          <a:p>
            <a:r>
              <a:rPr lang="en-US" sz="2000">
                <a:solidFill>
                  <a:srgbClr val="FFFFCC"/>
                </a:solidFill>
              </a:rPr>
              <a:t>Forward Stage</a:t>
            </a:r>
          </a:p>
        </p:txBody>
      </p:sp>
      <p:sp>
        <p:nvSpPr>
          <p:cNvPr id="5" name="TextBox 4"/>
          <p:cNvSpPr txBox="1">
            <a:spLocks noChangeArrowheads="1"/>
          </p:cNvSpPr>
          <p:nvPr/>
        </p:nvSpPr>
        <p:spPr bwMode="auto">
          <a:xfrm>
            <a:off x="5638800" y="4572000"/>
            <a:ext cx="2286000" cy="400050"/>
          </a:xfrm>
          <a:prstGeom prst="rect">
            <a:avLst/>
          </a:prstGeom>
          <a:noFill/>
          <a:ln w="9525">
            <a:noFill/>
            <a:miter lim="800000"/>
            <a:headEnd/>
            <a:tailEnd/>
          </a:ln>
        </p:spPr>
        <p:txBody>
          <a:bodyPr>
            <a:spAutoFit/>
          </a:bodyPr>
          <a:lstStyle/>
          <a:p>
            <a:r>
              <a:rPr lang="en-US" sz="2000">
                <a:solidFill>
                  <a:srgbClr val="FFFFCC"/>
                </a:solidFill>
              </a:rPr>
              <a:t>disaster</a:t>
            </a:r>
          </a:p>
        </p:txBody>
      </p:sp>
      <p:sp>
        <p:nvSpPr>
          <p:cNvPr id="6" name="TextBox 5"/>
          <p:cNvSpPr txBox="1">
            <a:spLocks noChangeArrowheads="1"/>
          </p:cNvSpPr>
          <p:nvPr/>
        </p:nvSpPr>
        <p:spPr bwMode="auto">
          <a:xfrm>
            <a:off x="5486400" y="4953000"/>
            <a:ext cx="2286000" cy="400050"/>
          </a:xfrm>
          <a:prstGeom prst="rect">
            <a:avLst/>
          </a:prstGeom>
          <a:noFill/>
          <a:ln w="9525">
            <a:noFill/>
            <a:miter lim="800000"/>
            <a:headEnd/>
            <a:tailEnd/>
          </a:ln>
        </p:spPr>
        <p:txBody>
          <a:bodyPr>
            <a:spAutoFit/>
          </a:bodyPr>
          <a:lstStyle/>
          <a:p>
            <a:r>
              <a:rPr lang="en-US" sz="2000">
                <a:solidFill>
                  <a:srgbClr val="FFFFCC"/>
                </a:solidFill>
              </a:rPr>
              <a:t>mistake</a:t>
            </a:r>
          </a:p>
        </p:txBody>
      </p:sp>
      <p:sp>
        <p:nvSpPr>
          <p:cNvPr id="7" name="TextBox 6"/>
          <p:cNvSpPr txBox="1">
            <a:spLocks noChangeArrowheads="1"/>
          </p:cNvSpPr>
          <p:nvPr/>
        </p:nvSpPr>
        <p:spPr bwMode="auto">
          <a:xfrm>
            <a:off x="5486400" y="5257800"/>
            <a:ext cx="2286000" cy="400050"/>
          </a:xfrm>
          <a:prstGeom prst="rect">
            <a:avLst/>
          </a:prstGeom>
          <a:noFill/>
          <a:ln w="9525">
            <a:noFill/>
            <a:miter lim="800000"/>
            <a:headEnd/>
            <a:tailEnd/>
          </a:ln>
        </p:spPr>
        <p:txBody>
          <a:bodyPr>
            <a:spAutoFit/>
          </a:bodyPr>
          <a:lstStyle/>
          <a:p>
            <a:r>
              <a:rPr lang="en-US" sz="2000">
                <a:solidFill>
                  <a:srgbClr val="FFFFCC"/>
                </a:solidFill>
              </a:rPr>
              <a:t>unacceptance</a:t>
            </a:r>
          </a:p>
        </p:txBody>
      </p:sp>
      <p:sp>
        <p:nvSpPr>
          <p:cNvPr id="8" name="TextBox 7"/>
          <p:cNvSpPr txBox="1">
            <a:spLocks noChangeArrowheads="1"/>
          </p:cNvSpPr>
          <p:nvPr/>
        </p:nvSpPr>
        <p:spPr bwMode="auto">
          <a:xfrm>
            <a:off x="5257800" y="5638800"/>
            <a:ext cx="2286000" cy="400050"/>
          </a:xfrm>
          <a:prstGeom prst="rect">
            <a:avLst/>
          </a:prstGeom>
          <a:noFill/>
          <a:ln w="9525">
            <a:noFill/>
            <a:miter lim="800000"/>
            <a:headEnd/>
            <a:tailEnd/>
          </a:ln>
        </p:spPr>
        <p:txBody>
          <a:bodyPr>
            <a:spAutoFit/>
          </a:bodyPr>
          <a:lstStyle/>
          <a:p>
            <a:r>
              <a:rPr lang="en-US" sz="2000">
                <a:solidFill>
                  <a:srgbClr val="FFFFCC"/>
                </a:solidFill>
              </a:rPr>
              <a:t>success</a:t>
            </a: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10"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13</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7"/>
          <p:cNvSpPr>
            <a:spLocks noGrp="1"/>
          </p:cNvSpPr>
          <p:nvPr>
            <p:ph type="title"/>
          </p:nvPr>
        </p:nvSpPr>
        <p:spPr/>
        <p:txBody>
          <a:bodyPr/>
          <a:lstStyle/>
          <a:p>
            <a:r>
              <a:rPr lang="en-US" sz="3200" smtClean="0">
                <a:solidFill>
                  <a:srgbClr val="FFFFCC"/>
                </a:solidFill>
              </a:rPr>
              <a:t>Your Decision Determines Your Destiny</a:t>
            </a:r>
            <a:r>
              <a:rPr lang="en-US" smtClean="0">
                <a:solidFill>
                  <a:srgbClr val="FFFFCC"/>
                </a:solidFill>
              </a:rPr>
              <a:t/>
            </a:r>
            <a:br>
              <a:rPr lang="en-US" smtClean="0">
                <a:solidFill>
                  <a:srgbClr val="FFFFCC"/>
                </a:solidFill>
              </a:rPr>
            </a:br>
            <a:r>
              <a:rPr lang="en-US" sz="2000" smtClean="0">
                <a:solidFill>
                  <a:srgbClr val="FFFFCC"/>
                </a:solidFill>
              </a:rPr>
              <a:t>Effective Leadership Requires Making Wise Decisions</a:t>
            </a:r>
            <a:endParaRPr lang="en-US" sz="3600" smtClean="0">
              <a:solidFill>
                <a:srgbClr val="FFFFCC"/>
              </a:solidFill>
            </a:endParaRPr>
          </a:p>
        </p:txBody>
      </p:sp>
      <p:sp>
        <p:nvSpPr>
          <p:cNvPr id="136195" name="Content Placeholder 8"/>
          <p:cNvSpPr>
            <a:spLocks noGrp="1"/>
          </p:cNvSpPr>
          <p:nvPr>
            <p:ph idx="1"/>
          </p:nvPr>
        </p:nvSpPr>
        <p:spPr>
          <a:xfrm>
            <a:off x="685800" y="2209800"/>
            <a:ext cx="7772400" cy="3886200"/>
          </a:xfrm>
        </p:spPr>
        <p:txBody>
          <a:bodyPr/>
          <a:lstStyle/>
          <a:p>
            <a:pPr algn="ctr">
              <a:buFontTx/>
              <a:buNone/>
            </a:pPr>
            <a:r>
              <a:rPr lang="en-US" sz="2000" b="1" smtClean="0">
                <a:solidFill>
                  <a:schemeClr val="bg1"/>
                </a:solidFill>
              </a:rPr>
              <a:t>A Process for Decision Making (James 1:1-8)</a:t>
            </a:r>
          </a:p>
          <a:p>
            <a:r>
              <a:rPr lang="en-US" sz="2000" smtClean="0">
                <a:solidFill>
                  <a:schemeClr val="bg1"/>
                </a:solidFill>
              </a:rPr>
              <a:t>In James 1:1-8, we read a three-step process for making decisions. James tells us what to do if we lack wisdom yet face an important choice. Here are his three steps:</a:t>
            </a:r>
          </a:p>
          <a:p>
            <a:pPr>
              <a:buFontTx/>
              <a:buAutoNum type="arabicPeriod"/>
            </a:pPr>
            <a:r>
              <a:rPr lang="en-US" sz="2000" smtClean="0">
                <a:solidFill>
                  <a:schemeClr val="bg1"/>
                </a:solidFill>
              </a:rPr>
              <a:t>______________(v. 2-4)</a:t>
            </a:r>
          </a:p>
          <a:p>
            <a:r>
              <a:rPr lang="en-US" sz="2000" smtClean="0">
                <a:solidFill>
                  <a:schemeClr val="bg1"/>
                </a:solidFill>
              </a:rPr>
              <a:t>We can find joy in the midst of problems only when we recognize their purpose and results. The key is perspective. Leaders must think correctly about problems. They must see them from God’s perspective so that their followers grow stronger through them.</a:t>
            </a:r>
          </a:p>
        </p:txBody>
      </p:sp>
      <p:sp>
        <p:nvSpPr>
          <p:cNvPr id="4" name="TextBox 3"/>
          <p:cNvSpPr txBox="1">
            <a:spLocks noChangeArrowheads="1"/>
          </p:cNvSpPr>
          <p:nvPr/>
        </p:nvSpPr>
        <p:spPr bwMode="auto">
          <a:xfrm>
            <a:off x="1143000" y="3505200"/>
            <a:ext cx="2286000" cy="400050"/>
          </a:xfrm>
          <a:prstGeom prst="rect">
            <a:avLst/>
          </a:prstGeom>
          <a:noFill/>
          <a:ln w="9525">
            <a:noFill/>
            <a:miter lim="800000"/>
            <a:headEnd/>
            <a:tailEnd/>
          </a:ln>
        </p:spPr>
        <p:txBody>
          <a:bodyPr>
            <a:spAutoFit/>
          </a:bodyPr>
          <a:lstStyle/>
          <a:p>
            <a:r>
              <a:rPr lang="en-US" sz="2000">
                <a:solidFill>
                  <a:srgbClr val="FFFFCC"/>
                </a:solidFill>
              </a:rPr>
              <a:t>Contemplation</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14</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7"/>
          <p:cNvSpPr>
            <a:spLocks noGrp="1"/>
          </p:cNvSpPr>
          <p:nvPr>
            <p:ph type="title"/>
          </p:nvPr>
        </p:nvSpPr>
        <p:spPr/>
        <p:txBody>
          <a:bodyPr/>
          <a:lstStyle/>
          <a:p>
            <a:r>
              <a:rPr lang="en-US" sz="3200" smtClean="0">
                <a:solidFill>
                  <a:srgbClr val="FFFFCC"/>
                </a:solidFill>
              </a:rPr>
              <a:t>Your Decision Determines Your Destiny</a:t>
            </a:r>
            <a:r>
              <a:rPr lang="en-US" smtClean="0">
                <a:solidFill>
                  <a:srgbClr val="FFFFCC"/>
                </a:solidFill>
              </a:rPr>
              <a:t/>
            </a:r>
            <a:br>
              <a:rPr lang="en-US" smtClean="0">
                <a:solidFill>
                  <a:srgbClr val="FFFFCC"/>
                </a:solidFill>
              </a:rPr>
            </a:br>
            <a:r>
              <a:rPr lang="en-US" sz="2000" smtClean="0">
                <a:solidFill>
                  <a:srgbClr val="FFFFCC"/>
                </a:solidFill>
              </a:rPr>
              <a:t>Effective Leadership Requires Making Wise Decisions</a:t>
            </a:r>
            <a:endParaRPr lang="en-US" sz="3600" smtClean="0">
              <a:solidFill>
                <a:srgbClr val="FFFFCC"/>
              </a:solidFill>
            </a:endParaRPr>
          </a:p>
        </p:txBody>
      </p:sp>
      <p:sp>
        <p:nvSpPr>
          <p:cNvPr id="137219" name="Content Placeholder 8"/>
          <p:cNvSpPr>
            <a:spLocks noGrp="1"/>
          </p:cNvSpPr>
          <p:nvPr>
            <p:ph idx="1"/>
          </p:nvPr>
        </p:nvSpPr>
        <p:spPr>
          <a:xfrm>
            <a:off x="685800" y="2209800"/>
            <a:ext cx="7772400" cy="3886200"/>
          </a:xfrm>
        </p:spPr>
        <p:txBody>
          <a:bodyPr/>
          <a:lstStyle/>
          <a:p>
            <a:pPr marL="457200" indent="-457200">
              <a:buFontTx/>
              <a:buAutoNum type="arabicPeriod" startAt="2"/>
            </a:pPr>
            <a:r>
              <a:rPr lang="en-US" sz="2000" smtClean="0">
                <a:solidFill>
                  <a:schemeClr val="bg1"/>
                </a:solidFill>
              </a:rPr>
              <a:t>_______________(v. 5)</a:t>
            </a:r>
          </a:p>
          <a:p>
            <a:pPr marL="457200" indent="-457200"/>
            <a:r>
              <a:rPr lang="en-US" sz="2000" smtClean="0">
                <a:solidFill>
                  <a:schemeClr val="bg1"/>
                </a:solidFill>
              </a:rPr>
              <a:t>God gives us struggles so that we will lack nothing in the end. James says, however, that if we lack wisdom, we should ask God for it. It is no sign of weakness for a leader to pray for wisdom when facing problems or big decisions.</a:t>
            </a:r>
          </a:p>
          <a:p>
            <a:pPr marL="457200" indent="-457200">
              <a:buFontTx/>
              <a:buAutoNum type="arabicPeriod" startAt="3"/>
            </a:pPr>
            <a:r>
              <a:rPr lang="en-US" sz="2000" smtClean="0">
                <a:solidFill>
                  <a:schemeClr val="bg1"/>
                </a:solidFill>
              </a:rPr>
              <a:t>_______________(v. 6-8)</a:t>
            </a:r>
          </a:p>
          <a:p>
            <a:pPr marL="457200" indent="-457200"/>
            <a:r>
              <a:rPr lang="en-US" sz="2000" smtClean="0">
                <a:solidFill>
                  <a:schemeClr val="bg1"/>
                </a:solidFill>
              </a:rPr>
              <a:t>If we do ask God for wisdom, we must ask in faith, expecting His answer. Once leaders gain perspective and trust God for wisdom, the only thing left to do is to anticipate solutions and express optimism.</a:t>
            </a:r>
          </a:p>
          <a:p>
            <a:pPr marL="457200" indent="-457200"/>
            <a:r>
              <a:rPr lang="en-US" sz="2000" smtClean="0">
                <a:solidFill>
                  <a:schemeClr val="bg1"/>
                </a:solidFill>
              </a:rPr>
              <a:t>Question: What is one decision you face that you feel you don’t have the wisdom to make?</a:t>
            </a:r>
          </a:p>
        </p:txBody>
      </p:sp>
      <p:sp>
        <p:nvSpPr>
          <p:cNvPr id="4" name="TextBox 3"/>
          <p:cNvSpPr txBox="1">
            <a:spLocks noChangeArrowheads="1"/>
          </p:cNvSpPr>
          <p:nvPr/>
        </p:nvSpPr>
        <p:spPr bwMode="auto">
          <a:xfrm>
            <a:off x="1219200" y="2209800"/>
            <a:ext cx="2286000" cy="400050"/>
          </a:xfrm>
          <a:prstGeom prst="rect">
            <a:avLst/>
          </a:prstGeom>
          <a:noFill/>
          <a:ln w="9525">
            <a:noFill/>
            <a:miter lim="800000"/>
            <a:headEnd/>
            <a:tailEnd/>
          </a:ln>
        </p:spPr>
        <p:txBody>
          <a:bodyPr>
            <a:spAutoFit/>
          </a:bodyPr>
          <a:lstStyle/>
          <a:p>
            <a:r>
              <a:rPr lang="en-US" sz="2000">
                <a:solidFill>
                  <a:srgbClr val="FFFFCC"/>
                </a:solidFill>
              </a:rPr>
              <a:t>Supplication</a:t>
            </a:r>
          </a:p>
        </p:txBody>
      </p:sp>
      <p:sp>
        <p:nvSpPr>
          <p:cNvPr id="5" name="TextBox 4"/>
          <p:cNvSpPr txBox="1">
            <a:spLocks noChangeArrowheads="1"/>
          </p:cNvSpPr>
          <p:nvPr/>
        </p:nvSpPr>
        <p:spPr bwMode="auto">
          <a:xfrm>
            <a:off x="1219200" y="3886200"/>
            <a:ext cx="2286000" cy="400050"/>
          </a:xfrm>
          <a:prstGeom prst="rect">
            <a:avLst/>
          </a:prstGeom>
          <a:noFill/>
          <a:ln w="9525">
            <a:noFill/>
            <a:miter lim="800000"/>
            <a:headEnd/>
            <a:tailEnd/>
          </a:ln>
        </p:spPr>
        <p:txBody>
          <a:bodyPr>
            <a:spAutoFit/>
          </a:bodyPr>
          <a:lstStyle/>
          <a:p>
            <a:r>
              <a:rPr lang="en-US" sz="2000">
                <a:solidFill>
                  <a:srgbClr val="FFFFCC"/>
                </a:solidFill>
              </a:rPr>
              <a:t>Anticipation</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15</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7"/>
          <p:cNvSpPr>
            <a:spLocks noGrp="1"/>
          </p:cNvSpPr>
          <p:nvPr>
            <p:ph type="title"/>
          </p:nvPr>
        </p:nvSpPr>
        <p:spPr/>
        <p:txBody>
          <a:bodyPr/>
          <a:lstStyle/>
          <a:p>
            <a:r>
              <a:rPr lang="en-US" sz="3200" smtClean="0">
                <a:solidFill>
                  <a:srgbClr val="FFFFCC"/>
                </a:solidFill>
              </a:rPr>
              <a:t>Your Decision Determines Your Destiny</a:t>
            </a:r>
            <a:r>
              <a:rPr lang="en-US" smtClean="0">
                <a:solidFill>
                  <a:srgbClr val="FFFFCC"/>
                </a:solidFill>
              </a:rPr>
              <a:t/>
            </a:r>
            <a:br>
              <a:rPr lang="en-US" smtClean="0">
                <a:solidFill>
                  <a:srgbClr val="FFFFCC"/>
                </a:solidFill>
              </a:rPr>
            </a:br>
            <a:r>
              <a:rPr lang="en-US" sz="2000" smtClean="0">
                <a:solidFill>
                  <a:srgbClr val="FFFFCC"/>
                </a:solidFill>
              </a:rPr>
              <a:t>Effective Leadership Requires Making Wise Decisions</a:t>
            </a:r>
            <a:endParaRPr lang="en-US" sz="3600" smtClean="0">
              <a:solidFill>
                <a:srgbClr val="FFFFCC"/>
              </a:solidFill>
            </a:endParaRPr>
          </a:p>
        </p:txBody>
      </p:sp>
      <p:sp>
        <p:nvSpPr>
          <p:cNvPr id="138243" name="Content Placeholder 3"/>
          <p:cNvSpPr>
            <a:spLocks noGrp="1"/>
          </p:cNvSpPr>
          <p:nvPr>
            <p:ph sz="half" idx="1"/>
          </p:nvPr>
        </p:nvSpPr>
        <p:spPr/>
        <p:txBody>
          <a:bodyPr/>
          <a:lstStyle/>
          <a:p>
            <a:r>
              <a:rPr lang="en-US" sz="2000" b="1" smtClean="0">
                <a:solidFill>
                  <a:schemeClr val="bg1"/>
                </a:solidFill>
              </a:rPr>
              <a:t>Decision Making in the Gray Areas (I Corinthians 10:24-33)</a:t>
            </a:r>
          </a:p>
          <a:p>
            <a:r>
              <a:rPr lang="en-US" sz="1800" smtClean="0">
                <a:solidFill>
                  <a:schemeClr val="bg1"/>
                </a:solidFill>
              </a:rPr>
              <a:t>Leaders regularly face choices that affect not only their own lives, but many others.</a:t>
            </a:r>
          </a:p>
          <a:p>
            <a:r>
              <a:rPr lang="en-US" sz="1800" smtClean="0">
                <a:solidFill>
                  <a:schemeClr val="bg1"/>
                </a:solidFill>
              </a:rPr>
              <a:t>What’s more, many of these decisions have no clear answer; they do not appear black and white, but gray. </a:t>
            </a:r>
          </a:p>
          <a:p>
            <a:r>
              <a:rPr lang="en-US" sz="1800" smtClean="0">
                <a:solidFill>
                  <a:schemeClr val="bg1"/>
                </a:solidFill>
              </a:rPr>
              <a:t>So, how does a leader make good decisions in the gray areas? </a:t>
            </a:r>
          </a:p>
          <a:p>
            <a:r>
              <a:rPr lang="en-US" sz="1800" smtClean="0">
                <a:solidFill>
                  <a:schemeClr val="bg1"/>
                </a:solidFill>
              </a:rPr>
              <a:t>Paul describes a system for making tough decisions like this.</a:t>
            </a:r>
            <a:endParaRPr lang="en-US" smtClean="0">
              <a:solidFill>
                <a:schemeClr val="bg1"/>
              </a:solidFill>
            </a:endParaRPr>
          </a:p>
        </p:txBody>
      </p:sp>
      <p:pic>
        <p:nvPicPr>
          <p:cNvPr id="138244" name="Picture 6" descr="http://how-to-write-business-plan.com/wp-content/uploads/2008/05/decision-making-processes1.jpg"/>
          <p:cNvPicPr>
            <a:picLocks noChangeAspect="1" noChangeArrowheads="1"/>
          </p:cNvPicPr>
          <p:nvPr/>
        </p:nvPicPr>
        <p:blipFill>
          <a:blip r:embed="rId3"/>
          <a:srcRect/>
          <a:stretch>
            <a:fillRect/>
          </a:stretch>
        </p:blipFill>
        <p:spPr bwMode="auto">
          <a:xfrm>
            <a:off x="4648200" y="2590800"/>
            <a:ext cx="4048125" cy="2695575"/>
          </a:xfrm>
          <a:prstGeom prst="rect">
            <a:avLst/>
          </a:prstGeom>
          <a:noFill/>
          <a:ln w="9525">
            <a:noFill/>
            <a:miter lim="800000"/>
            <a:headEnd/>
            <a:tailEnd/>
          </a:ln>
        </p:spPr>
      </p:pic>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16</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7"/>
          <p:cNvSpPr>
            <a:spLocks noGrp="1"/>
          </p:cNvSpPr>
          <p:nvPr>
            <p:ph type="title"/>
          </p:nvPr>
        </p:nvSpPr>
        <p:spPr/>
        <p:txBody>
          <a:bodyPr/>
          <a:lstStyle/>
          <a:p>
            <a:r>
              <a:rPr lang="en-US" sz="3200" smtClean="0">
                <a:solidFill>
                  <a:srgbClr val="FFFFCC"/>
                </a:solidFill>
              </a:rPr>
              <a:t>Your Decision Determines Your Destiny</a:t>
            </a:r>
            <a:r>
              <a:rPr lang="en-US" smtClean="0">
                <a:solidFill>
                  <a:srgbClr val="FFFFCC"/>
                </a:solidFill>
              </a:rPr>
              <a:t/>
            </a:r>
            <a:br>
              <a:rPr lang="en-US" smtClean="0">
                <a:solidFill>
                  <a:srgbClr val="FFFFCC"/>
                </a:solidFill>
              </a:rPr>
            </a:br>
            <a:r>
              <a:rPr lang="en-US" sz="2000" smtClean="0">
                <a:solidFill>
                  <a:srgbClr val="FFFFCC"/>
                </a:solidFill>
              </a:rPr>
              <a:t>Effective Leadership Requires Making Wise Decisions</a:t>
            </a:r>
            <a:endParaRPr lang="en-US" sz="3600" smtClean="0">
              <a:solidFill>
                <a:srgbClr val="FFFFCC"/>
              </a:solidFill>
            </a:endParaRPr>
          </a:p>
        </p:txBody>
      </p:sp>
      <p:sp>
        <p:nvSpPr>
          <p:cNvPr id="139267" name="Content Placeholder 8"/>
          <p:cNvSpPr>
            <a:spLocks noGrp="1"/>
          </p:cNvSpPr>
          <p:nvPr>
            <p:ph idx="1"/>
          </p:nvPr>
        </p:nvSpPr>
        <p:spPr>
          <a:xfrm>
            <a:off x="685800" y="2209800"/>
            <a:ext cx="7772400" cy="3886200"/>
          </a:xfrm>
        </p:spPr>
        <p:txBody>
          <a:bodyPr/>
          <a:lstStyle/>
          <a:p>
            <a:pPr marL="457200" indent="-457200">
              <a:buFontTx/>
              <a:buAutoNum type="arabicPeriod"/>
            </a:pPr>
            <a:r>
              <a:rPr lang="en-US" sz="2000" b="1" smtClean="0">
                <a:solidFill>
                  <a:schemeClr val="bg1"/>
                </a:solidFill>
              </a:rPr>
              <a:t>_____________________</a:t>
            </a:r>
          </a:p>
          <a:p>
            <a:pPr marL="457200" indent="-457200"/>
            <a:endParaRPr lang="en-US" sz="2000" smtClean="0">
              <a:solidFill>
                <a:schemeClr val="bg1"/>
              </a:solidFill>
            </a:endParaRPr>
          </a:p>
          <a:p>
            <a:pPr marL="457200" indent="-457200"/>
            <a:r>
              <a:rPr lang="en-US" sz="2000" smtClean="0">
                <a:solidFill>
                  <a:schemeClr val="bg1"/>
                </a:solidFill>
              </a:rPr>
              <a:t>Leaders must not make decisions based upon what benefits them the most. The term “others” in this Scripture refers to people who are “unlike you.” They are different and are not likely to see the issue as you do. Leaders must choose what is best for others, not what appeals to their own tastes. Ask yourself: Who will benefit most from this decision?</a:t>
            </a:r>
          </a:p>
        </p:txBody>
      </p:sp>
      <p:sp>
        <p:nvSpPr>
          <p:cNvPr id="4" name="TextBox 3"/>
          <p:cNvSpPr txBox="1">
            <a:spLocks noChangeArrowheads="1"/>
          </p:cNvSpPr>
          <p:nvPr/>
        </p:nvSpPr>
        <p:spPr bwMode="auto">
          <a:xfrm>
            <a:off x="1219200" y="2209800"/>
            <a:ext cx="3048000" cy="400050"/>
          </a:xfrm>
          <a:prstGeom prst="rect">
            <a:avLst/>
          </a:prstGeom>
          <a:noFill/>
          <a:ln w="9525">
            <a:noFill/>
            <a:miter lim="800000"/>
            <a:headEnd/>
            <a:tailEnd/>
          </a:ln>
        </p:spPr>
        <p:txBody>
          <a:bodyPr>
            <a:spAutoFit/>
          </a:bodyPr>
          <a:lstStyle/>
          <a:p>
            <a:r>
              <a:rPr lang="en-US" sz="2000">
                <a:solidFill>
                  <a:srgbClr val="FFFFCC"/>
                </a:solidFill>
              </a:rPr>
              <a:t>Prioritize God’s People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17</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7"/>
          <p:cNvSpPr>
            <a:spLocks noGrp="1"/>
          </p:cNvSpPr>
          <p:nvPr>
            <p:ph type="title"/>
          </p:nvPr>
        </p:nvSpPr>
        <p:spPr/>
        <p:txBody>
          <a:bodyPr/>
          <a:lstStyle/>
          <a:p>
            <a:r>
              <a:rPr lang="en-US" sz="3200" smtClean="0">
                <a:solidFill>
                  <a:srgbClr val="FFFFCC"/>
                </a:solidFill>
              </a:rPr>
              <a:t>Your Decision Determines Your Destiny</a:t>
            </a:r>
            <a:r>
              <a:rPr lang="en-US" smtClean="0">
                <a:solidFill>
                  <a:srgbClr val="FFFFCC"/>
                </a:solidFill>
              </a:rPr>
              <a:t/>
            </a:r>
            <a:br>
              <a:rPr lang="en-US" smtClean="0">
                <a:solidFill>
                  <a:srgbClr val="FFFFCC"/>
                </a:solidFill>
              </a:rPr>
            </a:br>
            <a:r>
              <a:rPr lang="en-US" sz="2000" smtClean="0">
                <a:solidFill>
                  <a:srgbClr val="FFFFCC"/>
                </a:solidFill>
              </a:rPr>
              <a:t>Effective Leadership Requires Making Wise Decisions</a:t>
            </a:r>
            <a:endParaRPr lang="en-US" sz="3600" smtClean="0">
              <a:solidFill>
                <a:srgbClr val="FFFFCC"/>
              </a:solidFill>
            </a:endParaRPr>
          </a:p>
        </p:txBody>
      </p:sp>
      <p:sp>
        <p:nvSpPr>
          <p:cNvPr id="140291" name="Content Placeholder 8"/>
          <p:cNvSpPr>
            <a:spLocks noGrp="1"/>
          </p:cNvSpPr>
          <p:nvPr>
            <p:ph idx="1"/>
          </p:nvPr>
        </p:nvSpPr>
        <p:spPr>
          <a:xfrm>
            <a:off x="685800" y="2209800"/>
            <a:ext cx="7772400" cy="3886200"/>
          </a:xfrm>
        </p:spPr>
        <p:txBody>
          <a:bodyPr/>
          <a:lstStyle/>
          <a:p>
            <a:pPr marL="457200" indent="-457200">
              <a:buFontTx/>
              <a:buAutoNum type="arabicPeriod" startAt="2"/>
            </a:pPr>
            <a:r>
              <a:rPr lang="en-US" sz="2000" b="1" smtClean="0">
                <a:solidFill>
                  <a:schemeClr val="bg1"/>
                </a:solidFill>
              </a:rPr>
              <a:t>__________________</a:t>
            </a:r>
          </a:p>
          <a:p>
            <a:pPr marL="457200" indent="-457200"/>
            <a:endParaRPr lang="en-US" sz="2000" smtClean="0">
              <a:solidFill>
                <a:schemeClr val="bg1"/>
              </a:solidFill>
            </a:endParaRPr>
          </a:p>
          <a:p>
            <a:pPr marL="457200" indent="-457200"/>
            <a:r>
              <a:rPr lang="en-US" sz="2000" smtClean="0">
                <a:solidFill>
                  <a:schemeClr val="bg1"/>
                </a:solidFill>
              </a:rPr>
              <a:t>Does the decision glorify God or someone else? Paul would agree with the shorter catechism, “the chief end of man is to glorify God and to enjoy Him forever.” All big decisions should somehow bring honor to God. Ask yourself: Does this decision give people a better picture of who God is?</a:t>
            </a:r>
          </a:p>
        </p:txBody>
      </p:sp>
      <p:sp>
        <p:nvSpPr>
          <p:cNvPr id="4" name="TextBox 3"/>
          <p:cNvSpPr txBox="1">
            <a:spLocks noChangeArrowheads="1"/>
          </p:cNvSpPr>
          <p:nvPr/>
        </p:nvSpPr>
        <p:spPr bwMode="auto">
          <a:xfrm>
            <a:off x="1143000" y="2209800"/>
            <a:ext cx="2667000" cy="400050"/>
          </a:xfrm>
          <a:prstGeom prst="rect">
            <a:avLst/>
          </a:prstGeom>
          <a:noFill/>
          <a:ln w="9525">
            <a:noFill/>
            <a:miter lim="800000"/>
            <a:headEnd/>
            <a:tailEnd/>
          </a:ln>
        </p:spPr>
        <p:txBody>
          <a:bodyPr>
            <a:spAutoFit/>
          </a:bodyPr>
          <a:lstStyle/>
          <a:p>
            <a:r>
              <a:rPr lang="en-US" sz="2000">
                <a:solidFill>
                  <a:srgbClr val="FFFFCC"/>
                </a:solidFill>
              </a:rPr>
              <a:t>Pursue God’s Glory</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18</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7"/>
          <p:cNvSpPr>
            <a:spLocks noGrp="1"/>
          </p:cNvSpPr>
          <p:nvPr>
            <p:ph type="title"/>
          </p:nvPr>
        </p:nvSpPr>
        <p:spPr/>
        <p:txBody>
          <a:bodyPr/>
          <a:lstStyle/>
          <a:p>
            <a:r>
              <a:rPr lang="en-US" sz="3200" smtClean="0">
                <a:solidFill>
                  <a:srgbClr val="FFFFCC"/>
                </a:solidFill>
              </a:rPr>
              <a:t>Your Decision Determines Your Destiny</a:t>
            </a:r>
            <a:r>
              <a:rPr lang="en-US" smtClean="0">
                <a:solidFill>
                  <a:srgbClr val="FFFFCC"/>
                </a:solidFill>
              </a:rPr>
              <a:t/>
            </a:r>
            <a:br>
              <a:rPr lang="en-US" smtClean="0">
                <a:solidFill>
                  <a:srgbClr val="FFFFCC"/>
                </a:solidFill>
              </a:rPr>
            </a:br>
            <a:r>
              <a:rPr lang="en-US" sz="2000" smtClean="0">
                <a:solidFill>
                  <a:srgbClr val="FFFFCC"/>
                </a:solidFill>
              </a:rPr>
              <a:t>Effective Leadership Requires Making Wise Decisions</a:t>
            </a:r>
            <a:endParaRPr lang="en-US" sz="3600" smtClean="0">
              <a:solidFill>
                <a:srgbClr val="FFFFCC"/>
              </a:solidFill>
            </a:endParaRPr>
          </a:p>
        </p:txBody>
      </p:sp>
      <p:sp>
        <p:nvSpPr>
          <p:cNvPr id="141315" name="Content Placeholder 8"/>
          <p:cNvSpPr>
            <a:spLocks noGrp="1"/>
          </p:cNvSpPr>
          <p:nvPr>
            <p:ph idx="1"/>
          </p:nvPr>
        </p:nvSpPr>
        <p:spPr>
          <a:xfrm>
            <a:off x="685800" y="2209800"/>
            <a:ext cx="7772400" cy="3886200"/>
          </a:xfrm>
        </p:spPr>
        <p:txBody>
          <a:bodyPr/>
          <a:lstStyle/>
          <a:p>
            <a:pPr marL="457200" indent="-457200">
              <a:buFontTx/>
              <a:buAutoNum type="arabicPeriod" startAt="3"/>
            </a:pPr>
            <a:r>
              <a:rPr lang="en-US" sz="2000" b="1" smtClean="0">
                <a:solidFill>
                  <a:schemeClr val="bg1"/>
                </a:solidFill>
              </a:rPr>
              <a:t>_____________________</a:t>
            </a:r>
          </a:p>
          <a:p>
            <a:pPr marL="457200" indent="-457200"/>
            <a:endParaRPr lang="en-US" sz="2000" smtClean="0">
              <a:solidFill>
                <a:schemeClr val="bg1"/>
              </a:solidFill>
            </a:endParaRPr>
          </a:p>
          <a:p>
            <a:pPr marL="457200" indent="-457200"/>
            <a:r>
              <a:rPr lang="en-US" sz="2000" smtClean="0">
                <a:solidFill>
                  <a:schemeClr val="bg1"/>
                </a:solidFill>
              </a:rPr>
              <a:t>The ultimate purpose for our being here on earth is to bring others to Christ. While leaders may have many small goals, this is the ultimate goal. We must always move toward fulfilling this mission. Ask yourself: Will this decision please God and fulfill His purposes?</a:t>
            </a:r>
          </a:p>
        </p:txBody>
      </p:sp>
      <p:sp>
        <p:nvSpPr>
          <p:cNvPr id="4" name="TextBox 3"/>
          <p:cNvSpPr txBox="1">
            <a:spLocks noChangeArrowheads="1"/>
          </p:cNvSpPr>
          <p:nvPr/>
        </p:nvSpPr>
        <p:spPr bwMode="auto">
          <a:xfrm>
            <a:off x="1143000" y="2209800"/>
            <a:ext cx="3124200" cy="400050"/>
          </a:xfrm>
          <a:prstGeom prst="rect">
            <a:avLst/>
          </a:prstGeom>
          <a:noFill/>
          <a:ln w="9525">
            <a:noFill/>
            <a:miter lim="800000"/>
            <a:headEnd/>
            <a:tailEnd/>
          </a:ln>
        </p:spPr>
        <p:txBody>
          <a:bodyPr>
            <a:spAutoFit/>
          </a:bodyPr>
          <a:lstStyle/>
          <a:p>
            <a:r>
              <a:rPr lang="en-US" sz="2000">
                <a:solidFill>
                  <a:srgbClr val="FFFFCC"/>
                </a:solidFill>
              </a:rPr>
              <a:t>Perceive God’s Purpose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19</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Title 7"/>
          <p:cNvSpPr>
            <a:spLocks noGrp="1"/>
          </p:cNvSpPr>
          <p:nvPr>
            <p:ph type="title"/>
          </p:nvPr>
        </p:nvSpPr>
        <p:spPr/>
        <p:txBody>
          <a:bodyPr/>
          <a:lstStyle/>
          <a:p>
            <a:r>
              <a:rPr lang="en-US" sz="3200" dirty="0" smtClean="0">
                <a:solidFill>
                  <a:srgbClr val="FFFFCC"/>
                </a:solidFill>
              </a:rPr>
              <a:t>Your Decision Determines Your Destiny</a:t>
            </a:r>
            <a:r>
              <a:rPr lang="en-US" dirty="0" smtClean="0">
                <a:solidFill>
                  <a:srgbClr val="FFFFCC"/>
                </a:solidFill>
              </a:rPr>
              <a:t/>
            </a:r>
            <a:br>
              <a:rPr lang="en-US" dirty="0" smtClean="0">
                <a:solidFill>
                  <a:srgbClr val="FFFFCC"/>
                </a:solidFill>
              </a:rPr>
            </a:br>
            <a:r>
              <a:rPr lang="en-US" sz="2000" dirty="0" smtClean="0">
                <a:solidFill>
                  <a:srgbClr val="FFFFCC"/>
                </a:solidFill>
              </a:rPr>
              <a:t>Effective Leadership Requires Making Wise Decisions</a:t>
            </a:r>
            <a:endParaRPr lang="en-US" sz="3600" dirty="0" smtClean="0">
              <a:solidFill>
                <a:srgbClr val="FFFFCC"/>
              </a:solidFill>
            </a:endParaRPr>
          </a:p>
        </p:txBody>
      </p:sp>
      <p:sp>
        <p:nvSpPr>
          <p:cNvPr id="123908" name="Content Placeholder 8"/>
          <p:cNvSpPr>
            <a:spLocks noGrp="1"/>
          </p:cNvSpPr>
          <p:nvPr>
            <p:ph idx="1"/>
          </p:nvPr>
        </p:nvSpPr>
        <p:spPr>
          <a:xfrm>
            <a:off x="685800" y="2209800"/>
            <a:ext cx="7772400" cy="3886200"/>
          </a:xfrm>
        </p:spPr>
        <p:txBody>
          <a:bodyPr/>
          <a:lstStyle/>
          <a:p>
            <a:pPr algn="ctr">
              <a:buFontTx/>
              <a:buNone/>
            </a:pPr>
            <a:r>
              <a:rPr lang="en-US" sz="1600" i="1" smtClean="0">
                <a:solidFill>
                  <a:srgbClr val="FFFF99"/>
                </a:solidFill>
              </a:rPr>
              <a:t>“I call heaven and earth to witness against you today, that I have set before you life and death, blessing and the curse. Therefore, choose life in order that you may live, you and your descendents.” </a:t>
            </a:r>
          </a:p>
          <a:p>
            <a:pPr algn="ctr">
              <a:buFontTx/>
              <a:buNone/>
            </a:pPr>
            <a:r>
              <a:rPr lang="en-US" sz="1400" i="1" smtClean="0">
                <a:solidFill>
                  <a:srgbClr val="FFFF99"/>
                </a:solidFill>
              </a:rPr>
              <a:t>(Deuteronomy 30:19)</a:t>
            </a:r>
          </a:p>
          <a:p>
            <a:pPr algn="ctr">
              <a:buFontTx/>
              <a:buNone/>
            </a:pPr>
            <a:endParaRPr lang="en-US" sz="1400" i="1" smtClean="0">
              <a:solidFill>
                <a:srgbClr val="FFFF99"/>
              </a:solidFill>
            </a:endParaRPr>
          </a:p>
          <a:p>
            <a:pPr algn="ctr">
              <a:buFontTx/>
              <a:buNone/>
            </a:pPr>
            <a:r>
              <a:rPr lang="en-US" sz="1400" i="1" smtClean="0">
                <a:solidFill>
                  <a:srgbClr val="FFFF99"/>
                </a:solidFill>
              </a:rPr>
              <a:t>“Now, therefore, fear the Lord and serve him in sincerity and truth; and put away the gods which your fathers served beyond the river and Egypt, and serve the Lord. And if it is disagreeable in your sight to serve the Lord, choose for yourselves today whom you will  serve; whether the gods which your fathers served which were beyond the river, or the gods of the Amorites in whose land you are living; but as for me and my house, we will serve the Lord. And the people answered and said, ‘…We will also serve the Lord.’” </a:t>
            </a:r>
          </a:p>
          <a:p>
            <a:pPr algn="ctr">
              <a:buFontTx/>
              <a:buNone/>
            </a:pPr>
            <a:r>
              <a:rPr lang="en-US" sz="1400" i="1" smtClean="0">
                <a:solidFill>
                  <a:srgbClr val="FFFF99"/>
                </a:solidFill>
              </a:rPr>
              <a:t>(Joshua 24:14-21)</a:t>
            </a:r>
            <a:endParaRPr lang="en-US" sz="1400"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1054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7"/>
          <p:cNvSpPr>
            <a:spLocks noGrp="1"/>
          </p:cNvSpPr>
          <p:nvPr>
            <p:ph type="title"/>
          </p:nvPr>
        </p:nvSpPr>
        <p:spPr/>
        <p:txBody>
          <a:bodyPr/>
          <a:lstStyle/>
          <a:p>
            <a:r>
              <a:rPr lang="en-US" sz="3200" smtClean="0">
                <a:solidFill>
                  <a:srgbClr val="FFFFCC"/>
                </a:solidFill>
              </a:rPr>
              <a:t>Your Decision Determines Your Destiny</a:t>
            </a:r>
            <a:r>
              <a:rPr lang="en-US" smtClean="0">
                <a:solidFill>
                  <a:srgbClr val="FFFFCC"/>
                </a:solidFill>
              </a:rPr>
              <a:t/>
            </a:r>
            <a:br>
              <a:rPr lang="en-US" smtClean="0">
                <a:solidFill>
                  <a:srgbClr val="FFFFCC"/>
                </a:solidFill>
              </a:rPr>
            </a:br>
            <a:r>
              <a:rPr lang="en-US" sz="2000" smtClean="0">
                <a:solidFill>
                  <a:srgbClr val="FFFFCC"/>
                </a:solidFill>
              </a:rPr>
              <a:t>Effective Leadership Requires Making Wise Decisions</a:t>
            </a:r>
            <a:endParaRPr lang="en-US" sz="3600" smtClean="0">
              <a:solidFill>
                <a:srgbClr val="FFFFCC"/>
              </a:solidFill>
            </a:endParaRPr>
          </a:p>
        </p:txBody>
      </p:sp>
      <p:sp>
        <p:nvSpPr>
          <p:cNvPr id="142339" name="Content Placeholder 8"/>
          <p:cNvSpPr>
            <a:spLocks noGrp="1"/>
          </p:cNvSpPr>
          <p:nvPr>
            <p:ph idx="1"/>
          </p:nvPr>
        </p:nvSpPr>
        <p:spPr>
          <a:xfrm>
            <a:off x="685800" y="2209800"/>
            <a:ext cx="7772400" cy="3886200"/>
          </a:xfrm>
        </p:spPr>
        <p:txBody>
          <a:bodyPr/>
          <a:lstStyle/>
          <a:p>
            <a:pPr algn="ctr">
              <a:buFontTx/>
              <a:buNone/>
            </a:pPr>
            <a:r>
              <a:rPr lang="en-US" sz="2000" b="1" smtClean="0">
                <a:solidFill>
                  <a:schemeClr val="bg1"/>
                </a:solidFill>
              </a:rPr>
              <a:t>Principles on Decision Making</a:t>
            </a:r>
          </a:p>
          <a:p>
            <a:pPr>
              <a:buFontTx/>
              <a:buAutoNum type="arabicPeriod"/>
            </a:pPr>
            <a:r>
              <a:rPr lang="en-US" sz="1600" smtClean="0">
                <a:solidFill>
                  <a:schemeClr val="bg1"/>
                </a:solidFill>
              </a:rPr>
              <a:t>Choice, not chance, determines my ________.</a:t>
            </a:r>
          </a:p>
          <a:p>
            <a:pPr marL="857250" lvl="1" indent="-457200">
              <a:buFontTx/>
              <a:buNone/>
            </a:pPr>
            <a:r>
              <a:rPr lang="en-US" sz="1600" smtClean="0">
                <a:solidFill>
                  <a:schemeClr val="bg1"/>
                </a:solidFill>
              </a:rPr>
              <a:t>Notes…</a:t>
            </a:r>
          </a:p>
          <a:p>
            <a:pPr>
              <a:buFontTx/>
              <a:buAutoNum type="arabicPeriod"/>
            </a:pPr>
            <a:r>
              <a:rPr lang="en-US" sz="1600" smtClean="0">
                <a:solidFill>
                  <a:schemeClr val="bg1"/>
                </a:solidFill>
              </a:rPr>
              <a:t>To choose not to decide is to choose to let ____________control my life.</a:t>
            </a:r>
          </a:p>
          <a:p>
            <a:pPr>
              <a:buFontTx/>
              <a:buNone/>
            </a:pPr>
            <a:r>
              <a:rPr lang="en-US" sz="1600" smtClean="0">
                <a:solidFill>
                  <a:schemeClr val="bg1"/>
                </a:solidFill>
              </a:rPr>
              <a:t>	Notes…</a:t>
            </a:r>
          </a:p>
          <a:p>
            <a:pPr>
              <a:buFontTx/>
              <a:buAutoNum type="arabicPeriod" startAt="3"/>
            </a:pPr>
            <a:r>
              <a:rPr lang="en-US" sz="1600" smtClean="0">
                <a:solidFill>
                  <a:schemeClr val="bg1"/>
                </a:solidFill>
              </a:rPr>
              <a:t>To choose to decide is to take ____________.</a:t>
            </a:r>
          </a:p>
          <a:p>
            <a:pPr marL="857250" lvl="1" indent="-457200">
              <a:buFontTx/>
              <a:buNone/>
            </a:pPr>
            <a:r>
              <a:rPr lang="en-US" sz="1600" smtClean="0">
                <a:solidFill>
                  <a:schemeClr val="bg1"/>
                </a:solidFill>
              </a:rPr>
              <a:t>Notes…</a:t>
            </a:r>
          </a:p>
          <a:p>
            <a:pPr>
              <a:buFontTx/>
              <a:buAutoNum type="arabicPeriod" startAt="3"/>
            </a:pPr>
            <a:r>
              <a:rPr lang="en-US" sz="1600" smtClean="0">
                <a:solidFill>
                  <a:schemeClr val="bg1"/>
                </a:solidFill>
              </a:rPr>
              <a:t>Indecision is the mark of a _______ mind.</a:t>
            </a:r>
          </a:p>
          <a:p>
            <a:pPr marL="857250" lvl="1" indent="-457200">
              <a:buFontTx/>
              <a:buNone/>
            </a:pPr>
            <a:r>
              <a:rPr lang="en-US" sz="1600" smtClean="0">
                <a:solidFill>
                  <a:schemeClr val="bg1"/>
                </a:solidFill>
              </a:rPr>
              <a:t>Notes…</a:t>
            </a:r>
          </a:p>
          <a:p>
            <a:pPr>
              <a:buFontTx/>
              <a:buAutoNum type="arabicPeriod" startAt="3"/>
            </a:pPr>
            <a:r>
              <a:rPr lang="en-US" sz="1600" smtClean="0">
                <a:solidFill>
                  <a:schemeClr val="bg1"/>
                </a:solidFill>
              </a:rPr>
              <a:t>Decisiveness is the mark of a _______.</a:t>
            </a:r>
          </a:p>
          <a:p>
            <a:pPr marL="857250" lvl="1" indent="-457200">
              <a:buFontTx/>
              <a:buNone/>
            </a:pPr>
            <a:r>
              <a:rPr lang="en-US" sz="1600" smtClean="0">
                <a:solidFill>
                  <a:schemeClr val="bg1"/>
                </a:solidFill>
              </a:rPr>
              <a:t>Notes…</a:t>
            </a:r>
          </a:p>
          <a:p>
            <a:pPr>
              <a:buFontTx/>
              <a:buAutoNum type="arabicPeriod" startAt="3"/>
            </a:pPr>
            <a:r>
              <a:rPr lang="en-US" sz="1600" smtClean="0">
                <a:solidFill>
                  <a:schemeClr val="bg1"/>
                </a:solidFill>
              </a:rPr>
              <a:t>Followers can live without certainty, but they cannot live without ______.</a:t>
            </a:r>
          </a:p>
          <a:p>
            <a:pPr marL="857250" lvl="1" indent="-457200">
              <a:buFontTx/>
              <a:buNone/>
            </a:pPr>
            <a:r>
              <a:rPr lang="en-US" sz="1600" smtClean="0">
                <a:solidFill>
                  <a:schemeClr val="bg1"/>
                </a:solidFill>
              </a:rPr>
              <a:t>Notes…</a:t>
            </a:r>
          </a:p>
        </p:txBody>
      </p:sp>
      <p:sp>
        <p:nvSpPr>
          <p:cNvPr id="4" name="TextBox 3"/>
          <p:cNvSpPr txBox="1">
            <a:spLocks noChangeArrowheads="1"/>
          </p:cNvSpPr>
          <p:nvPr/>
        </p:nvSpPr>
        <p:spPr bwMode="auto">
          <a:xfrm>
            <a:off x="4419600" y="2514600"/>
            <a:ext cx="2286000" cy="338138"/>
          </a:xfrm>
          <a:prstGeom prst="rect">
            <a:avLst/>
          </a:prstGeom>
          <a:noFill/>
          <a:ln w="9525">
            <a:noFill/>
            <a:miter lim="800000"/>
            <a:headEnd/>
            <a:tailEnd/>
          </a:ln>
        </p:spPr>
        <p:txBody>
          <a:bodyPr>
            <a:spAutoFit/>
          </a:bodyPr>
          <a:lstStyle/>
          <a:p>
            <a:r>
              <a:rPr lang="en-US" sz="1600">
                <a:solidFill>
                  <a:srgbClr val="FFFFCC"/>
                </a:solidFill>
              </a:rPr>
              <a:t>destiny</a:t>
            </a:r>
          </a:p>
        </p:txBody>
      </p:sp>
      <p:sp>
        <p:nvSpPr>
          <p:cNvPr id="13" name="TextBox 12"/>
          <p:cNvSpPr txBox="1">
            <a:spLocks noChangeArrowheads="1"/>
          </p:cNvSpPr>
          <p:nvPr/>
        </p:nvSpPr>
        <p:spPr bwMode="auto">
          <a:xfrm>
            <a:off x="4953000" y="3124200"/>
            <a:ext cx="2362200" cy="338138"/>
          </a:xfrm>
          <a:prstGeom prst="rect">
            <a:avLst/>
          </a:prstGeom>
          <a:noFill/>
          <a:ln w="9525">
            <a:noFill/>
            <a:miter lim="800000"/>
            <a:headEnd/>
            <a:tailEnd/>
          </a:ln>
        </p:spPr>
        <p:txBody>
          <a:bodyPr>
            <a:spAutoFit/>
          </a:bodyPr>
          <a:lstStyle/>
          <a:p>
            <a:r>
              <a:rPr lang="en-US" sz="1600">
                <a:solidFill>
                  <a:srgbClr val="FFFFCC"/>
                </a:solidFill>
              </a:rPr>
              <a:t>someone else</a:t>
            </a:r>
          </a:p>
        </p:txBody>
      </p:sp>
      <p:sp>
        <p:nvSpPr>
          <p:cNvPr id="14" name="TextBox 13"/>
          <p:cNvSpPr txBox="1">
            <a:spLocks noChangeArrowheads="1"/>
          </p:cNvSpPr>
          <p:nvPr/>
        </p:nvSpPr>
        <p:spPr bwMode="auto">
          <a:xfrm>
            <a:off x="3886200" y="3733800"/>
            <a:ext cx="2286000" cy="338138"/>
          </a:xfrm>
          <a:prstGeom prst="rect">
            <a:avLst/>
          </a:prstGeom>
          <a:noFill/>
          <a:ln w="9525">
            <a:noFill/>
            <a:miter lim="800000"/>
            <a:headEnd/>
            <a:tailEnd/>
          </a:ln>
        </p:spPr>
        <p:txBody>
          <a:bodyPr>
            <a:spAutoFit/>
          </a:bodyPr>
          <a:lstStyle/>
          <a:p>
            <a:r>
              <a:rPr lang="en-US" sz="1600">
                <a:solidFill>
                  <a:srgbClr val="FFFFCC"/>
                </a:solidFill>
              </a:rPr>
              <a:t>responsibility</a:t>
            </a:r>
          </a:p>
        </p:txBody>
      </p:sp>
      <p:sp>
        <p:nvSpPr>
          <p:cNvPr id="15" name="TextBox 14"/>
          <p:cNvSpPr txBox="1">
            <a:spLocks noChangeArrowheads="1"/>
          </p:cNvSpPr>
          <p:nvPr/>
        </p:nvSpPr>
        <p:spPr bwMode="auto">
          <a:xfrm>
            <a:off x="3505200" y="4267200"/>
            <a:ext cx="2438400" cy="338138"/>
          </a:xfrm>
          <a:prstGeom prst="rect">
            <a:avLst/>
          </a:prstGeom>
          <a:noFill/>
          <a:ln w="9525">
            <a:noFill/>
            <a:miter lim="800000"/>
            <a:headEnd/>
            <a:tailEnd/>
          </a:ln>
        </p:spPr>
        <p:txBody>
          <a:bodyPr>
            <a:spAutoFit/>
          </a:bodyPr>
          <a:lstStyle/>
          <a:p>
            <a:r>
              <a:rPr lang="en-US" sz="1600">
                <a:solidFill>
                  <a:srgbClr val="FFFFCC"/>
                </a:solidFill>
              </a:rPr>
              <a:t>fearful</a:t>
            </a:r>
          </a:p>
        </p:txBody>
      </p:sp>
      <p:sp>
        <p:nvSpPr>
          <p:cNvPr id="16" name="TextBox 15"/>
          <p:cNvSpPr txBox="1">
            <a:spLocks noChangeArrowheads="1"/>
          </p:cNvSpPr>
          <p:nvPr/>
        </p:nvSpPr>
        <p:spPr bwMode="auto">
          <a:xfrm>
            <a:off x="3886200" y="4876800"/>
            <a:ext cx="2286000" cy="338138"/>
          </a:xfrm>
          <a:prstGeom prst="rect">
            <a:avLst/>
          </a:prstGeom>
          <a:noFill/>
          <a:ln w="9525">
            <a:noFill/>
            <a:miter lim="800000"/>
            <a:headEnd/>
            <a:tailEnd/>
          </a:ln>
        </p:spPr>
        <p:txBody>
          <a:bodyPr>
            <a:spAutoFit/>
          </a:bodyPr>
          <a:lstStyle/>
          <a:p>
            <a:r>
              <a:rPr lang="en-US" sz="1600">
                <a:solidFill>
                  <a:srgbClr val="FFFFCC"/>
                </a:solidFill>
              </a:rPr>
              <a:t>leader</a:t>
            </a:r>
          </a:p>
        </p:txBody>
      </p:sp>
      <p:sp>
        <p:nvSpPr>
          <p:cNvPr id="17" name="TextBox 16"/>
          <p:cNvSpPr txBox="1">
            <a:spLocks noChangeArrowheads="1"/>
          </p:cNvSpPr>
          <p:nvPr/>
        </p:nvSpPr>
        <p:spPr bwMode="auto">
          <a:xfrm>
            <a:off x="6858000" y="5486400"/>
            <a:ext cx="2362200" cy="338138"/>
          </a:xfrm>
          <a:prstGeom prst="rect">
            <a:avLst/>
          </a:prstGeom>
          <a:noFill/>
          <a:ln w="9525">
            <a:noFill/>
            <a:miter lim="800000"/>
            <a:headEnd/>
            <a:tailEnd/>
          </a:ln>
        </p:spPr>
        <p:txBody>
          <a:bodyPr>
            <a:spAutoFit/>
          </a:bodyPr>
          <a:lstStyle/>
          <a:p>
            <a:r>
              <a:rPr lang="en-US" sz="1600">
                <a:solidFill>
                  <a:srgbClr val="FFFFCC"/>
                </a:solidFill>
              </a:rPr>
              <a:t>clarity</a:t>
            </a:r>
          </a:p>
        </p:txBody>
      </p:sp>
      <p:sp>
        <p:nvSpPr>
          <p:cNvPr id="10"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11"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20</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additive="base">
                                        <p:cTn id="13"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anim calcmode="lin" valueType="num">
                                      <p:cBhvr additive="base">
                                        <p:cTn id="19"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xEl>
                                              <p:pRg st="0" end="0"/>
                                            </p:txEl>
                                          </p:spTgt>
                                        </p:tgtEl>
                                        <p:attrNameLst>
                                          <p:attrName>style.visibility</p:attrName>
                                        </p:attrNameLst>
                                      </p:cBhvr>
                                      <p:to>
                                        <p:strVal val="visible"/>
                                      </p:to>
                                    </p:set>
                                    <p:anim calcmode="lin" valueType="num">
                                      <p:cBhvr additive="base">
                                        <p:cTn id="25"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xEl>
                                              <p:pRg st="0" end="0"/>
                                            </p:txEl>
                                          </p:spTgt>
                                        </p:tgtEl>
                                        <p:attrNameLst>
                                          <p:attrName>style.visibility</p:attrName>
                                        </p:attrNameLst>
                                      </p:cBhvr>
                                      <p:to>
                                        <p:strVal val="visible"/>
                                      </p:to>
                                    </p:set>
                                    <p:anim calcmode="lin" valueType="num">
                                      <p:cBhvr additive="base">
                                        <p:cTn id="31"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xEl>
                                              <p:pRg st="0" end="0"/>
                                            </p:txEl>
                                          </p:spTgt>
                                        </p:tgtEl>
                                        <p:attrNameLst>
                                          <p:attrName>style.visibility</p:attrName>
                                        </p:attrNameLst>
                                      </p:cBhvr>
                                      <p:to>
                                        <p:strVal val="visible"/>
                                      </p:to>
                                    </p:set>
                                    <p:anim calcmode="lin" valueType="num">
                                      <p:cBhvr additive="base">
                                        <p:cTn id="3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13" grpId="0" build="allAtOnce"/>
      <p:bldP spid="14" grpId="0" build="allAtOnce"/>
      <p:bldP spid="15" grpId="0" build="allAtOnce"/>
      <p:bldP spid="16" grpId="0" build="allAtOnce"/>
      <p:bldP spid="17"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7"/>
          <p:cNvSpPr>
            <a:spLocks noGrp="1"/>
          </p:cNvSpPr>
          <p:nvPr>
            <p:ph type="title"/>
          </p:nvPr>
        </p:nvSpPr>
        <p:spPr/>
        <p:txBody>
          <a:bodyPr/>
          <a:lstStyle/>
          <a:p>
            <a:r>
              <a:rPr lang="en-US" sz="3200" smtClean="0">
                <a:solidFill>
                  <a:srgbClr val="FFFFCC"/>
                </a:solidFill>
              </a:rPr>
              <a:t>Your Decision Determines Your Destiny</a:t>
            </a:r>
            <a:r>
              <a:rPr lang="en-US" smtClean="0">
                <a:solidFill>
                  <a:srgbClr val="FFFFCC"/>
                </a:solidFill>
              </a:rPr>
              <a:t/>
            </a:r>
            <a:br>
              <a:rPr lang="en-US" smtClean="0">
                <a:solidFill>
                  <a:srgbClr val="FFFFCC"/>
                </a:solidFill>
              </a:rPr>
            </a:br>
            <a:r>
              <a:rPr lang="en-US" sz="2000" smtClean="0">
                <a:solidFill>
                  <a:srgbClr val="FFFFCC"/>
                </a:solidFill>
              </a:rPr>
              <a:t>Effective Leadership Requires Making Wise Decisions</a:t>
            </a:r>
            <a:endParaRPr lang="en-US" sz="3600" smtClean="0">
              <a:solidFill>
                <a:srgbClr val="FFFFCC"/>
              </a:solidFill>
            </a:endParaRPr>
          </a:p>
        </p:txBody>
      </p:sp>
      <p:sp>
        <p:nvSpPr>
          <p:cNvPr id="143363" name="Content Placeholder 8"/>
          <p:cNvSpPr>
            <a:spLocks noGrp="1"/>
          </p:cNvSpPr>
          <p:nvPr>
            <p:ph idx="1"/>
          </p:nvPr>
        </p:nvSpPr>
        <p:spPr>
          <a:xfrm>
            <a:off x="685800" y="2209800"/>
            <a:ext cx="7772400" cy="3886200"/>
          </a:xfrm>
        </p:spPr>
        <p:txBody>
          <a:bodyPr/>
          <a:lstStyle/>
          <a:p>
            <a:pPr marL="457200" indent="-457200">
              <a:buFontTx/>
              <a:buAutoNum type="arabicPeriod" startAt="7"/>
            </a:pPr>
            <a:r>
              <a:rPr lang="en-US" sz="1600" smtClean="0">
                <a:solidFill>
                  <a:schemeClr val="bg1"/>
                </a:solidFill>
              </a:rPr>
              <a:t>The leader who ______ on perfect knowledge before he decides, never decides.</a:t>
            </a:r>
          </a:p>
          <a:p>
            <a:pPr marL="857250" lvl="1" indent="-457200">
              <a:buFontTx/>
              <a:buNone/>
            </a:pPr>
            <a:r>
              <a:rPr lang="en-US" sz="1600" smtClean="0">
                <a:solidFill>
                  <a:schemeClr val="bg1"/>
                </a:solidFill>
              </a:rPr>
              <a:t>Notes…</a:t>
            </a:r>
          </a:p>
          <a:p>
            <a:pPr marL="457200" indent="-457200">
              <a:buFontTx/>
              <a:buAutoNum type="arabicPeriod" startAt="7"/>
            </a:pPr>
            <a:r>
              <a:rPr lang="en-US" sz="1600" smtClean="0">
                <a:solidFill>
                  <a:schemeClr val="bg1"/>
                </a:solidFill>
              </a:rPr>
              <a:t>Decisions _______ energy, insight, commitment and support.</a:t>
            </a:r>
          </a:p>
          <a:p>
            <a:pPr marL="857250" lvl="1" indent="-457200">
              <a:buFontTx/>
              <a:buNone/>
            </a:pPr>
            <a:r>
              <a:rPr lang="en-US" sz="1600" smtClean="0">
                <a:solidFill>
                  <a:schemeClr val="bg1"/>
                </a:solidFill>
              </a:rPr>
              <a:t>Notes…</a:t>
            </a:r>
          </a:p>
          <a:p>
            <a:pPr marL="457200" indent="-457200">
              <a:buFontTx/>
              <a:buAutoNum type="arabicPeriod" startAt="7"/>
            </a:pPr>
            <a:r>
              <a:rPr lang="en-US" sz="1600" smtClean="0">
                <a:solidFill>
                  <a:schemeClr val="bg1"/>
                </a:solidFill>
              </a:rPr>
              <a:t>The larger the group of followers, the greater the ________ to conform.</a:t>
            </a:r>
          </a:p>
          <a:p>
            <a:pPr marL="857250" lvl="1" indent="-457200">
              <a:buFontTx/>
              <a:buNone/>
            </a:pPr>
            <a:r>
              <a:rPr lang="en-US" sz="1600" smtClean="0">
                <a:solidFill>
                  <a:schemeClr val="bg1"/>
                </a:solidFill>
              </a:rPr>
              <a:t>Notes…</a:t>
            </a:r>
          </a:p>
          <a:p>
            <a:pPr marL="457200" indent="-457200">
              <a:buFontTx/>
              <a:buAutoNum type="arabicPeriod" startAt="7"/>
            </a:pPr>
            <a:r>
              <a:rPr lang="en-US" sz="1600" smtClean="0">
                <a:solidFill>
                  <a:schemeClr val="bg1"/>
                </a:solidFill>
              </a:rPr>
              <a:t>Great people are ordinary people who make extraordinary _________.</a:t>
            </a:r>
          </a:p>
          <a:p>
            <a:pPr marL="857250" lvl="1" indent="-457200">
              <a:buFontTx/>
              <a:buNone/>
            </a:pPr>
            <a:r>
              <a:rPr lang="en-US" sz="1600" smtClean="0">
                <a:solidFill>
                  <a:schemeClr val="bg1"/>
                </a:solidFill>
              </a:rPr>
              <a:t>Notes…</a:t>
            </a:r>
          </a:p>
          <a:p>
            <a:pPr marL="457200" indent="-457200">
              <a:buFontTx/>
              <a:buAutoNum type="arabicPeriod" startAt="7"/>
            </a:pPr>
            <a:r>
              <a:rPr lang="en-US" sz="1600" smtClean="0">
                <a:solidFill>
                  <a:schemeClr val="bg1"/>
                </a:solidFill>
              </a:rPr>
              <a:t>Decisions should be made at the ______ level possible in an organization.</a:t>
            </a:r>
          </a:p>
          <a:p>
            <a:pPr marL="857250" lvl="1" indent="-457200">
              <a:buFontTx/>
              <a:buNone/>
            </a:pPr>
            <a:r>
              <a:rPr lang="en-US" sz="1600" smtClean="0">
                <a:solidFill>
                  <a:schemeClr val="bg1"/>
                </a:solidFill>
              </a:rPr>
              <a:t>Notes…</a:t>
            </a:r>
          </a:p>
          <a:p>
            <a:pPr marL="457200" indent="-457200">
              <a:buFontTx/>
              <a:buAutoNum type="arabicPeriod" startAt="7"/>
            </a:pPr>
            <a:r>
              <a:rPr lang="en-US" sz="1600" smtClean="0">
                <a:solidFill>
                  <a:schemeClr val="bg1"/>
                </a:solidFill>
              </a:rPr>
              <a:t>Success is not for the chosen few, but for the few who _______.</a:t>
            </a:r>
          </a:p>
          <a:p>
            <a:pPr marL="857250" lvl="1" indent="-457200">
              <a:buFontTx/>
              <a:buNone/>
            </a:pPr>
            <a:r>
              <a:rPr lang="en-US" sz="1600" smtClean="0">
                <a:solidFill>
                  <a:schemeClr val="bg1"/>
                </a:solidFill>
              </a:rPr>
              <a:t>Notes…</a:t>
            </a:r>
          </a:p>
        </p:txBody>
      </p:sp>
      <p:sp>
        <p:nvSpPr>
          <p:cNvPr id="4" name="TextBox 3"/>
          <p:cNvSpPr txBox="1">
            <a:spLocks noChangeArrowheads="1"/>
          </p:cNvSpPr>
          <p:nvPr/>
        </p:nvSpPr>
        <p:spPr bwMode="auto">
          <a:xfrm>
            <a:off x="2590800" y="2209800"/>
            <a:ext cx="2286000" cy="338138"/>
          </a:xfrm>
          <a:prstGeom prst="rect">
            <a:avLst/>
          </a:prstGeom>
          <a:noFill/>
          <a:ln w="9525">
            <a:noFill/>
            <a:miter lim="800000"/>
            <a:headEnd/>
            <a:tailEnd/>
          </a:ln>
        </p:spPr>
        <p:txBody>
          <a:bodyPr>
            <a:spAutoFit/>
          </a:bodyPr>
          <a:lstStyle/>
          <a:p>
            <a:r>
              <a:rPr lang="en-US" sz="1600">
                <a:solidFill>
                  <a:srgbClr val="FFFFCC"/>
                </a:solidFill>
              </a:rPr>
              <a:t>insists</a:t>
            </a:r>
          </a:p>
        </p:txBody>
      </p:sp>
      <p:sp>
        <p:nvSpPr>
          <p:cNvPr id="5" name="TextBox 4"/>
          <p:cNvSpPr txBox="1">
            <a:spLocks noChangeArrowheads="1"/>
          </p:cNvSpPr>
          <p:nvPr/>
        </p:nvSpPr>
        <p:spPr bwMode="auto">
          <a:xfrm>
            <a:off x="2133600" y="2971800"/>
            <a:ext cx="2286000" cy="338138"/>
          </a:xfrm>
          <a:prstGeom prst="rect">
            <a:avLst/>
          </a:prstGeom>
          <a:noFill/>
          <a:ln w="9525">
            <a:noFill/>
            <a:miter lim="800000"/>
            <a:headEnd/>
            <a:tailEnd/>
          </a:ln>
        </p:spPr>
        <p:txBody>
          <a:bodyPr>
            <a:spAutoFit/>
          </a:bodyPr>
          <a:lstStyle/>
          <a:p>
            <a:r>
              <a:rPr lang="en-US" sz="1600">
                <a:solidFill>
                  <a:srgbClr val="FFFFCC"/>
                </a:solidFill>
              </a:rPr>
              <a:t>release</a:t>
            </a:r>
          </a:p>
        </p:txBody>
      </p:sp>
      <p:sp>
        <p:nvSpPr>
          <p:cNvPr id="6" name="TextBox 5"/>
          <p:cNvSpPr txBox="1">
            <a:spLocks noChangeArrowheads="1"/>
          </p:cNvSpPr>
          <p:nvPr/>
        </p:nvSpPr>
        <p:spPr bwMode="auto">
          <a:xfrm>
            <a:off x="5562600" y="3581400"/>
            <a:ext cx="2286000" cy="338138"/>
          </a:xfrm>
          <a:prstGeom prst="rect">
            <a:avLst/>
          </a:prstGeom>
          <a:noFill/>
          <a:ln w="9525">
            <a:noFill/>
            <a:miter lim="800000"/>
            <a:headEnd/>
            <a:tailEnd/>
          </a:ln>
        </p:spPr>
        <p:txBody>
          <a:bodyPr>
            <a:spAutoFit/>
          </a:bodyPr>
          <a:lstStyle/>
          <a:p>
            <a:r>
              <a:rPr lang="en-US" sz="1600">
                <a:solidFill>
                  <a:srgbClr val="FFFFCC"/>
                </a:solidFill>
              </a:rPr>
              <a:t>pressure</a:t>
            </a:r>
          </a:p>
        </p:txBody>
      </p:sp>
      <p:sp>
        <p:nvSpPr>
          <p:cNvPr id="7" name="TextBox 6"/>
          <p:cNvSpPr txBox="1">
            <a:spLocks noChangeArrowheads="1"/>
          </p:cNvSpPr>
          <p:nvPr/>
        </p:nvSpPr>
        <p:spPr bwMode="auto">
          <a:xfrm>
            <a:off x="6400800" y="4191000"/>
            <a:ext cx="2286000" cy="338138"/>
          </a:xfrm>
          <a:prstGeom prst="rect">
            <a:avLst/>
          </a:prstGeom>
          <a:noFill/>
          <a:ln w="9525">
            <a:noFill/>
            <a:miter lim="800000"/>
            <a:headEnd/>
            <a:tailEnd/>
          </a:ln>
        </p:spPr>
        <p:txBody>
          <a:bodyPr>
            <a:spAutoFit/>
          </a:bodyPr>
          <a:lstStyle/>
          <a:p>
            <a:r>
              <a:rPr lang="en-US" sz="1600">
                <a:solidFill>
                  <a:srgbClr val="FFFFCC"/>
                </a:solidFill>
              </a:rPr>
              <a:t>decisions</a:t>
            </a:r>
          </a:p>
        </p:txBody>
      </p:sp>
      <p:sp>
        <p:nvSpPr>
          <p:cNvPr id="8" name="TextBox 7"/>
          <p:cNvSpPr txBox="1">
            <a:spLocks noChangeArrowheads="1"/>
          </p:cNvSpPr>
          <p:nvPr/>
        </p:nvSpPr>
        <p:spPr bwMode="auto">
          <a:xfrm>
            <a:off x="4191000" y="4724400"/>
            <a:ext cx="2286000" cy="338138"/>
          </a:xfrm>
          <a:prstGeom prst="rect">
            <a:avLst/>
          </a:prstGeom>
          <a:noFill/>
          <a:ln w="9525">
            <a:noFill/>
            <a:miter lim="800000"/>
            <a:headEnd/>
            <a:tailEnd/>
          </a:ln>
        </p:spPr>
        <p:txBody>
          <a:bodyPr>
            <a:spAutoFit/>
          </a:bodyPr>
          <a:lstStyle/>
          <a:p>
            <a:r>
              <a:rPr lang="en-US" sz="1600">
                <a:solidFill>
                  <a:srgbClr val="FFFFCC"/>
                </a:solidFill>
              </a:rPr>
              <a:t>lowest</a:t>
            </a:r>
          </a:p>
        </p:txBody>
      </p:sp>
      <p:sp>
        <p:nvSpPr>
          <p:cNvPr id="9" name="TextBox 8"/>
          <p:cNvSpPr txBox="1">
            <a:spLocks noChangeArrowheads="1"/>
          </p:cNvSpPr>
          <p:nvPr/>
        </p:nvSpPr>
        <p:spPr bwMode="auto">
          <a:xfrm>
            <a:off x="6096000" y="5334000"/>
            <a:ext cx="2286000" cy="338138"/>
          </a:xfrm>
          <a:prstGeom prst="rect">
            <a:avLst/>
          </a:prstGeom>
          <a:noFill/>
          <a:ln w="9525">
            <a:noFill/>
            <a:miter lim="800000"/>
            <a:headEnd/>
            <a:tailEnd/>
          </a:ln>
        </p:spPr>
        <p:txBody>
          <a:bodyPr>
            <a:spAutoFit/>
          </a:bodyPr>
          <a:lstStyle/>
          <a:p>
            <a:r>
              <a:rPr lang="en-US" sz="1600">
                <a:solidFill>
                  <a:srgbClr val="FFFFCC"/>
                </a:solidFill>
              </a:rPr>
              <a:t>choose</a:t>
            </a:r>
          </a:p>
        </p:txBody>
      </p:sp>
      <p:sp>
        <p:nvSpPr>
          <p:cNvPr id="10"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11"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21</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 calcmode="lin" valueType="num">
                                      <p:cBhvr additive="base">
                                        <p:cTn id="3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P spid="9"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7"/>
          <p:cNvSpPr>
            <a:spLocks noGrp="1"/>
          </p:cNvSpPr>
          <p:nvPr>
            <p:ph type="title"/>
          </p:nvPr>
        </p:nvSpPr>
        <p:spPr/>
        <p:txBody>
          <a:bodyPr/>
          <a:lstStyle/>
          <a:p>
            <a:r>
              <a:rPr lang="en-US" sz="3200" smtClean="0">
                <a:solidFill>
                  <a:srgbClr val="FFFFCC"/>
                </a:solidFill>
              </a:rPr>
              <a:t>Your Decision Determines Your Destiny</a:t>
            </a:r>
            <a:r>
              <a:rPr lang="en-US" smtClean="0">
                <a:solidFill>
                  <a:srgbClr val="FFFFCC"/>
                </a:solidFill>
              </a:rPr>
              <a:t/>
            </a:r>
            <a:br>
              <a:rPr lang="en-US" smtClean="0">
                <a:solidFill>
                  <a:srgbClr val="FFFFCC"/>
                </a:solidFill>
              </a:rPr>
            </a:br>
            <a:r>
              <a:rPr lang="en-US" sz="2000" smtClean="0">
                <a:solidFill>
                  <a:srgbClr val="FFFFCC"/>
                </a:solidFill>
              </a:rPr>
              <a:t>Effective Leadership Requires Making Wise Decisions</a:t>
            </a:r>
            <a:endParaRPr lang="en-US" sz="3600" smtClean="0">
              <a:solidFill>
                <a:srgbClr val="FFFFCC"/>
              </a:solidFill>
            </a:endParaRPr>
          </a:p>
        </p:txBody>
      </p:sp>
      <p:sp>
        <p:nvSpPr>
          <p:cNvPr id="144387" name="Content Placeholder 8"/>
          <p:cNvSpPr>
            <a:spLocks noGrp="1"/>
          </p:cNvSpPr>
          <p:nvPr>
            <p:ph idx="1"/>
          </p:nvPr>
        </p:nvSpPr>
        <p:spPr>
          <a:xfrm>
            <a:off x="685800" y="2209800"/>
            <a:ext cx="7772400" cy="3886200"/>
          </a:xfrm>
        </p:spPr>
        <p:txBody>
          <a:bodyPr/>
          <a:lstStyle/>
          <a:p>
            <a:r>
              <a:rPr lang="en-US" sz="2000" b="1" i="1" smtClean="0">
                <a:solidFill>
                  <a:schemeClr val="bg1"/>
                </a:solidFill>
              </a:rPr>
              <a:t>ASSESSMENT: What decisions in your leadership do you hesitate to make?</a:t>
            </a:r>
          </a:p>
          <a:p>
            <a:endParaRPr lang="en-US" sz="2000" b="1" i="1" smtClean="0">
              <a:solidFill>
                <a:schemeClr val="bg1"/>
              </a:solidFill>
            </a:endParaRPr>
          </a:p>
          <a:p>
            <a:r>
              <a:rPr lang="en-US" sz="2000" i="1" smtClean="0">
                <a:solidFill>
                  <a:schemeClr val="bg1"/>
                </a:solidFill>
              </a:rPr>
              <a:t>Why do you hesitate? What makes decisions difficult to make?</a:t>
            </a:r>
          </a:p>
          <a:p>
            <a:endParaRPr lang="en-US" sz="2000" b="1" i="1" smtClean="0">
              <a:solidFill>
                <a:schemeClr val="bg1"/>
              </a:solidFill>
            </a:endParaRPr>
          </a:p>
          <a:p>
            <a:r>
              <a:rPr lang="en-US" sz="2000" b="1" i="1" smtClean="0">
                <a:solidFill>
                  <a:schemeClr val="bg1"/>
                </a:solidFill>
              </a:rPr>
              <a:t>APPLICATION: List two action steps you can take to make better decisions.</a:t>
            </a:r>
          </a:p>
          <a:p>
            <a:pPr>
              <a:buFontTx/>
              <a:buAutoNum type="arabicPeriod"/>
            </a:pPr>
            <a:r>
              <a:rPr lang="en-US" sz="2000" b="1" i="1" smtClean="0">
                <a:solidFill>
                  <a:schemeClr val="bg1"/>
                </a:solidFill>
              </a:rPr>
              <a:t>___________________________________________________ </a:t>
            </a:r>
          </a:p>
          <a:p>
            <a:pPr>
              <a:buFontTx/>
              <a:buAutoNum type="arabicPeriod"/>
            </a:pPr>
            <a:r>
              <a:rPr lang="en-US" sz="2000" b="1" i="1" smtClean="0">
                <a:solidFill>
                  <a:schemeClr val="bg1"/>
                </a:solidFill>
              </a:rPr>
              <a:t>___________________________________________________ </a:t>
            </a:r>
            <a:endParaRPr lang="en-US" sz="20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22</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Title 7"/>
          <p:cNvSpPr>
            <a:spLocks noGrp="1"/>
          </p:cNvSpPr>
          <p:nvPr>
            <p:ph type="title"/>
          </p:nvPr>
        </p:nvSpPr>
        <p:spPr/>
        <p:txBody>
          <a:bodyPr/>
          <a:lstStyle/>
          <a:p>
            <a:r>
              <a:rPr lang="en-US" sz="3200" smtClean="0">
                <a:solidFill>
                  <a:srgbClr val="FFFFCC"/>
                </a:solidFill>
              </a:rPr>
              <a:t>Your Decision Determines Your Destiny</a:t>
            </a:r>
            <a:r>
              <a:rPr lang="en-US" smtClean="0">
                <a:solidFill>
                  <a:srgbClr val="FFFFCC"/>
                </a:solidFill>
              </a:rPr>
              <a:t/>
            </a:r>
            <a:br>
              <a:rPr lang="en-US" smtClean="0">
                <a:solidFill>
                  <a:srgbClr val="FFFFCC"/>
                </a:solidFill>
              </a:rPr>
            </a:br>
            <a:r>
              <a:rPr lang="en-US" sz="2000" smtClean="0">
                <a:solidFill>
                  <a:srgbClr val="FFFFCC"/>
                </a:solidFill>
              </a:rPr>
              <a:t>Effective Leadership Requires Making Wise Decisions</a:t>
            </a:r>
            <a:endParaRPr lang="en-US" sz="3600" smtClean="0">
              <a:solidFill>
                <a:srgbClr val="FFFFCC"/>
              </a:solidFill>
            </a:endParaRPr>
          </a:p>
        </p:txBody>
      </p:sp>
      <p:sp>
        <p:nvSpPr>
          <p:cNvPr id="145412" name="Content Placeholder 8"/>
          <p:cNvSpPr>
            <a:spLocks noGrp="1"/>
          </p:cNvSpPr>
          <p:nvPr>
            <p:ph idx="1"/>
          </p:nvPr>
        </p:nvSpPr>
        <p:spPr>
          <a:xfrm>
            <a:off x="685800" y="2209800"/>
            <a:ext cx="7772400" cy="3886200"/>
          </a:xfrm>
        </p:spPr>
        <p:txBody>
          <a:bodyPr/>
          <a:lstStyle/>
          <a:p>
            <a:pPr algn="ctr">
              <a:buFontTx/>
              <a:buNone/>
            </a:pPr>
            <a:r>
              <a:rPr lang="en-US" sz="1600" i="1" smtClean="0">
                <a:solidFill>
                  <a:srgbClr val="FFFF99"/>
                </a:solidFill>
              </a:rPr>
              <a:t>“I call heaven and earth to witness against you today, that I have set before you life and death, blessing and the curse. Therefore, choose life in order that you may live, you and your descendents.” </a:t>
            </a:r>
          </a:p>
          <a:p>
            <a:pPr algn="ctr">
              <a:buFontTx/>
              <a:buNone/>
            </a:pPr>
            <a:r>
              <a:rPr lang="en-US" sz="1400" i="1" smtClean="0">
                <a:solidFill>
                  <a:srgbClr val="FFFF99"/>
                </a:solidFill>
              </a:rPr>
              <a:t>(Deuteronomy 30:19)</a:t>
            </a:r>
          </a:p>
          <a:p>
            <a:pPr algn="ctr">
              <a:buFontTx/>
              <a:buNone/>
            </a:pPr>
            <a:endParaRPr lang="en-US" sz="1400" i="1" smtClean="0">
              <a:solidFill>
                <a:srgbClr val="FFFF99"/>
              </a:solidFill>
            </a:endParaRPr>
          </a:p>
          <a:p>
            <a:pPr algn="ctr">
              <a:buFontTx/>
              <a:buNone/>
            </a:pPr>
            <a:r>
              <a:rPr lang="en-US" sz="1400" i="1" smtClean="0">
                <a:solidFill>
                  <a:srgbClr val="FFFF99"/>
                </a:solidFill>
              </a:rPr>
              <a:t>“Now, therefore, fear the Lord and serve him in sincerity and truth; and put away the gods which your fathers served beyond the river and Egypt, and serve the Lord. And if it is disagreeable in your sight to serve the Lord, choose for yourselves today whom you will  serve; whether the gods which your fathers served which were beyond the river, or the gods of the Amorites in whose land you are living; but as for me and my house, we will serve the Lord. And the people answered and said, ‘…We will also serve the Lord.’” </a:t>
            </a:r>
          </a:p>
          <a:p>
            <a:pPr algn="ctr">
              <a:buFontTx/>
              <a:buNone/>
            </a:pPr>
            <a:r>
              <a:rPr lang="en-US" sz="1400" i="1" smtClean="0">
                <a:solidFill>
                  <a:srgbClr val="FFFF99"/>
                </a:solidFill>
              </a:rPr>
              <a:t>(Joshua 24:14-21)</a:t>
            </a:r>
          </a:p>
          <a:p>
            <a:pPr algn="ctr">
              <a:buFontTx/>
              <a:buNone/>
            </a:pPr>
            <a:endParaRPr lang="en-US" sz="1400" i="1" smtClean="0">
              <a:solidFill>
                <a:srgbClr val="FFFF99"/>
              </a:solidFill>
            </a:endParaRPr>
          </a:p>
          <a:p>
            <a:pPr algn="ctr">
              <a:buFontTx/>
              <a:buNone/>
            </a:pPr>
            <a:r>
              <a:rPr lang="en-US" sz="1400" i="1" smtClean="0">
                <a:solidFill>
                  <a:srgbClr val="FFFF99"/>
                </a:solidFill>
              </a:rPr>
              <a:t>Next Session: Track Six – Today Matters</a:t>
            </a:r>
            <a:endParaRPr lang="en-US" sz="1400"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23</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286000"/>
            <a:ext cx="7772400" cy="4114800"/>
          </a:xfrm>
        </p:spPr>
        <p:txBody>
          <a:bodyPr/>
          <a:lstStyle/>
          <a:p>
            <a:pPr marL="0" lvl="0" indent="0" algn="ctr" eaLnBrk="1" hangingPunct="1">
              <a:spcBef>
                <a:spcPct val="0"/>
              </a:spcBef>
              <a:buNone/>
              <a:defRPr/>
            </a:pP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For more information about this course and other training resources:</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Contact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Global Teen Challenge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Or visit our training website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24</a:t>
            </a:fld>
            <a:endParaRPr lang="en-US" dirty="0">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951" y="381000"/>
            <a:ext cx="3657298" cy="2035896"/>
          </a:xfrm>
          <a:prstGeom prst="rect">
            <a:avLst/>
          </a:prstGeom>
        </p:spPr>
      </p:pic>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Tree>
    <p:extLst>
      <p:ext uri="{BB962C8B-B14F-4D97-AF65-F5344CB8AC3E}">
        <p14:creationId xmlns:p14="http://schemas.microsoft.com/office/powerpoint/2010/main" val="1717819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7"/>
          <p:cNvSpPr>
            <a:spLocks noGrp="1"/>
          </p:cNvSpPr>
          <p:nvPr>
            <p:ph type="title"/>
          </p:nvPr>
        </p:nvSpPr>
        <p:spPr/>
        <p:txBody>
          <a:bodyPr/>
          <a:lstStyle/>
          <a:p>
            <a:r>
              <a:rPr lang="en-US" sz="3200" smtClean="0">
                <a:solidFill>
                  <a:srgbClr val="FFFFCC"/>
                </a:solidFill>
              </a:rPr>
              <a:t>Your Decision Determines Your Destiny</a:t>
            </a:r>
            <a:r>
              <a:rPr lang="en-US" smtClean="0">
                <a:solidFill>
                  <a:srgbClr val="FFFFCC"/>
                </a:solidFill>
              </a:rPr>
              <a:t/>
            </a:r>
            <a:br>
              <a:rPr lang="en-US" smtClean="0">
                <a:solidFill>
                  <a:srgbClr val="FFFFCC"/>
                </a:solidFill>
              </a:rPr>
            </a:br>
            <a:r>
              <a:rPr lang="en-US" sz="2000" smtClean="0">
                <a:solidFill>
                  <a:srgbClr val="FFFFCC"/>
                </a:solidFill>
              </a:rPr>
              <a:t>Effective Leadership Requires Making Wise Decisions</a:t>
            </a:r>
            <a:endParaRPr lang="en-US" sz="3600" smtClean="0">
              <a:solidFill>
                <a:srgbClr val="FFFFCC"/>
              </a:solidFill>
            </a:endParaRPr>
          </a:p>
        </p:txBody>
      </p:sp>
      <p:sp>
        <p:nvSpPr>
          <p:cNvPr id="124931" name="Content Placeholder 8"/>
          <p:cNvSpPr>
            <a:spLocks noGrp="1"/>
          </p:cNvSpPr>
          <p:nvPr>
            <p:ph idx="1"/>
          </p:nvPr>
        </p:nvSpPr>
        <p:spPr>
          <a:xfrm>
            <a:off x="685800" y="2209800"/>
            <a:ext cx="7772400" cy="3886200"/>
          </a:xfrm>
        </p:spPr>
        <p:txBody>
          <a:bodyPr/>
          <a:lstStyle/>
          <a:p>
            <a:r>
              <a:rPr lang="en-US" sz="2000" i="1" smtClean="0">
                <a:solidFill>
                  <a:srgbClr val="FFFF99"/>
                </a:solidFill>
              </a:rPr>
              <a:t>“I call heaven and earth to witness against you today, that I have set before you life and death, blessing and the curse. Therefore, choose life in order that you may live, you and your descendents.” (Deuteronomy 30:19)</a:t>
            </a:r>
          </a:p>
          <a:p>
            <a:r>
              <a:rPr lang="en-US" sz="2000" i="1" smtClean="0">
                <a:solidFill>
                  <a:srgbClr val="FFFF99"/>
                </a:solidFill>
              </a:rPr>
              <a:t>“Now, therefore, fear the Lord and serve him in sincerity and truth; and put away the gods which your fathers served beyond the river and Egypt, and serve the Lord. And if it is disagreeable in your sight to serve the Lord, choose for yourselves today whom you will serve; whether the gods which your fathers served which were beyond the river, or the gods of the Amorites in whose land you are living; but as for me and my house, we will serve the Lord. And the people answered and said, ‘…We will also serve the Lord.’” (Joshua 24:14-21)</a:t>
            </a:r>
            <a:endParaRPr lang="en-US" sz="2000" smtClean="0">
              <a:solidFill>
                <a:srgbClr val="FFFF99"/>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7"/>
          <p:cNvSpPr>
            <a:spLocks noGrp="1"/>
          </p:cNvSpPr>
          <p:nvPr>
            <p:ph type="title"/>
          </p:nvPr>
        </p:nvSpPr>
        <p:spPr/>
        <p:txBody>
          <a:bodyPr/>
          <a:lstStyle/>
          <a:p>
            <a:r>
              <a:rPr lang="en-US" sz="3200" smtClean="0">
                <a:solidFill>
                  <a:srgbClr val="FFFFCC"/>
                </a:solidFill>
              </a:rPr>
              <a:t>Your Decision Determines Your Destiny</a:t>
            </a:r>
            <a:r>
              <a:rPr lang="en-US" smtClean="0">
                <a:solidFill>
                  <a:srgbClr val="FFFFCC"/>
                </a:solidFill>
              </a:rPr>
              <a:t/>
            </a:r>
            <a:br>
              <a:rPr lang="en-US" smtClean="0">
                <a:solidFill>
                  <a:srgbClr val="FFFFCC"/>
                </a:solidFill>
              </a:rPr>
            </a:br>
            <a:r>
              <a:rPr lang="en-US" sz="2000" smtClean="0">
                <a:solidFill>
                  <a:srgbClr val="FFFFCC"/>
                </a:solidFill>
              </a:rPr>
              <a:t>Effective Leadership Requires Making Wise Decisions</a:t>
            </a:r>
            <a:endParaRPr lang="en-US" sz="3600" smtClean="0">
              <a:solidFill>
                <a:srgbClr val="FFFFCC"/>
              </a:solidFill>
            </a:endParaRPr>
          </a:p>
        </p:txBody>
      </p:sp>
      <p:sp>
        <p:nvSpPr>
          <p:cNvPr id="125955" name="Content Placeholder 8"/>
          <p:cNvSpPr>
            <a:spLocks noGrp="1"/>
          </p:cNvSpPr>
          <p:nvPr>
            <p:ph idx="1"/>
          </p:nvPr>
        </p:nvSpPr>
        <p:spPr>
          <a:xfrm>
            <a:off x="685800" y="2209800"/>
            <a:ext cx="7772400" cy="3886200"/>
          </a:xfrm>
        </p:spPr>
        <p:txBody>
          <a:bodyPr/>
          <a:lstStyle/>
          <a:p>
            <a:r>
              <a:rPr lang="en-US" sz="2000" smtClean="0">
                <a:solidFill>
                  <a:schemeClr val="bg1"/>
                </a:solidFill>
              </a:rPr>
              <a:t>The Bible is clear about two fundamental truths. </a:t>
            </a:r>
          </a:p>
          <a:p>
            <a:r>
              <a:rPr lang="en-US" sz="2000" smtClean="0">
                <a:solidFill>
                  <a:schemeClr val="bg1"/>
                </a:solidFill>
              </a:rPr>
              <a:t>First, God is sovereign. He reigns providentially over earth and its history. </a:t>
            </a:r>
          </a:p>
          <a:p>
            <a:r>
              <a:rPr lang="en-US" sz="2000" smtClean="0">
                <a:solidFill>
                  <a:schemeClr val="bg1"/>
                </a:solidFill>
              </a:rPr>
              <a:t>Second, He has allowed us to choose whether we cooperate with Him in our leadership or not. </a:t>
            </a:r>
          </a:p>
          <a:p>
            <a:r>
              <a:rPr lang="en-US" sz="2000" smtClean="0">
                <a:solidFill>
                  <a:schemeClr val="bg1"/>
                </a:solidFill>
              </a:rPr>
              <a:t>The prophet Jonah is a great example of both of these truths. He freely chose to run from God’s purposes. However, God ultimately persuaded him to return and fulfill His purposes in the end. In this lesson, we will examine the art of decision-making and how it affects not only our own lives, but the lives of those who follow us.</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4</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7"/>
          <p:cNvSpPr>
            <a:spLocks noGrp="1"/>
          </p:cNvSpPr>
          <p:nvPr>
            <p:ph type="title"/>
          </p:nvPr>
        </p:nvSpPr>
        <p:spPr/>
        <p:txBody>
          <a:bodyPr/>
          <a:lstStyle/>
          <a:p>
            <a:r>
              <a:rPr lang="en-US" sz="3200" smtClean="0">
                <a:solidFill>
                  <a:srgbClr val="FFFFCC"/>
                </a:solidFill>
              </a:rPr>
              <a:t>Your Decision Determines Your Destiny</a:t>
            </a:r>
            <a:r>
              <a:rPr lang="en-US" smtClean="0">
                <a:solidFill>
                  <a:srgbClr val="FFFFCC"/>
                </a:solidFill>
              </a:rPr>
              <a:t/>
            </a:r>
            <a:br>
              <a:rPr lang="en-US" smtClean="0">
                <a:solidFill>
                  <a:srgbClr val="FFFFCC"/>
                </a:solidFill>
              </a:rPr>
            </a:br>
            <a:r>
              <a:rPr lang="en-US" sz="2000" smtClean="0">
                <a:solidFill>
                  <a:srgbClr val="FFFFCC"/>
                </a:solidFill>
              </a:rPr>
              <a:t>Effective Leadership Requires Making Wise Decisions</a:t>
            </a:r>
            <a:endParaRPr lang="en-US" sz="3600" smtClean="0">
              <a:solidFill>
                <a:srgbClr val="FFFFCC"/>
              </a:solidFill>
            </a:endParaRPr>
          </a:p>
        </p:txBody>
      </p:sp>
      <p:sp>
        <p:nvSpPr>
          <p:cNvPr id="126979" name="Content Placeholder 8"/>
          <p:cNvSpPr>
            <a:spLocks noGrp="1"/>
          </p:cNvSpPr>
          <p:nvPr>
            <p:ph idx="1"/>
          </p:nvPr>
        </p:nvSpPr>
        <p:spPr>
          <a:xfrm>
            <a:off x="685800" y="2209800"/>
            <a:ext cx="7772400" cy="3886200"/>
          </a:xfrm>
        </p:spPr>
        <p:txBody>
          <a:bodyPr/>
          <a:lstStyle/>
          <a:p>
            <a:pPr algn="ctr">
              <a:buFontTx/>
              <a:buNone/>
            </a:pPr>
            <a:r>
              <a:rPr lang="en-US" sz="2000" b="1" smtClean="0">
                <a:solidFill>
                  <a:schemeClr val="bg1"/>
                </a:solidFill>
              </a:rPr>
              <a:t>Conclusions about Our Choices</a:t>
            </a:r>
          </a:p>
          <a:p>
            <a:pPr algn="ctr">
              <a:buFontTx/>
              <a:buNone/>
            </a:pPr>
            <a:endParaRPr lang="en-US" sz="2000" b="1" smtClean="0">
              <a:solidFill>
                <a:schemeClr val="bg1"/>
              </a:solidFill>
            </a:endParaRPr>
          </a:p>
          <a:p>
            <a:pPr>
              <a:buFontTx/>
              <a:buAutoNum type="arabicPeriod"/>
            </a:pPr>
            <a:r>
              <a:rPr lang="en-US" sz="2000" smtClean="0">
                <a:solidFill>
                  <a:schemeClr val="bg1"/>
                </a:solidFill>
              </a:rPr>
              <a:t>Leaders bring _______to a point of decision.</a:t>
            </a:r>
          </a:p>
          <a:p>
            <a:pPr>
              <a:buFontTx/>
              <a:buAutoNum type="arabicPeriod"/>
            </a:pPr>
            <a:r>
              <a:rPr lang="en-US" sz="2000" smtClean="0">
                <a:solidFill>
                  <a:schemeClr val="bg1"/>
                </a:solidFill>
              </a:rPr>
              <a:t>In some areas, we have no _______.</a:t>
            </a:r>
          </a:p>
          <a:p>
            <a:pPr>
              <a:buFontTx/>
              <a:buAutoNum type="arabicPeriod"/>
            </a:pPr>
            <a:r>
              <a:rPr lang="en-US" sz="2000" smtClean="0">
                <a:solidFill>
                  <a:schemeClr val="bg1"/>
                </a:solidFill>
              </a:rPr>
              <a:t>In some areas we do have a _______.</a:t>
            </a:r>
          </a:p>
          <a:p>
            <a:pPr>
              <a:buFontTx/>
              <a:buAutoNum type="arabicPeriod"/>
            </a:pPr>
            <a:r>
              <a:rPr lang="en-US" sz="2000" smtClean="0">
                <a:solidFill>
                  <a:schemeClr val="bg1"/>
                </a:solidFill>
              </a:rPr>
              <a:t>We are __________ to make right choices.</a:t>
            </a:r>
          </a:p>
          <a:p>
            <a:pPr>
              <a:buFontTx/>
              <a:buAutoNum type="arabicPeriod"/>
            </a:pPr>
            <a:r>
              <a:rPr lang="en-US" sz="2000" smtClean="0">
                <a:solidFill>
                  <a:schemeClr val="bg1"/>
                </a:solidFill>
              </a:rPr>
              <a:t>The ______ we make right choices the better.</a:t>
            </a:r>
          </a:p>
          <a:p>
            <a:pPr>
              <a:buFontTx/>
              <a:buAutoNum type="arabicPeriod"/>
            </a:pPr>
            <a:r>
              <a:rPr lang="en-US" sz="2000" smtClean="0">
                <a:solidFill>
                  <a:schemeClr val="bg1"/>
                </a:solidFill>
              </a:rPr>
              <a:t>Leaders make choices ____.</a:t>
            </a:r>
          </a:p>
          <a:p>
            <a:pPr>
              <a:buFontTx/>
              <a:buAutoNum type="arabicPeriod"/>
            </a:pPr>
            <a:r>
              <a:rPr lang="en-US" sz="2000" smtClean="0">
                <a:solidFill>
                  <a:schemeClr val="bg1"/>
                </a:solidFill>
              </a:rPr>
              <a:t>A leader’s choices ________ others.</a:t>
            </a:r>
          </a:p>
          <a:p>
            <a:endParaRPr lang="en-US" sz="2000" smtClean="0">
              <a:solidFill>
                <a:schemeClr val="bg1"/>
              </a:solidFill>
            </a:endParaRPr>
          </a:p>
        </p:txBody>
      </p:sp>
      <p:pic>
        <p:nvPicPr>
          <p:cNvPr id="126980" name="Picture 3" descr="27eV1_B5_C6_Your_Decision_Determines_Your_Destiny_-opt1_Page_1.jpg"/>
          <p:cNvPicPr>
            <a:picLocks noChangeAspect="1"/>
          </p:cNvPicPr>
          <p:nvPr/>
        </p:nvPicPr>
        <p:blipFill>
          <a:blip r:embed="rId3"/>
          <a:srcRect/>
          <a:stretch>
            <a:fillRect/>
          </a:stretch>
        </p:blipFill>
        <p:spPr bwMode="auto">
          <a:xfrm>
            <a:off x="5638800" y="4800600"/>
            <a:ext cx="2867025" cy="1755775"/>
          </a:xfrm>
          <a:prstGeom prst="rect">
            <a:avLst/>
          </a:prstGeom>
          <a:noFill/>
          <a:ln w="9525">
            <a:noFill/>
            <a:miter lim="800000"/>
            <a:headEnd/>
            <a:tailEnd/>
          </a:ln>
        </p:spPr>
      </p:pic>
      <p:sp>
        <p:nvSpPr>
          <p:cNvPr id="6" name="TextBox 5"/>
          <p:cNvSpPr txBox="1">
            <a:spLocks noChangeArrowheads="1"/>
          </p:cNvSpPr>
          <p:nvPr/>
        </p:nvSpPr>
        <p:spPr bwMode="auto">
          <a:xfrm>
            <a:off x="2819400" y="2895600"/>
            <a:ext cx="2286000" cy="400050"/>
          </a:xfrm>
          <a:prstGeom prst="rect">
            <a:avLst/>
          </a:prstGeom>
          <a:noFill/>
          <a:ln w="9525">
            <a:noFill/>
            <a:miter lim="800000"/>
            <a:headEnd/>
            <a:tailEnd/>
          </a:ln>
        </p:spPr>
        <p:txBody>
          <a:bodyPr>
            <a:spAutoFit/>
          </a:bodyPr>
          <a:lstStyle/>
          <a:p>
            <a:r>
              <a:rPr lang="en-US" sz="2000">
                <a:solidFill>
                  <a:srgbClr val="FFFFCC"/>
                </a:solidFill>
              </a:rPr>
              <a:t>people</a:t>
            </a:r>
          </a:p>
        </p:txBody>
      </p:sp>
      <p:sp>
        <p:nvSpPr>
          <p:cNvPr id="7" name="TextBox 6"/>
          <p:cNvSpPr txBox="1">
            <a:spLocks noChangeArrowheads="1"/>
          </p:cNvSpPr>
          <p:nvPr/>
        </p:nvSpPr>
        <p:spPr bwMode="auto">
          <a:xfrm>
            <a:off x="4267200" y="3276600"/>
            <a:ext cx="2286000" cy="400050"/>
          </a:xfrm>
          <a:prstGeom prst="rect">
            <a:avLst/>
          </a:prstGeom>
          <a:noFill/>
          <a:ln w="9525">
            <a:noFill/>
            <a:miter lim="800000"/>
            <a:headEnd/>
            <a:tailEnd/>
          </a:ln>
        </p:spPr>
        <p:txBody>
          <a:bodyPr>
            <a:spAutoFit/>
          </a:bodyPr>
          <a:lstStyle/>
          <a:p>
            <a:r>
              <a:rPr lang="en-US" sz="2000">
                <a:solidFill>
                  <a:srgbClr val="FFFFCC"/>
                </a:solidFill>
              </a:rPr>
              <a:t>choice</a:t>
            </a:r>
          </a:p>
        </p:txBody>
      </p:sp>
      <p:sp>
        <p:nvSpPr>
          <p:cNvPr id="8" name="TextBox 7"/>
          <p:cNvSpPr txBox="1">
            <a:spLocks noChangeArrowheads="1"/>
          </p:cNvSpPr>
          <p:nvPr/>
        </p:nvSpPr>
        <p:spPr bwMode="auto">
          <a:xfrm>
            <a:off x="4419600" y="3657600"/>
            <a:ext cx="2286000" cy="400050"/>
          </a:xfrm>
          <a:prstGeom prst="rect">
            <a:avLst/>
          </a:prstGeom>
          <a:noFill/>
          <a:ln w="9525">
            <a:noFill/>
            <a:miter lim="800000"/>
            <a:headEnd/>
            <a:tailEnd/>
          </a:ln>
        </p:spPr>
        <p:txBody>
          <a:bodyPr>
            <a:spAutoFit/>
          </a:bodyPr>
          <a:lstStyle/>
          <a:p>
            <a:r>
              <a:rPr lang="en-US" sz="2000">
                <a:solidFill>
                  <a:srgbClr val="FFFFCC"/>
                </a:solidFill>
              </a:rPr>
              <a:t>choice</a:t>
            </a:r>
          </a:p>
        </p:txBody>
      </p:sp>
      <p:sp>
        <p:nvSpPr>
          <p:cNvPr id="9" name="TextBox 8"/>
          <p:cNvSpPr txBox="1">
            <a:spLocks noChangeArrowheads="1"/>
          </p:cNvSpPr>
          <p:nvPr/>
        </p:nvSpPr>
        <p:spPr bwMode="auto">
          <a:xfrm>
            <a:off x="1981200" y="4038600"/>
            <a:ext cx="2362200" cy="400050"/>
          </a:xfrm>
          <a:prstGeom prst="rect">
            <a:avLst/>
          </a:prstGeom>
          <a:noFill/>
          <a:ln w="9525">
            <a:noFill/>
            <a:miter lim="800000"/>
            <a:headEnd/>
            <a:tailEnd/>
          </a:ln>
        </p:spPr>
        <p:txBody>
          <a:bodyPr>
            <a:spAutoFit/>
          </a:bodyPr>
          <a:lstStyle/>
          <a:p>
            <a:r>
              <a:rPr lang="en-US" sz="2000">
                <a:solidFill>
                  <a:srgbClr val="FFFFCC"/>
                </a:solidFill>
              </a:rPr>
              <a:t>responsible</a:t>
            </a:r>
          </a:p>
        </p:txBody>
      </p:sp>
      <p:sp>
        <p:nvSpPr>
          <p:cNvPr id="10" name="TextBox 9"/>
          <p:cNvSpPr txBox="1">
            <a:spLocks noChangeArrowheads="1"/>
          </p:cNvSpPr>
          <p:nvPr/>
        </p:nvSpPr>
        <p:spPr bwMode="auto">
          <a:xfrm>
            <a:off x="1524000" y="4419600"/>
            <a:ext cx="2438400" cy="400050"/>
          </a:xfrm>
          <a:prstGeom prst="rect">
            <a:avLst/>
          </a:prstGeom>
          <a:noFill/>
          <a:ln w="9525">
            <a:noFill/>
            <a:miter lim="800000"/>
            <a:headEnd/>
            <a:tailEnd/>
          </a:ln>
        </p:spPr>
        <p:txBody>
          <a:bodyPr>
            <a:spAutoFit/>
          </a:bodyPr>
          <a:lstStyle/>
          <a:p>
            <a:r>
              <a:rPr lang="en-US" sz="2000">
                <a:solidFill>
                  <a:srgbClr val="FFFFCC"/>
                </a:solidFill>
              </a:rPr>
              <a:t>sooner</a:t>
            </a:r>
          </a:p>
        </p:txBody>
      </p:sp>
      <p:sp>
        <p:nvSpPr>
          <p:cNvPr id="11" name="TextBox 10"/>
          <p:cNvSpPr txBox="1">
            <a:spLocks noChangeArrowheads="1"/>
          </p:cNvSpPr>
          <p:nvPr/>
        </p:nvSpPr>
        <p:spPr bwMode="auto">
          <a:xfrm>
            <a:off x="3657600" y="4724400"/>
            <a:ext cx="2438400" cy="400050"/>
          </a:xfrm>
          <a:prstGeom prst="rect">
            <a:avLst/>
          </a:prstGeom>
          <a:noFill/>
          <a:ln w="9525">
            <a:noFill/>
            <a:miter lim="800000"/>
            <a:headEnd/>
            <a:tailEnd/>
          </a:ln>
        </p:spPr>
        <p:txBody>
          <a:bodyPr>
            <a:spAutoFit/>
          </a:bodyPr>
          <a:lstStyle/>
          <a:p>
            <a:r>
              <a:rPr lang="en-US" sz="2000">
                <a:solidFill>
                  <a:srgbClr val="FFFFCC"/>
                </a:solidFill>
              </a:rPr>
              <a:t>first</a:t>
            </a:r>
          </a:p>
        </p:txBody>
      </p:sp>
      <p:sp>
        <p:nvSpPr>
          <p:cNvPr id="12" name="TextBox 11"/>
          <p:cNvSpPr txBox="1">
            <a:spLocks noChangeArrowheads="1"/>
          </p:cNvSpPr>
          <p:nvPr/>
        </p:nvSpPr>
        <p:spPr bwMode="auto">
          <a:xfrm>
            <a:off x="3276600" y="5105400"/>
            <a:ext cx="2286000" cy="400050"/>
          </a:xfrm>
          <a:prstGeom prst="rect">
            <a:avLst/>
          </a:prstGeom>
          <a:noFill/>
          <a:ln w="9525">
            <a:noFill/>
            <a:miter lim="800000"/>
            <a:headEnd/>
            <a:tailEnd/>
          </a:ln>
        </p:spPr>
        <p:txBody>
          <a:bodyPr>
            <a:spAutoFit/>
          </a:bodyPr>
          <a:lstStyle/>
          <a:p>
            <a:r>
              <a:rPr lang="en-US" sz="2000">
                <a:solidFill>
                  <a:srgbClr val="FFFFCC"/>
                </a:solidFill>
              </a:rPr>
              <a:t>influence</a:t>
            </a:r>
          </a:p>
        </p:txBody>
      </p:sp>
      <p:sp>
        <p:nvSpPr>
          <p:cNvPr id="13"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14"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5</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additive="base">
                                        <p:cTn id="1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 calcmode="lin" valueType="num">
                                      <p:cBhvr additive="base">
                                        <p:cTn id="2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 calcmode="lin" valueType="num">
                                      <p:cBhvr additive="base">
                                        <p:cTn id="3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 calcmode="lin" valueType="num">
                                      <p:cBhvr additive="base">
                                        <p:cTn id="3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xEl>
                                              <p:pRg st="0" end="0"/>
                                            </p:txEl>
                                          </p:spTgt>
                                        </p:tgtEl>
                                        <p:attrNameLst>
                                          <p:attrName>style.visibility</p:attrName>
                                        </p:attrNameLst>
                                      </p:cBhvr>
                                      <p:to>
                                        <p:strVal val="visible"/>
                                      </p:to>
                                    </p:set>
                                    <p:anim calcmode="lin" valueType="num">
                                      <p:cBhvr additive="base">
                                        <p:cTn id="4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build="allAtOnce"/>
      <p:bldP spid="8" grpId="0" build="allAtOnce"/>
      <p:bldP spid="9" grpId="0" build="allAtOnce"/>
      <p:bldP spid="10" grpId="0" build="allAtOnce"/>
      <p:bldP spid="11" grpId="0" build="allAtOnce"/>
      <p:bldP spid="12"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7"/>
          <p:cNvSpPr>
            <a:spLocks noGrp="1"/>
          </p:cNvSpPr>
          <p:nvPr>
            <p:ph type="title"/>
          </p:nvPr>
        </p:nvSpPr>
        <p:spPr/>
        <p:txBody>
          <a:bodyPr/>
          <a:lstStyle/>
          <a:p>
            <a:r>
              <a:rPr lang="en-US" sz="3200" smtClean="0">
                <a:solidFill>
                  <a:srgbClr val="FFFFCC"/>
                </a:solidFill>
              </a:rPr>
              <a:t>Your Decision Determines Your Destiny</a:t>
            </a:r>
            <a:r>
              <a:rPr lang="en-US" smtClean="0">
                <a:solidFill>
                  <a:srgbClr val="FFFFCC"/>
                </a:solidFill>
              </a:rPr>
              <a:t/>
            </a:r>
            <a:br>
              <a:rPr lang="en-US" smtClean="0">
                <a:solidFill>
                  <a:srgbClr val="FFFFCC"/>
                </a:solidFill>
              </a:rPr>
            </a:br>
            <a:r>
              <a:rPr lang="en-US" sz="2000" smtClean="0">
                <a:solidFill>
                  <a:srgbClr val="FFFFCC"/>
                </a:solidFill>
              </a:rPr>
              <a:t>Effective Leadership Requires Making Wise Decisions</a:t>
            </a:r>
            <a:endParaRPr lang="en-US" sz="3600" smtClean="0">
              <a:solidFill>
                <a:srgbClr val="FFFFCC"/>
              </a:solidFill>
            </a:endParaRPr>
          </a:p>
        </p:txBody>
      </p:sp>
      <p:sp>
        <p:nvSpPr>
          <p:cNvPr id="128003" name="Content Placeholder 8"/>
          <p:cNvSpPr>
            <a:spLocks noGrp="1"/>
          </p:cNvSpPr>
          <p:nvPr>
            <p:ph idx="1"/>
          </p:nvPr>
        </p:nvSpPr>
        <p:spPr>
          <a:xfrm>
            <a:off x="685800" y="2209800"/>
            <a:ext cx="7772400" cy="3886200"/>
          </a:xfrm>
        </p:spPr>
        <p:txBody>
          <a:bodyPr/>
          <a:lstStyle/>
          <a:p>
            <a:r>
              <a:rPr lang="en-US" sz="1800" smtClean="0">
                <a:solidFill>
                  <a:schemeClr val="bg1"/>
                </a:solidFill>
              </a:rPr>
              <a:t>In our early years, our life is determined mainly by our conditions. A baby does not choose his family or environment. But as his age increases, so do his options. The difference between the conditions and choices is as follows:</a:t>
            </a:r>
          </a:p>
          <a:p>
            <a:pPr>
              <a:buFontTx/>
              <a:buNone/>
            </a:pPr>
            <a:r>
              <a:rPr lang="en-US" sz="2000" b="1" smtClean="0">
                <a:solidFill>
                  <a:schemeClr val="bg1"/>
                </a:solidFill>
              </a:rPr>
              <a:t>	Conditions 			Choices</a:t>
            </a:r>
          </a:p>
          <a:p>
            <a:pPr>
              <a:buFontTx/>
              <a:buNone/>
            </a:pPr>
            <a:r>
              <a:rPr lang="en-US" sz="2000" b="1" smtClean="0">
                <a:solidFill>
                  <a:schemeClr val="bg1"/>
                </a:solidFill>
              </a:rPr>
              <a:t>	___________________________________________________</a:t>
            </a:r>
          </a:p>
          <a:p>
            <a:pPr>
              <a:buFontTx/>
              <a:buNone/>
            </a:pPr>
            <a:r>
              <a:rPr lang="en-US" sz="2000" b="1" smtClean="0">
                <a:solidFill>
                  <a:schemeClr val="bg1"/>
                </a:solidFill>
              </a:rPr>
              <a:t>	___________________________________________________</a:t>
            </a:r>
          </a:p>
          <a:p>
            <a:pPr>
              <a:buFontTx/>
              <a:buNone/>
            </a:pPr>
            <a:r>
              <a:rPr lang="en-US" sz="2000" b="1" smtClean="0">
                <a:solidFill>
                  <a:schemeClr val="bg1"/>
                </a:solidFill>
              </a:rPr>
              <a:t>	___________________________________________________</a:t>
            </a:r>
          </a:p>
          <a:p>
            <a:pPr>
              <a:buFontTx/>
              <a:buNone/>
            </a:pPr>
            <a:r>
              <a:rPr lang="en-US" sz="2000" b="1" smtClean="0">
                <a:solidFill>
                  <a:schemeClr val="bg1"/>
                </a:solidFill>
              </a:rPr>
              <a:t>	___________________________________________________</a:t>
            </a:r>
          </a:p>
          <a:p>
            <a:pPr lvl="1"/>
            <a:r>
              <a:rPr lang="en-US" sz="1600" smtClean="0">
                <a:solidFill>
                  <a:schemeClr val="bg1"/>
                </a:solidFill>
              </a:rPr>
              <a:t>The loneliest place in leadership is reserved for the person who makes the first decision.</a:t>
            </a:r>
          </a:p>
          <a:p>
            <a:pPr lvl="1"/>
            <a:r>
              <a:rPr lang="en-US" sz="1600" smtClean="0">
                <a:solidFill>
                  <a:schemeClr val="bg1"/>
                </a:solidFill>
              </a:rPr>
              <a:t>The leader who will not make decisions creates insecurity among followers and a platform for potential leaders who recognize a decision must be made.</a:t>
            </a:r>
          </a:p>
        </p:txBody>
      </p:sp>
      <p:sp>
        <p:nvSpPr>
          <p:cNvPr id="4" name="TextBox 3"/>
          <p:cNvSpPr txBox="1">
            <a:spLocks noChangeArrowheads="1"/>
          </p:cNvSpPr>
          <p:nvPr/>
        </p:nvSpPr>
        <p:spPr bwMode="auto">
          <a:xfrm>
            <a:off x="1066800" y="3657600"/>
            <a:ext cx="2286000" cy="400050"/>
          </a:xfrm>
          <a:prstGeom prst="rect">
            <a:avLst/>
          </a:prstGeom>
          <a:noFill/>
          <a:ln w="9525">
            <a:noFill/>
            <a:miter lim="800000"/>
            <a:headEnd/>
            <a:tailEnd/>
          </a:ln>
        </p:spPr>
        <p:txBody>
          <a:bodyPr>
            <a:spAutoFit/>
          </a:bodyPr>
          <a:lstStyle/>
          <a:p>
            <a:r>
              <a:rPr lang="en-US" sz="2000">
                <a:solidFill>
                  <a:srgbClr val="FFFFCC"/>
                </a:solidFill>
              </a:rPr>
              <a:t>Early Life</a:t>
            </a:r>
          </a:p>
        </p:txBody>
      </p:sp>
      <p:sp>
        <p:nvSpPr>
          <p:cNvPr id="5" name="TextBox 4"/>
          <p:cNvSpPr txBox="1">
            <a:spLocks noChangeArrowheads="1"/>
          </p:cNvSpPr>
          <p:nvPr/>
        </p:nvSpPr>
        <p:spPr bwMode="auto">
          <a:xfrm>
            <a:off x="1066800" y="4038600"/>
            <a:ext cx="2286000" cy="400050"/>
          </a:xfrm>
          <a:prstGeom prst="rect">
            <a:avLst/>
          </a:prstGeom>
          <a:noFill/>
          <a:ln w="9525">
            <a:noFill/>
            <a:miter lim="800000"/>
            <a:headEnd/>
            <a:tailEnd/>
          </a:ln>
        </p:spPr>
        <p:txBody>
          <a:bodyPr>
            <a:spAutoFit/>
          </a:bodyPr>
          <a:lstStyle/>
          <a:p>
            <a:r>
              <a:rPr lang="en-US" sz="2000">
                <a:solidFill>
                  <a:srgbClr val="FFFFCC"/>
                </a:solidFill>
              </a:rPr>
              <a:t>Involuntary</a:t>
            </a:r>
          </a:p>
        </p:txBody>
      </p:sp>
      <p:sp>
        <p:nvSpPr>
          <p:cNvPr id="6" name="TextBox 5"/>
          <p:cNvSpPr txBox="1">
            <a:spLocks noChangeArrowheads="1"/>
          </p:cNvSpPr>
          <p:nvPr/>
        </p:nvSpPr>
        <p:spPr bwMode="auto">
          <a:xfrm>
            <a:off x="1066800" y="4419600"/>
            <a:ext cx="2286000" cy="400050"/>
          </a:xfrm>
          <a:prstGeom prst="rect">
            <a:avLst/>
          </a:prstGeom>
          <a:noFill/>
          <a:ln w="9525">
            <a:noFill/>
            <a:miter lim="800000"/>
            <a:headEnd/>
            <a:tailEnd/>
          </a:ln>
        </p:spPr>
        <p:txBody>
          <a:bodyPr>
            <a:spAutoFit/>
          </a:bodyPr>
          <a:lstStyle/>
          <a:p>
            <a:r>
              <a:rPr lang="en-US" sz="2000">
                <a:solidFill>
                  <a:srgbClr val="FFFFCC"/>
                </a:solidFill>
              </a:rPr>
              <a:t>Others choose</a:t>
            </a:r>
          </a:p>
        </p:txBody>
      </p:sp>
      <p:sp>
        <p:nvSpPr>
          <p:cNvPr id="7" name="TextBox 6"/>
          <p:cNvSpPr txBox="1">
            <a:spLocks noChangeArrowheads="1"/>
          </p:cNvSpPr>
          <p:nvPr/>
        </p:nvSpPr>
        <p:spPr bwMode="auto">
          <a:xfrm>
            <a:off x="4343400" y="3657600"/>
            <a:ext cx="2286000" cy="400050"/>
          </a:xfrm>
          <a:prstGeom prst="rect">
            <a:avLst/>
          </a:prstGeom>
          <a:noFill/>
          <a:ln w="9525">
            <a:noFill/>
            <a:miter lim="800000"/>
            <a:headEnd/>
            <a:tailEnd/>
          </a:ln>
        </p:spPr>
        <p:txBody>
          <a:bodyPr>
            <a:spAutoFit/>
          </a:bodyPr>
          <a:lstStyle/>
          <a:p>
            <a:r>
              <a:rPr lang="en-US" sz="2000">
                <a:solidFill>
                  <a:srgbClr val="FFFFCC"/>
                </a:solidFill>
              </a:rPr>
              <a:t>Later life</a:t>
            </a:r>
          </a:p>
        </p:txBody>
      </p:sp>
      <p:sp>
        <p:nvSpPr>
          <p:cNvPr id="8" name="TextBox 7"/>
          <p:cNvSpPr txBox="1">
            <a:spLocks noChangeArrowheads="1"/>
          </p:cNvSpPr>
          <p:nvPr/>
        </p:nvSpPr>
        <p:spPr bwMode="auto">
          <a:xfrm>
            <a:off x="4343400" y="4038600"/>
            <a:ext cx="2286000" cy="400050"/>
          </a:xfrm>
          <a:prstGeom prst="rect">
            <a:avLst/>
          </a:prstGeom>
          <a:noFill/>
          <a:ln w="9525">
            <a:noFill/>
            <a:miter lim="800000"/>
            <a:headEnd/>
            <a:tailEnd/>
          </a:ln>
        </p:spPr>
        <p:txBody>
          <a:bodyPr>
            <a:spAutoFit/>
          </a:bodyPr>
          <a:lstStyle/>
          <a:p>
            <a:r>
              <a:rPr lang="en-US" sz="2000">
                <a:solidFill>
                  <a:srgbClr val="FFFFCC"/>
                </a:solidFill>
              </a:rPr>
              <a:t>Voluntary</a:t>
            </a:r>
          </a:p>
        </p:txBody>
      </p:sp>
      <p:sp>
        <p:nvSpPr>
          <p:cNvPr id="9" name="TextBox 8"/>
          <p:cNvSpPr txBox="1">
            <a:spLocks noChangeArrowheads="1"/>
          </p:cNvSpPr>
          <p:nvPr/>
        </p:nvSpPr>
        <p:spPr bwMode="auto">
          <a:xfrm>
            <a:off x="4343400" y="4419600"/>
            <a:ext cx="2286000" cy="400050"/>
          </a:xfrm>
          <a:prstGeom prst="rect">
            <a:avLst/>
          </a:prstGeom>
          <a:noFill/>
          <a:ln w="9525">
            <a:noFill/>
            <a:miter lim="800000"/>
            <a:headEnd/>
            <a:tailEnd/>
          </a:ln>
        </p:spPr>
        <p:txBody>
          <a:bodyPr>
            <a:spAutoFit/>
          </a:bodyPr>
          <a:lstStyle/>
          <a:p>
            <a:r>
              <a:rPr lang="en-US" sz="2000">
                <a:solidFill>
                  <a:srgbClr val="FFFFCC"/>
                </a:solidFill>
              </a:rPr>
              <a:t>We choose</a:t>
            </a:r>
          </a:p>
        </p:txBody>
      </p:sp>
      <p:sp>
        <p:nvSpPr>
          <p:cNvPr id="10" name="TextBox 9"/>
          <p:cNvSpPr txBox="1">
            <a:spLocks noChangeArrowheads="1"/>
          </p:cNvSpPr>
          <p:nvPr/>
        </p:nvSpPr>
        <p:spPr bwMode="auto">
          <a:xfrm>
            <a:off x="1066800" y="4800600"/>
            <a:ext cx="2286000" cy="400050"/>
          </a:xfrm>
          <a:prstGeom prst="rect">
            <a:avLst/>
          </a:prstGeom>
          <a:noFill/>
          <a:ln w="9525">
            <a:noFill/>
            <a:miter lim="800000"/>
            <a:headEnd/>
            <a:tailEnd/>
          </a:ln>
        </p:spPr>
        <p:txBody>
          <a:bodyPr>
            <a:spAutoFit/>
          </a:bodyPr>
          <a:lstStyle/>
          <a:p>
            <a:r>
              <a:rPr lang="en-US" sz="2000">
                <a:solidFill>
                  <a:srgbClr val="FFFFCC"/>
                </a:solidFill>
              </a:rPr>
              <a:t>We react</a:t>
            </a:r>
          </a:p>
        </p:txBody>
      </p:sp>
      <p:sp>
        <p:nvSpPr>
          <p:cNvPr id="11" name="TextBox 10"/>
          <p:cNvSpPr txBox="1">
            <a:spLocks noChangeArrowheads="1"/>
          </p:cNvSpPr>
          <p:nvPr/>
        </p:nvSpPr>
        <p:spPr bwMode="auto">
          <a:xfrm>
            <a:off x="4343400" y="4800600"/>
            <a:ext cx="2286000" cy="400050"/>
          </a:xfrm>
          <a:prstGeom prst="rect">
            <a:avLst/>
          </a:prstGeom>
          <a:noFill/>
          <a:ln w="9525">
            <a:noFill/>
            <a:miter lim="800000"/>
            <a:headEnd/>
            <a:tailEnd/>
          </a:ln>
        </p:spPr>
        <p:txBody>
          <a:bodyPr>
            <a:spAutoFit/>
          </a:bodyPr>
          <a:lstStyle/>
          <a:p>
            <a:r>
              <a:rPr lang="en-US" sz="2000">
                <a:solidFill>
                  <a:srgbClr val="FFFFCC"/>
                </a:solidFill>
              </a:rPr>
              <a:t>We initiate</a:t>
            </a:r>
          </a:p>
        </p:txBody>
      </p:sp>
      <p:sp>
        <p:nvSpPr>
          <p:cNvPr id="12"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13"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6</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 calcmode="lin" valueType="num">
                                      <p:cBhvr additive="base">
                                        <p:cTn id="3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xEl>
                                              <p:pRg st="0" end="0"/>
                                            </p:txEl>
                                          </p:spTgt>
                                        </p:tgtEl>
                                        <p:attrNameLst>
                                          <p:attrName>style.visibility</p:attrName>
                                        </p:attrNameLst>
                                      </p:cBhvr>
                                      <p:to>
                                        <p:strVal val="visible"/>
                                      </p:to>
                                    </p:set>
                                    <p:anim calcmode="lin" valueType="num">
                                      <p:cBhvr additive="base">
                                        <p:cTn id="49"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P spid="9" grpId="0" build="allAtOnce"/>
      <p:bldP spid="10" grpId="0" build="allAtOnce"/>
      <p:bldP spid="11"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7"/>
          <p:cNvSpPr>
            <a:spLocks noGrp="1"/>
          </p:cNvSpPr>
          <p:nvPr>
            <p:ph type="title"/>
          </p:nvPr>
        </p:nvSpPr>
        <p:spPr/>
        <p:txBody>
          <a:bodyPr/>
          <a:lstStyle/>
          <a:p>
            <a:r>
              <a:rPr lang="en-US" sz="3200" smtClean="0">
                <a:solidFill>
                  <a:srgbClr val="FFFFCC"/>
                </a:solidFill>
              </a:rPr>
              <a:t>Your Decision Determines Your Destiny</a:t>
            </a:r>
            <a:r>
              <a:rPr lang="en-US" smtClean="0">
                <a:solidFill>
                  <a:srgbClr val="FFFFCC"/>
                </a:solidFill>
              </a:rPr>
              <a:t/>
            </a:r>
            <a:br>
              <a:rPr lang="en-US" smtClean="0">
                <a:solidFill>
                  <a:srgbClr val="FFFFCC"/>
                </a:solidFill>
              </a:rPr>
            </a:br>
            <a:r>
              <a:rPr lang="en-US" sz="2000" smtClean="0">
                <a:solidFill>
                  <a:srgbClr val="FFFFCC"/>
                </a:solidFill>
              </a:rPr>
              <a:t>Effective Leadership Requires Making Wise Decisions</a:t>
            </a:r>
            <a:endParaRPr lang="en-US" sz="3600" smtClean="0">
              <a:solidFill>
                <a:srgbClr val="FFFFCC"/>
              </a:solidFill>
            </a:endParaRPr>
          </a:p>
        </p:txBody>
      </p:sp>
      <p:sp>
        <p:nvSpPr>
          <p:cNvPr id="129027" name="Content Placeholder 8"/>
          <p:cNvSpPr>
            <a:spLocks noGrp="1"/>
          </p:cNvSpPr>
          <p:nvPr>
            <p:ph sz="half" idx="1"/>
          </p:nvPr>
        </p:nvSpPr>
        <p:spPr/>
        <p:txBody>
          <a:bodyPr/>
          <a:lstStyle/>
          <a:p>
            <a:r>
              <a:rPr lang="en-US" sz="2000" smtClean="0">
                <a:solidFill>
                  <a:schemeClr val="bg1"/>
                </a:solidFill>
              </a:rPr>
              <a:t>A CEO of a major international corporation once said: “95% of the decisions you make as a leader can be made by a reasonably intelligent teenager. They simply require common sense. However, you get paid for the other 5%.”</a:t>
            </a:r>
          </a:p>
        </p:txBody>
      </p:sp>
      <p:pic>
        <p:nvPicPr>
          <p:cNvPr id="129028" name="Picture 6" descr="http://samirabid.com/wp-content/uploads/2009/05/executive_decision_making_1920x1200.jpg"/>
          <p:cNvPicPr>
            <a:picLocks noChangeAspect="1" noChangeArrowheads="1"/>
          </p:cNvPicPr>
          <p:nvPr/>
        </p:nvPicPr>
        <p:blipFill>
          <a:blip r:embed="rId3"/>
          <a:srcRect/>
          <a:stretch>
            <a:fillRect/>
          </a:stretch>
        </p:blipFill>
        <p:spPr bwMode="auto">
          <a:xfrm>
            <a:off x="4419600" y="2057400"/>
            <a:ext cx="4419600" cy="2759075"/>
          </a:xfrm>
          <a:prstGeom prst="rect">
            <a:avLst/>
          </a:prstGeom>
          <a:noFill/>
          <a:ln w="9525">
            <a:noFill/>
            <a:miter lim="800000"/>
            <a:headEnd/>
            <a:tailEnd/>
          </a:ln>
        </p:spPr>
      </p:pic>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7</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7"/>
          <p:cNvSpPr>
            <a:spLocks noGrp="1"/>
          </p:cNvSpPr>
          <p:nvPr>
            <p:ph type="title"/>
          </p:nvPr>
        </p:nvSpPr>
        <p:spPr/>
        <p:txBody>
          <a:bodyPr/>
          <a:lstStyle/>
          <a:p>
            <a:r>
              <a:rPr lang="en-US" sz="3200" smtClean="0">
                <a:solidFill>
                  <a:srgbClr val="FFFFCC"/>
                </a:solidFill>
              </a:rPr>
              <a:t>Your Decision Determines Your Destiny</a:t>
            </a:r>
            <a:r>
              <a:rPr lang="en-US" smtClean="0">
                <a:solidFill>
                  <a:srgbClr val="FFFFCC"/>
                </a:solidFill>
              </a:rPr>
              <a:t/>
            </a:r>
            <a:br>
              <a:rPr lang="en-US" smtClean="0">
                <a:solidFill>
                  <a:srgbClr val="FFFFCC"/>
                </a:solidFill>
              </a:rPr>
            </a:br>
            <a:r>
              <a:rPr lang="en-US" sz="2000" smtClean="0">
                <a:solidFill>
                  <a:srgbClr val="FFFFCC"/>
                </a:solidFill>
              </a:rPr>
              <a:t>Effective Leadership Requires Making Wise Decisions</a:t>
            </a:r>
            <a:endParaRPr lang="en-US" sz="3600" smtClean="0">
              <a:solidFill>
                <a:srgbClr val="FFFFCC"/>
              </a:solidFill>
            </a:endParaRPr>
          </a:p>
        </p:txBody>
      </p:sp>
      <p:sp>
        <p:nvSpPr>
          <p:cNvPr id="130051" name="Content Placeholder 8"/>
          <p:cNvSpPr>
            <a:spLocks noGrp="1"/>
          </p:cNvSpPr>
          <p:nvPr>
            <p:ph idx="1"/>
          </p:nvPr>
        </p:nvSpPr>
        <p:spPr>
          <a:xfrm>
            <a:off x="685800" y="2209800"/>
            <a:ext cx="7772400" cy="3886200"/>
          </a:xfrm>
        </p:spPr>
        <p:txBody>
          <a:bodyPr/>
          <a:lstStyle/>
          <a:p>
            <a:pPr algn="ctr">
              <a:buFontTx/>
              <a:buNone/>
            </a:pPr>
            <a:r>
              <a:rPr lang="en-US" sz="2000" b="1" smtClean="0">
                <a:solidFill>
                  <a:schemeClr val="bg1"/>
                </a:solidFill>
              </a:rPr>
              <a:t>Six Phases of Decision Making</a:t>
            </a:r>
          </a:p>
          <a:p>
            <a:endParaRPr lang="en-US" sz="2000" smtClean="0">
              <a:solidFill>
                <a:schemeClr val="bg1"/>
              </a:solidFill>
            </a:endParaRPr>
          </a:p>
          <a:p>
            <a:r>
              <a:rPr lang="en-US" sz="2000" smtClean="0">
                <a:solidFill>
                  <a:schemeClr val="bg1"/>
                </a:solidFill>
              </a:rPr>
              <a:t>Once you recognize that good decision making is part of the territory of being a good leader, you should experience at least six phases in the decision making process:</a:t>
            </a:r>
          </a:p>
          <a:p>
            <a:pPr>
              <a:buFontTx/>
              <a:buAutoNum type="arabicPeriod"/>
            </a:pPr>
            <a:r>
              <a:rPr lang="en-US" sz="2000" b="1" smtClean="0">
                <a:solidFill>
                  <a:schemeClr val="bg1"/>
                </a:solidFill>
              </a:rPr>
              <a:t>_______________ – What is the history?</a:t>
            </a:r>
          </a:p>
          <a:p>
            <a:r>
              <a:rPr lang="en-US" sz="2000" smtClean="0">
                <a:solidFill>
                  <a:schemeClr val="bg1"/>
                </a:solidFill>
              </a:rPr>
              <a:t>This is where you study to understand what has gone on before you arrived, and what is underneath the structure for which you are trying to make decisions. What have been the struggles in this organization? What have been the victories? What is the organizational culture? Why is it this way? What are the peoples’ goals and expectations?</a:t>
            </a:r>
          </a:p>
        </p:txBody>
      </p:sp>
      <p:sp>
        <p:nvSpPr>
          <p:cNvPr id="4" name="TextBox 3"/>
          <p:cNvSpPr txBox="1">
            <a:spLocks noChangeArrowheads="1"/>
          </p:cNvSpPr>
          <p:nvPr/>
        </p:nvSpPr>
        <p:spPr bwMode="auto">
          <a:xfrm>
            <a:off x="1143000" y="3886200"/>
            <a:ext cx="2286000" cy="400050"/>
          </a:xfrm>
          <a:prstGeom prst="rect">
            <a:avLst/>
          </a:prstGeom>
          <a:noFill/>
          <a:ln w="9525">
            <a:noFill/>
            <a:miter lim="800000"/>
            <a:headEnd/>
            <a:tailEnd/>
          </a:ln>
        </p:spPr>
        <p:txBody>
          <a:bodyPr>
            <a:spAutoFit/>
          </a:bodyPr>
          <a:lstStyle/>
          <a:p>
            <a:r>
              <a:rPr lang="en-US" sz="2000">
                <a:solidFill>
                  <a:srgbClr val="FFFFCC"/>
                </a:solidFill>
              </a:rPr>
              <a:t>Foundation Stage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8</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7"/>
          <p:cNvSpPr>
            <a:spLocks noGrp="1"/>
          </p:cNvSpPr>
          <p:nvPr>
            <p:ph type="title"/>
          </p:nvPr>
        </p:nvSpPr>
        <p:spPr/>
        <p:txBody>
          <a:bodyPr/>
          <a:lstStyle/>
          <a:p>
            <a:r>
              <a:rPr lang="en-US" sz="3200" smtClean="0">
                <a:solidFill>
                  <a:srgbClr val="FFFFCC"/>
                </a:solidFill>
              </a:rPr>
              <a:t>Your Decision Determines Your Destiny</a:t>
            </a:r>
            <a:r>
              <a:rPr lang="en-US" smtClean="0">
                <a:solidFill>
                  <a:srgbClr val="FFFFCC"/>
                </a:solidFill>
              </a:rPr>
              <a:t/>
            </a:r>
            <a:br>
              <a:rPr lang="en-US" smtClean="0">
                <a:solidFill>
                  <a:srgbClr val="FFFFCC"/>
                </a:solidFill>
              </a:rPr>
            </a:br>
            <a:r>
              <a:rPr lang="en-US" sz="2000" smtClean="0">
                <a:solidFill>
                  <a:srgbClr val="FFFFCC"/>
                </a:solidFill>
              </a:rPr>
              <a:t>Effective Leadership Requires Making Wise Decisions</a:t>
            </a:r>
            <a:endParaRPr lang="en-US" sz="3600" smtClean="0">
              <a:solidFill>
                <a:srgbClr val="FFFFCC"/>
              </a:solidFill>
            </a:endParaRPr>
          </a:p>
        </p:txBody>
      </p:sp>
      <p:sp>
        <p:nvSpPr>
          <p:cNvPr id="131075" name="Content Placeholder 8"/>
          <p:cNvSpPr>
            <a:spLocks noGrp="1"/>
          </p:cNvSpPr>
          <p:nvPr>
            <p:ph idx="1"/>
          </p:nvPr>
        </p:nvSpPr>
        <p:spPr>
          <a:xfrm>
            <a:off x="685800" y="2209800"/>
            <a:ext cx="7772400" cy="3886200"/>
          </a:xfrm>
        </p:spPr>
        <p:txBody>
          <a:bodyPr/>
          <a:lstStyle/>
          <a:p>
            <a:endParaRPr lang="en-US" sz="2000" b="1" smtClean="0">
              <a:solidFill>
                <a:schemeClr val="bg1"/>
              </a:solidFill>
            </a:endParaRPr>
          </a:p>
          <a:p>
            <a:r>
              <a:rPr lang="en-US" sz="2000" b="1" smtClean="0">
                <a:solidFill>
                  <a:schemeClr val="bg1"/>
                </a:solidFill>
              </a:rPr>
              <a:t>__________ – What are the facts?</a:t>
            </a:r>
          </a:p>
          <a:p>
            <a:endParaRPr lang="en-US" sz="2000" smtClean="0">
              <a:solidFill>
                <a:schemeClr val="bg1"/>
              </a:solidFill>
            </a:endParaRPr>
          </a:p>
          <a:p>
            <a:r>
              <a:rPr lang="en-US" sz="2000" smtClean="0">
                <a:solidFill>
                  <a:schemeClr val="bg1"/>
                </a:solidFill>
              </a:rPr>
              <a:t>This is where you gather all the facts and information available to give you insight concerning the situation. Often there are at least two sides to every issue; be sure to discover what’s behind both sides of an issue. Your investigation will help you get beyond intuition and guesswork. You will have hard data to use in the decision making process.</a:t>
            </a:r>
          </a:p>
        </p:txBody>
      </p:sp>
      <p:sp>
        <p:nvSpPr>
          <p:cNvPr id="4" name="TextBox 3"/>
          <p:cNvSpPr txBox="1">
            <a:spLocks noChangeArrowheads="1"/>
          </p:cNvSpPr>
          <p:nvPr/>
        </p:nvSpPr>
        <p:spPr bwMode="auto">
          <a:xfrm>
            <a:off x="1066800" y="2514600"/>
            <a:ext cx="2286000" cy="400050"/>
          </a:xfrm>
          <a:prstGeom prst="rect">
            <a:avLst/>
          </a:prstGeom>
          <a:noFill/>
          <a:ln w="9525">
            <a:noFill/>
            <a:miter lim="800000"/>
            <a:headEnd/>
            <a:tailEnd/>
          </a:ln>
        </p:spPr>
        <p:txBody>
          <a:bodyPr>
            <a:spAutoFit/>
          </a:bodyPr>
          <a:lstStyle/>
          <a:p>
            <a:r>
              <a:rPr lang="en-US" sz="2000">
                <a:solidFill>
                  <a:srgbClr val="FFFFCC"/>
                </a:solidFill>
              </a:rPr>
              <a:t>Fact Stage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T304.03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9</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38c13194c9df4b4e341df175e6d9d7f27b8c7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2289</Words>
  <Application>Microsoft Office PowerPoint</Application>
  <PresentationFormat>On-screen Show (4:3)</PresentationFormat>
  <Paragraphs>263</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Blank Presentation</vt:lpstr>
      <vt:lpstr>Your Decision Determines Your Destiny   Effective Leadership Requires Making Wise Decisions   by EQUIP Ministries founded by John Maxwell </vt:lpstr>
      <vt:lpstr>Your Decision Determines Your Destiny Effective Leadership Requires Making Wise Decisions</vt:lpstr>
      <vt:lpstr>Your Decision Determines Your Destiny Effective Leadership Requires Making Wise Decisions</vt:lpstr>
      <vt:lpstr>Your Decision Determines Your Destiny Effective Leadership Requires Making Wise Decisions</vt:lpstr>
      <vt:lpstr>Your Decision Determines Your Destiny Effective Leadership Requires Making Wise Decisions</vt:lpstr>
      <vt:lpstr>Your Decision Determines Your Destiny Effective Leadership Requires Making Wise Decisions</vt:lpstr>
      <vt:lpstr>Your Decision Determines Your Destiny Effective Leadership Requires Making Wise Decisions</vt:lpstr>
      <vt:lpstr>Your Decision Determines Your Destiny Effective Leadership Requires Making Wise Decisions</vt:lpstr>
      <vt:lpstr>Your Decision Determines Your Destiny Effective Leadership Requires Making Wise Decisions</vt:lpstr>
      <vt:lpstr>Your Decision Determines Your Destiny Effective Leadership Requires Making Wise Decisions</vt:lpstr>
      <vt:lpstr>Your Decision Determines Your Destiny Effective Leadership Requires Making Wise Decisions</vt:lpstr>
      <vt:lpstr>Your Decision Determines Your Destiny Effective Leadership Requires Making Wise Decisions</vt:lpstr>
      <vt:lpstr>Your Decision Determines Your Destiny Effective Leadership Requires Making Wise Decisions</vt:lpstr>
      <vt:lpstr>Your Decision Determines Your Destiny Effective Leadership Requires Making Wise Decisions</vt:lpstr>
      <vt:lpstr>Your Decision Determines Your Destiny Effective Leadership Requires Making Wise Decisions</vt:lpstr>
      <vt:lpstr>Your Decision Determines Your Destiny Effective Leadership Requires Making Wise Decisions</vt:lpstr>
      <vt:lpstr>Your Decision Determines Your Destiny Effective Leadership Requires Making Wise Decisions</vt:lpstr>
      <vt:lpstr>Your Decision Determines Your Destiny Effective Leadership Requires Making Wise Decisions</vt:lpstr>
      <vt:lpstr>Your Decision Determines Your Destiny Effective Leadership Requires Making Wise Decisions</vt:lpstr>
      <vt:lpstr>Your Decision Determines Your Destiny Effective Leadership Requires Making Wise Decisions</vt:lpstr>
      <vt:lpstr>Your Decision Determines Your Destiny Effective Leadership Requires Making Wise Decisions</vt:lpstr>
      <vt:lpstr>Your Decision Determines Your Destiny Effective Leadership Requires Making Wise Decisions</vt:lpstr>
      <vt:lpstr>Your Decision Determines Your Destiny Effective Leadership Requires Making Wise Decisions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of Contents</dc:title>
  <dc:creator>Gregg</dc:creator>
  <cp:lastModifiedBy>Gregg</cp:lastModifiedBy>
  <cp:revision>38</cp:revision>
  <dcterms:created xsi:type="dcterms:W3CDTF">2011-10-20T15:18:26Z</dcterms:created>
  <dcterms:modified xsi:type="dcterms:W3CDTF">2012-01-26T22:31:13Z</dcterms:modified>
</cp:coreProperties>
</file>