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68" r:id="rId15"/>
    <p:sldId id="269" r:id="rId16"/>
    <p:sldId id="270" r:id="rId17"/>
    <p:sldId id="271" r:id="rId18"/>
    <p:sldId id="272" r:id="rId19"/>
    <p:sldId id="275" r:id="rId20"/>
    <p:sldId id="276"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903F64-8DDD-4D37-ACD3-927E29B8F2A0}" type="datetimeFigureOut">
              <a:rPr lang="en-US" smtClean="0"/>
              <a:t>3/15/2014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AB52EF-ADFE-446B-97B8-526A887F99C9}" type="slidenum">
              <a:rPr lang="en-US" smtClean="0"/>
              <a:t>‹#›</a:t>
            </a:fld>
            <a:endParaRPr lang="en-US"/>
          </a:p>
        </p:txBody>
      </p:sp>
    </p:spTree>
    <p:extLst>
      <p:ext uri="{BB962C8B-B14F-4D97-AF65-F5344CB8AC3E}">
        <p14:creationId xmlns:p14="http://schemas.microsoft.com/office/powerpoint/2010/main" val="239773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AB52EF-ADFE-446B-97B8-526A887F99C9}"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9AEC65-9835-4524-BEA8-579D63C7FCD6}"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a:xfrm>
            <a:off x="5257800" y="6400800"/>
            <a:ext cx="2514600" cy="292100"/>
          </a:xfrm>
        </p:spPr>
        <p:txBody>
          <a:bodyPr/>
          <a:lstStyle/>
          <a:p>
            <a:endParaRPr lang="en-US" dirty="0"/>
          </a:p>
        </p:txBody>
      </p:sp>
      <p:sp>
        <p:nvSpPr>
          <p:cNvPr id="17" name="Slide Number Placeholder 16"/>
          <p:cNvSpPr>
            <a:spLocks noGrp="1"/>
          </p:cNvSpPr>
          <p:nvPr>
            <p:ph type="sldNum" sz="quarter" idx="11"/>
          </p:nvPr>
        </p:nvSpPr>
        <p:spPr>
          <a:xfrm rot="10800000" flipV="1">
            <a:off x="7848600" y="6400800"/>
            <a:ext cx="1066800" cy="304800"/>
          </a:xfrm>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a:xfrm>
            <a:off x="152400" y="6400800"/>
            <a:ext cx="5029200" cy="292100"/>
          </a:xfrm>
        </p:spPr>
        <p:txBody>
          <a:bodyPr/>
          <a:lstStyle/>
          <a:p>
            <a:r>
              <a:rPr lang="de-DE" smtClean="0"/>
              <a:t>T501.10    iTeenChallenge.org       April 5, 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de-DE" smtClean="0"/>
              <a:t>T501.10    iTeenChallenge.org       April 5, 2013</a:t>
            </a:r>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de-DE" smtClean="0"/>
              <a:t>T501.10    iTeenChallenge.org       April 5, 2013</a:t>
            </a:r>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endParaRPr lang="en-US" dirty="0"/>
          </a:p>
        </p:txBody>
      </p:sp>
      <p:sp>
        <p:nvSpPr>
          <p:cNvPr id="12" name="Slide Number Placeholder 11"/>
          <p:cNvSpPr>
            <a:spLocks noGrp="1"/>
          </p:cNvSpPr>
          <p:nvPr>
            <p:ph type="sldNum" sz="quarter" idx="15"/>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r>
              <a:rPr lang="de-DE" smtClean="0"/>
              <a:t>T501.10    iTeenChallenge.org       April 5, 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r>
              <a:rPr lang="de-DE" smtClean="0"/>
              <a:t>T501.10    iTeenChallenge.org       April 5, 2013</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r>
              <a:rPr lang="de-DE" smtClean="0"/>
              <a:t>T501.10    iTeenChallenge.org       April 5, 2013</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r>
              <a:rPr lang="de-DE" smtClean="0"/>
              <a:t>T501.10    iTeenChallenge.org       April 5, 2013</a:t>
            </a:r>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r>
              <a:rPr lang="de-DE" smtClean="0"/>
              <a:t>T501.10    iTeenChallenge.org       April 5, 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r>
              <a:rPr lang="de-DE" smtClean="0"/>
              <a:t>T501.10    iTeenChallenge.org       April 5, 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r>
              <a:rPr lang="de-DE" smtClean="0"/>
              <a:t>T501.10    iTeenChallenge.org       April 5, 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r>
              <a:rPr lang="de-DE" smtClean="0"/>
              <a:t>T501.10    iTeenChallenge.org       April 5, 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r>
              <a:rPr lang="de-DE" smtClean="0"/>
              <a:t>T501.10    iTeenChallenge.org       April 5, 2013</a:t>
            </a:r>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hf hd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65400" y="2438400"/>
            <a:ext cx="4013200" cy="1035685"/>
          </a:xfrm>
        </p:spPr>
        <p:txBody>
          <a:bodyPr/>
          <a:lstStyle/>
          <a:p>
            <a:r>
              <a:rPr lang="en-US" sz="2800" b="1" dirty="0"/>
              <a:t>The Enemies of Christian Discipleship</a:t>
            </a:r>
          </a:p>
        </p:txBody>
      </p:sp>
      <p:sp>
        <p:nvSpPr>
          <p:cNvPr id="4" name="TextBox 3"/>
          <p:cNvSpPr txBox="1"/>
          <p:nvPr/>
        </p:nvSpPr>
        <p:spPr>
          <a:xfrm>
            <a:off x="3352800" y="4191000"/>
            <a:ext cx="2362200" cy="461665"/>
          </a:xfrm>
          <a:prstGeom prst="rect">
            <a:avLst/>
          </a:prstGeom>
          <a:noFill/>
        </p:spPr>
        <p:txBody>
          <a:bodyPr wrap="square" rtlCol="0">
            <a:spAutoFit/>
          </a:bodyPr>
          <a:lstStyle/>
          <a:p>
            <a:pPr algn="ctr"/>
            <a:r>
              <a:rPr lang="en-US" sz="2400" b="1" dirty="0" smtClean="0"/>
              <a:t>By </a:t>
            </a:r>
            <a:r>
              <a:rPr lang="en-US" sz="2400" b="1" dirty="0"/>
              <a:t>Dave </a:t>
            </a:r>
            <a:r>
              <a:rPr lang="en-US" sz="2400" b="1" dirty="0" smtClean="0"/>
              <a:t>Batty</a:t>
            </a:r>
            <a:endParaRPr lang="en-US"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152400"/>
            <a:ext cx="3657298" cy="2035896"/>
          </a:xfrm>
          <a:prstGeom prst="rect">
            <a:avLst/>
          </a:prstGeom>
        </p:spPr>
      </p:pic>
      <p:sp>
        <p:nvSpPr>
          <p:cNvPr id="7" name="Slide Number Placeholder 6"/>
          <p:cNvSpPr>
            <a:spLocks noGrp="1"/>
          </p:cNvSpPr>
          <p:nvPr>
            <p:ph type="sldNum" sz="quarter" idx="11"/>
          </p:nvPr>
        </p:nvSpPr>
        <p:spPr>
          <a:xfrm rot="10800000" flipV="1">
            <a:off x="7848600" y="6400800"/>
            <a:ext cx="1066800" cy="304800"/>
          </a:xfrm>
        </p:spPr>
        <p:txBody>
          <a:bodyPr>
            <a:normAutofit/>
          </a:bodyPr>
          <a:lstStyle/>
          <a:p>
            <a:fld id="{5744759D-0EFF-4FB2-9CCE-04E00944F0FE}" type="slidenum">
              <a:rPr lang="en-US" smtClean="0"/>
              <a:pPr/>
              <a:t>1</a:t>
            </a:fld>
            <a:endParaRPr lang="en-US" dirty="0"/>
          </a:p>
        </p:txBody>
      </p:sp>
      <p:sp>
        <p:nvSpPr>
          <p:cNvPr id="8" name="Footer Placeholder 7"/>
          <p:cNvSpPr>
            <a:spLocks noGrp="1"/>
          </p:cNvSpPr>
          <p:nvPr>
            <p:ph type="ftr" sz="quarter" idx="12"/>
          </p:nvPr>
        </p:nvSpPr>
        <p:spPr/>
        <p:txBody>
          <a:bodyPr>
            <a:normAutofit fontScale="92500"/>
          </a:bodyPr>
          <a:lstStyle/>
          <a:p>
            <a:r>
              <a:rPr lang="de-DE" smtClean="0"/>
              <a:t>T501.10    iTeenChallenge.org       April 5, 2013</a:t>
            </a:r>
            <a:endParaRPr lang="en-US" dirty="0"/>
          </a:p>
        </p:txBody>
      </p:sp>
    </p:spTree>
    <p:extLst>
      <p:ext uri="{BB962C8B-B14F-4D97-AF65-F5344CB8AC3E}">
        <p14:creationId xmlns:p14="http://schemas.microsoft.com/office/powerpoint/2010/main" val="22465382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209800"/>
            <a:ext cx="8229600" cy="3886200"/>
          </a:xfrm>
        </p:spPr>
        <p:txBody>
          <a:bodyPr>
            <a:normAutofit/>
          </a:bodyPr>
          <a:lstStyle/>
          <a:p>
            <a:r>
              <a:rPr lang="pt-BR" sz="2800" b="1" dirty="0" smtClean="0"/>
              <a:t>   </a:t>
            </a:r>
          </a:p>
          <a:p>
            <a:endParaRPr lang="en-US" b="1" i="1" dirty="0" smtClean="0"/>
          </a:p>
          <a:p>
            <a:r>
              <a:rPr lang="en-US" sz="3200" b="1" dirty="0" smtClean="0"/>
              <a:t>We </a:t>
            </a:r>
            <a:r>
              <a:rPr lang="en-US" sz="3200" b="1" dirty="0"/>
              <a:t>need to keep our priorities on target. </a:t>
            </a:r>
            <a:r>
              <a:rPr lang="en-US" sz="3200" b="1" dirty="0" smtClean="0"/>
              <a:t/>
            </a:r>
            <a:br>
              <a:rPr lang="en-US" sz="3200" b="1" dirty="0" smtClean="0"/>
            </a:br>
            <a:r>
              <a:rPr lang="en-US" sz="3200" b="1" dirty="0" smtClean="0"/>
              <a:t>It’s </a:t>
            </a:r>
            <a:r>
              <a:rPr lang="en-US" sz="3200" b="1" dirty="0"/>
              <a:t>not about my comfort as a teacher or staff. </a:t>
            </a:r>
            <a:endParaRPr lang="en-US" sz="2800" b="1" dirty="0"/>
          </a:p>
        </p:txBody>
      </p:sp>
      <p:sp>
        <p:nvSpPr>
          <p:cNvPr id="3" name="Title 2"/>
          <p:cNvSpPr>
            <a:spLocks noGrp="1"/>
          </p:cNvSpPr>
          <p:nvPr>
            <p:ph type="title"/>
          </p:nvPr>
        </p:nvSpPr>
        <p:spPr>
          <a:xfrm>
            <a:off x="762000" y="381000"/>
            <a:ext cx="7620000" cy="1600200"/>
          </a:xfrm>
        </p:spPr>
        <p:txBody>
          <a:bodyPr>
            <a:normAutofit/>
          </a:bodyPr>
          <a:lstStyle/>
          <a:p>
            <a:r>
              <a:rPr lang="pt-BR" sz="3200" dirty="0" smtClean="0"/>
              <a:t>8. </a:t>
            </a:r>
            <a:r>
              <a:rPr lang="en-US" sz="2400" i="1" dirty="0" smtClean="0"/>
              <a:t>We </a:t>
            </a:r>
            <a:r>
              <a:rPr lang="en-US" sz="2400" i="1" dirty="0"/>
              <a:t>become bored with the same old way of doing things. </a:t>
            </a:r>
            <a:r>
              <a:rPr lang="en-US" sz="2400" i="1" dirty="0" smtClean="0"/>
              <a:t/>
            </a:r>
            <a:br>
              <a:rPr lang="en-US" sz="2400" i="1" dirty="0" smtClean="0"/>
            </a:br>
            <a:r>
              <a:rPr lang="en-US" sz="2400" i="1" dirty="0" smtClean="0"/>
              <a:t>The </a:t>
            </a:r>
            <a:r>
              <a:rPr lang="en-US" sz="2400" i="1" dirty="0"/>
              <a:t>method loses its meaning</a:t>
            </a:r>
            <a:r>
              <a:rPr lang="en-US" sz="2400" i="1" dirty="0" smtClean="0"/>
              <a:t>.</a:t>
            </a:r>
            <a:r>
              <a:rPr lang="en-US" i="1" dirty="0" smtClean="0"/>
              <a:t/>
            </a:r>
            <a:br>
              <a:rPr lang="en-US" i="1" dirty="0" smtClean="0"/>
            </a:br>
            <a:endParaRPr lang="en-US" sz="1100" i="1"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10</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31623351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pt-BR" sz="2800" b="1" dirty="0" smtClean="0"/>
              <a:t> </a:t>
            </a:r>
            <a:endParaRPr lang="en-US" b="1" i="1" dirty="0" smtClean="0"/>
          </a:p>
          <a:p>
            <a:r>
              <a:rPr lang="en-US" sz="3200" b="1" dirty="0" smtClean="0"/>
              <a:t>Satan </a:t>
            </a:r>
            <a:r>
              <a:rPr lang="en-US" sz="3200" b="1" dirty="0"/>
              <a:t>will do everything he can to deceive us, and move us away from God’s truth. </a:t>
            </a:r>
            <a:endParaRPr lang="en-US" sz="3200" b="1" dirty="0" smtClean="0"/>
          </a:p>
          <a:p>
            <a:r>
              <a:rPr lang="en-US" sz="3200" b="1" dirty="0" smtClean="0"/>
              <a:t>We </a:t>
            </a:r>
            <a:r>
              <a:rPr lang="en-US" sz="3200" b="1" dirty="0"/>
              <a:t>need to stay focused on God’s truth. </a:t>
            </a:r>
            <a:endParaRPr lang="en-US" sz="2800" b="1" dirty="0"/>
          </a:p>
        </p:txBody>
      </p:sp>
      <p:sp>
        <p:nvSpPr>
          <p:cNvPr id="3" name="Title 2"/>
          <p:cNvSpPr>
            <a:spLocks noGrp="1"/>
          </p:cNvSpPr>
          <p:nvPr>
            <p:ph type="title"/>
          </p:nvPr>
        </p:nvSpPr>
        <p:spPr/>
        <p:txBody>
          <a:bodyPr>
            <a:normAutofit/>
          </a:bodyPr>
          <a:lstStyle/>
          <a:p>
            <a:r>
              <a:rPr lang="en-US" sz="2800" dirty="0" smtClean="0"/>
              <a:t>9. </a:t>
            </a:r>
            <a:r>
              <a:rPr lang="en-US" sz="2800" i="1" dirty="0" smtClean="0"/>
              <a:t>Delusion </a:t>
            </a:r>
            <a:endParaRPr lang="en-US" sz="2800" i="1"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11</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9298125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362200"/>
            <a:ext cx="8229600" cy="3733800"/>
          </a:xfrm>
        </p:spPr>
        <p:txBody>
          <a:bodyPr>
            <a:normAutofit/>
          </a:bodyPr>
          <a:lstStyle/>
          <a:p>
            <a:endParaRPr lang="pt-BR" sz="2800" b="1" i="1" dirty="0"/>
          </a:p>
          <a:p>
            <a:r>
              <a:rPr lang="en-US" sz="3200" b="1" dirty="0" smtClean="0"/>
              <a:t>As </a:t>
            </a:r>
            <a:r>
              <a:rPr lang="en-US" sz="3200" b="1" dirty="0"/>
              <a:t>we seek to disciple new believers, we need to be careful that we do not end up offering the wrong kind of help. </a:t>
            </a:r>
            <a:endParaRPr lang="en-US" sz="2800" b="1" dirty="0"/>
          </a:p>
        </p:txBody>
      </p:sp>
      <p:sp>
        <p:nvSpPr>
          <p:cNvPr id="3" name="Title 2"/>
          <p:cNvSpPr>
            <a:spLocks noGrp="1"/>
          </p:cNvSpPr>
          <p:nvPr>
            <p:ph type="title"/>
          </p:nvPr>
        </p:nvSpPr>
        <p:spPr>
          <a:xfrm>
            <a:off x="1447800" y="975360"/>
            <a:ext cx="6248400" cy="1005840"/>
          </a:xfrm>
        </p:spPr>
        <p:txBody>
          <a:bodyPr>
            <a:normAutofit/>
          </a:bodyPr>
          <a:lstStyle/>
          <a:p>
            <a:r>
              <a:rPr lang="pt-BR" sz="2800" dirty="0" smtClean="0"/>
              <a:t>10. </a:t>
            </a:r>
            <a:r>
              <a:rPr lang="en-US" sz="2800" i="1" dirty="0" smtClean="0"/>
              <a:t>Enabling—offering </a:t>
            </a:r>
            <a:r>
              <a:rPr lang="en-US" sz="2800" i="1" dirty="0"/>
              <a:t>the wrong kind of help </a:t>
            </a:r>
          </a:p>
        </p:txBody>
      </p:sp>
      <p:sp>
        <p:nvSpPr>
          <p:cNvPr id="5" name="Slide Number Placeholder 4"/>
          <p:cNvSpPr>
            <a:spLocks noGrp="1"/>
          </p:cNvSpPr>
          <p:nvPr>
            <p:ph type="sldNum" sz="quarter" idx="15"/>
          </p:nvPr>
        </p:nvSpPr>
        <p:spPr/>
        <p:txBody>
          <a:bodyPr/>
          <a:lstStyle/>
          <a:p>
            <a:fld id="{5744759D-0EFF-4FB2-9CCE-04E00944F0FE}" type="slidenum">
              <a:rPr lang="en-US" smtClean="0"/>
              <a:pPr/>
              <a:t>12</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30764868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362200"/>
            <a:ext cx="8229600" cy="3733800"/>
          </a:xfrm>
        </p:spPr>
        <p:txBody>
          <a:bodyPr>
            <a:normAutofit/>
          </a:bodyPr>
          <a:lstStyle/>
          <a:p>
            <a:r>
              <a:rPr lang="en-US" sz="2800" b="1" dirty="0" smtClean="0"/>
              <a:t>This </a:t>
            </a:r>
            <a:r>
              <a:rPr lang="en-US" sz="2800" b="1" dirty="0"/>
              <a:t>list of reasons why people leave Teen Challenge and relapse was developed by Don Rhymer of Pivot Ministries in S. Norwalk, CT. He compiled this list from contacts made with those who left Teen Challenge. Don uses this material in the Group Studies for New Christians course entitled, </a:t>
            </a:r>
            <a:r>
              <a:rPr lang="en-US" sz="2800" b="1" dirty="0" smtClean="0"/>
              <a:t/>
            </a:r>
            <a:br>
              <a:rPr lang="en-US" sz="2800" b="1" dirty="0" smtClean="0"/>
            </a:br>
            <a:r>
              <a:rPr lang="en-US" sz="2800" b="1" dirty="0" smtClean="0"/>
              <a:t>Growing </a:t>
            </a:r>
            <a:r>
              <a:rPr lang="en-US" sz="2800" b="1" dirty="0"/>
              <a:t>Through Failure.</a:t>
            </a:r>
          </a:p>
        </p:txBody>
      </p:sp>
      <p:sp>
        <p:nvSpPr>
          <p:cNvPr id="3" name="Title 2"/>
          <p:cNvSpPr>
            <a:spLocks noGrp="1"/>
          </p:cNvSpPr>
          <p:nvPr>
            <p:ph type="title"/>
          </p:nvPr>
        </p:nvSpPr>
        <p:spPr>
          <a:xfrm>
            <a:off x="304800" y="533400"/>
            <a:ext cx="8610600" cy="1447800"/>
          </a:xfrm>
        </p:spPr>
        <p:txBody>
          <a:bodyPr>
            <a:noAutofit/>
          </a:bodyPr>
          <a:lstStyle/>
          <a:p>
            <a:r>
              <a:rPr lang="en-US" sz="2400" b="0" dirty="0" smtClean="0">
                <a:solidFill>
                  <a:srgbClr val="000000">
                    <a:lumMod val="75000"/>
                    <a:lumOff val="25000"/>
                  </a:srgbClr>
                </a:solidFill>
              </a:rPr>
              <a:t>Twelve </a:t>
            </a:r>
            <a:r>
              <a:rPr lang="en-US" sz="2400" b="0" dirty="0">
                <a:solidFill>
                  <a:srgbClr val="000000">
                    <a:lumMod val="75000"/>
                    <a:lumOff val="25000"/>
                  </a:srgbClr>
                </a:solidFill>
              </a:rPr>
              <a:t>reasons why people leave </a:t>
            </a:r>
            <a:r>
              <a:rPr lang="en-US" sz="2400" b="0" dirty="0" smtClean="0">
                <a:solidFill>
                  <a:srgbClr val="000000">
                    <a:lumMod val="75000"/>
                    <a:lumOff val="25000"/>
                  </a:srgbClr>
                </a:solidFill>
              </a:rPr>
              <a:t/>
            </a:r>
            <a:br>
              <a:rPr lang="en-US" sz="2400" b="0" dirty="0" smtClean="0">
                <a:solidFill>
                  <a:srgbClr val="000000">
                    <a:lumMod val="75000"/>
                    <a:lumOff val="25000"/>
                  </a:srgbClr>
                </a:solidFill>
              </a:rPr>
            </a:br>
            <a:r>
              <a:rPr lang="en-US" sz="2400" b="0" dirty="0" smtClean="0">
                <a:solidFill>
                  <a:srgbClr val="000000">
                    <a:lumMod val="75000"/>
                    <a:lumOff val="25000"/>
                  </a:srgbClr>
                </a:solidFill>
              </a:rPr>
              <a:t>Teen </a:t>
            </a:r>
            <a:r>
              <a:rPr lang="en-US" sz="2400" b="0" dirty="0">
                <a:solidFill>
                  <a:srgbClr val="000000">
                    <a:lumMod val="75000"/>
                    <a:lumOff val="25000"/>
                  </a:srgbClr>
                </a:solidFill>
              </a:rPr>
              <a:t>Challenge and relapse</a:t>
            </a:r>
            <a:endParaRPr lang="en-US" sz="2800"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13</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26772870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57200" indent="-457200" algn="l">
              <a:spcAft>
                <a:spcPts val="1000"/>
              </a:spcAft>
            </a:pPr>
            <a:r>
              <a:rPr lang="pt-BR" sz="2800" dirty="0" smtClean="0"/>
              <a:t>1. 	No </a:t>
            </a:r>
            <a:r>
              <a:rPr lang="pt-BR" sz="2800" dirty="0"/>
              <a:t>consistent prayer life.  </a:t>
            </a:r>
            <a:endParaRPr lang="pt-BR" sz="2800" dirty="0" smtClean="0"/>
          </a:p>
          <a:p>
            <a:pPr marL="457200" indent="-457200" algn="l">
              <a:spcAft>
                <a:spcPts val="1000"/>
              </a:spcAft>
            </a:pPr>
            <a:r>
              <a:rPr lang="pt-BR" sz="2800" dirty="0" smtClean="0"/>
              <a:t>2. 	</a:t>
            </a:r>
            <a:r>
              <a:rPr lang="en-US" sz="2800" dirty="0" smtClean="0"/>
              <a:t>Their </a:t>
            </a:r>
            <a:r>
              <a:rPr lang="en-US" sz="2800" dirty="0"/>
              <a:t>knowledge exceeds their experience. They fail to mature because they are not personally applying what they are learning. </a:t>
            </a:r>
            <a:endParaRPr lang="en-US" sz="2800" dirty="0" smtClean="0"/>
          </a:p>
          <a:p>
            <a:pPr marL="457200" indent="-457200" algn="l">
              <a:spcAft>
                <a:spcPts val="1000"/>
              </a:spcAft>
            </a:pPr>
            <a:r>
              <a:rPr lang="pt-BR" sz="2800" dirty="0" smtClean="0"/>
              <a:t>3. 	</a:t>
            </a:r>
            <a:r>
              <a:rPr lang="en-US" sz="2800" dirty="0" smtClean="0"/>
              <a:t>They </a:t>
            </a:r>
            <a:r>
              <a:rPr lang="en-US" sz="2800" dirty="0"/>
              <a:t>have not sold out completely to God. Two major areas they fail to give to God are materialism and opposite sex relationships. </a:t>
            </a:r>
          </a:p>
        </p:txBody>
      </p:sp>
      <p:sp>
        <p:nvSpPr>
          <p:cNvPr id="3" name="Title 2"/>
          <p:cNvSpPr>
            <a:spLocks noGrp="1"/>
          </p:cNvSpPr>
          <p:nvPr>
            <p:ph type="title"/>
          </p:nvPr>
        </p:nvSpPr>
        <p:spPr>
          <a:xfrm>
            <a:off x="914400" y="457200"/>
            <a:ext cx="7315200" cy="1219200"/>
          </a:xfrm>
        </p:spPr>
        <p:txBody>
          <a:bodyPr>
            <a:normAutofit/>
          </a:bodyPr>
          <a:lstStyle/>
          <a:p>
            <a:r>
              <a:rPr lang="en-US" sz="2400" b="0" dirty="0" smtClean="0"/>
              <a:t>Twelve </a:t>
            </a:r>
            <a:r>
              <a:rPr lang="en-US" sz="2400" b="0" dirty="0"/>
              <a:t>reasons why people leave Teen Challenge and relapse</a:t>
            </a:r>
          </a:p>
        </p:txBody>
      </p:sp>
      <p:sp>
        <p:nvSpPr>
          <p:cNvPr id="5" name="Slide Number Placeholder 4"/>
          <p:cNvSpPr>
            <a:spLocks noGrp="1"/>
          </p:cNvSpPr>
          <p:nvPr>
            <p:ph type="sldNum" sz="quarter" idx="15"/>
          </p:nvPr>
        </p:nvSpPr>
        <p:spPr/>
        <p:txBody>
          <a:bodyPr/>
          <a:lstStyle/>
          <a:p>
            <a:fld id="{5744759D-0EFF-4FB2-9CCE-04E00944F0FE}" type="slidenum">
              <a:rPr lang="en-US" smtClean="0"/>
              <a:pPr/>
              <a:t>14</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3965105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57200" indent="-457200" algn="l">
              <a:spcAft>
                <a:spcPts val="1000"/>
              </a:spcAft>
            </a:pPr>
            <a:r>
              <a:rPr lang="pt-BR" sz="2800" dirty="0" smtClean="0"/>
              <a:t>4. 	</a:t>
            </a:r>
            <a:r>
              <a:rPr lang="en-US" sz="2800" dirty="0" smtClean="0"/>
              <a:t>They </a:t>
            </a:r>
            <a:r>
              <a:rPr lang="en-US" sz="2800" dirty="0"/>
              <a:t>have been institutionalized for many years and have not developed self-discipline. </a:t>
            </a:r>
            <a:endParaRPr lang="en-US" sz="2800" dirty="0" smtClean="0"/>
          </a:p>
          <a:p>
            <a:pPr marL="457200" indent="-457200" algn="l">
              <a:spcAft>
                <a:spcPts val="1000"/>
              </a:spcAft>
            </a:pPr>
            <a:r>
              <a:rPr lang="pt-BR" sz="2800" dirty="0" smtClean="0"/>
              <a:t>5. 	</a:t>
            </a:r>
            <a:r>
              <a:rPr lang="en-US" sz="2800" dirty="0" smtClean="0"/>
              <a:t>They </a:t>
            </a:r>
            <a:r>
              <a:rPr lang="en-US" sz="2800" dirty="0"/>
              <a:t>never learned to accept authority. As a result they frequently refuse to listen to those in authority. </a:t>
            </a:r>
            <a:endParaRPr lang="en-US" sz="2800" dirty="0" smtClean="0"/>
          </a:p>
          <a:p>
            <a:pPr marL="457200" indent="-457200" algn="l">
              <a:spcAft>
                <a:spcPts val="1000"/>
              </a:spcAft>
            </a:pPr>
            <a:r>
              <a:rPr lang="pt-BR" sz="2800" dirty="0" smtClean="0"/>
              <a:t>6. 	</a:t>
            </a:r>
            <a:r>
              <a:rPr lang="en-US" sz="2800" dirty="0" smtClean="0"/>
              <a:t>They </a:t>
            </a:r>
            <a:r>
              <a:rPr lang="en-US" sz="2800" dirty="0"/>
              <a:t>are stubborn and hard headed. </a:t>
            </a:r>
            <a:endParaRPr lang="en-US" sz="2800" dirty="0" smtClean="0"/>
          </a:p>
          <a:p>
            <a:pPr marL="457200" indent="-457200" algn="l">
              <a:spcAft>
                <a:spcPts val="1000"/>
              </a:spcAft>
            </a:pPr>
            <a:r>
              <a:rPr lang="pt-BR" sz="2800" dirty="0" smtClean="0"/>
              <a:t>7. 	</a:t>
            </a:r>
            <a:r>
              <a:rPr lang="en-US" sz="2800" dirty="0" smtClean="0"/>
              <a:t>Ignorance </a:t>
            </a:r>
            <a:r>
              <a:rPr lang="en-US" sz="2800" dirty="0"/>
              <a:t>of the </a:t>
            </a:r>
            <a:r>
              <a:rPr lang="en-US" sz="2800" dirty="0" smtClean="0"/>
              <a:t>devil’s </a:t>
            </a:r>
            <a:r>
              <a:rPr lang="en-US" sz="2800" dirty="0"/>
              <a:t>devices and the reality of spiritual warfare. </a:t>
            </a:r>
          </a:p>
        </p:txBody>
      </p:sp>
      <p:sp>
        <p:nvSpPr>
          <p:cNvPr id="3" name="Title 2"/>
          <p:cNvSpPr>
            <a:spLocks noGrp="1"/>
          </p:cNvSpPr>
          <p:nvPr>
            <p:ph type="title"/>
          </p:nvPr>
        </p:nvSpPr>
        <p:spPr>
          <a:xfrm>
            <a:off x="914400" y="685800"/>
            <a:ext cx="7315200" cy="990600"/>
          </a:xfrm>
        </p:spPr>
        <p:txBody>
          <a:bodyPr>
            <a:normAutofit/>
          </a:bodyPr>
          <a:lstStyle/>
          <a:p>
            <a:r>
              <a:rPr lang="en-US" sz="2400" b="0" dirty="0" smtClean="0"/>
              <a:t>Twelve reasons why people leave Teen Challenge and relapse</a:t>
            </a:r>
            <a:endParaRPr lang="en-US" b="0"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15</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12339235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571500" indent="-571500" algn="l">
              <a:spcAft>
                <a:spcPts val="1000"/>
              </a:spcAft>
            </a:pPr>
            <a:r>
              <a:rPr lang="en-US" sz="2800" dirty="0" smtClean="0"/>
              <a:t>8. 	They </a:t>
            </a:r>
            <a:r>
              <a:rPr lang="en-US" sz="2800" dirty="0"/>
              <a:t>made it through the program but never let God deal with them through their every day work and responsibilities. </a:t>
            </a:r>
            <a:endParaRPr lang="en-US" sz="2800" dirty="0" smtClean="0"/>
          </a:p>
          <a:p>
            <a:pPr marL="571500" indent="-571500" algn="l">
              <a:spcAft>
                <a:spcPts val="1000"/>
              </a:spcAft>
            </a:pPr>
            <a:r>
              <a:rPr lang="pt-BR" sz="2800" dirty="0" smtClean="0"/>
              <a:t>9. 	</a:t>
            </a:r>
            <a:r>
              <a:rPr lang="en-US" sz="2800" dirty="0" smtClean="0"/>
              <a:t>They </a:t>
            </a:r>
            <a:r>
              <a:rPr lang="en-US" sz="2800" dirty="0"/>
              <a:t>were not a genuine Christian. Or, they never experienced the baptism of the Holy Spirit. They failed to appropriate God's power in their lives. </a:t>
            </a:r>
            <a:endParaRPr lang="en-US" sz="2800" dirty="0" smtClean="0"/>
          </a:p>
          <a:p>
            <a:pPr marL="571500" indent="-571500" algn="l">
              <a:spcAft>
                <a:spcPts val="1000"/>
              </a:spcAft>
            </a:pPr>
            <a:r>
              <a:rPr lang="pt-BR" sz="2800" dirty="0" smtClean="0"/>
              <a:t>10. 	</a:t>
            </a:r>
            <a:r>
              <a:rPr lang="en-US" sz="2800" dirty="0" smtClean="0"/>
              <a:t>They </a:t>
            </a:r>
            <a:r>
              <a:rPr lang="en-US" sz="2800" dirty="0"/>
              <a:t>spent the whole time judging others rather than dealing with the sin in their own lives first. </a:t>
            </a:r>
          </a:p>
        </p:txBody>
      </p:sp>
      <p:sp>
        <p:nvSpPr>
          <p:cNvPr id="3" name="Title 2"/>
          <p:cNvSpPr>
            <a:spLocks noGrp="1"/>
          </p:cNvSpPr>
          <p:nvPr>
            <p:ph type="title"/>
          </p:nvPr>
        </p:nvSpPr>
        <p:spPr>
          <a:xfrm>
            <a:off x="914400" y="685800"/>
            <a:ext cx="7315200" cy="990600"/>
          </a:xfrm>
        </p:spPr>
        <p:txBody>
          <a:bodyPr>
            <a:normAutofit/>
          </a:bodyPr>
          <a:lstStyle/>
          <a:p>
            <a:r>
              <a:rPr lang="en-US" sz="2400" b="0" dirty="0" smtClean="0"/>
              <a:t>Twelve reasons why people leave Teen Challenge and relapse</a:t>
            </a:r>
            <a:endParaRPr lang="en-US" b="0"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16</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8096969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571500" indent="-571500" algn="l">
              <a:spcAft>
                <a:spcPts val="1000"/>
              </a:spcAft>
            </a:pPr>
            <a:r>
              <a:rPr lang="pt-BR" sz="2800" dirty="0" smtClean="0"/>
              <a:t>11. 	</a:t>
            </a:r>
            <a:r>
              <a:rPr lang="en-US" sz="2800" dirty="0" smtClean="0"/>
              <a:t>They </a:t>
            </a:r>
            <a:r>
              <a:rPr lang="en-US" sz="2800" dirty="0"/>
              <a:t>were more concerned about the gifts of the Holy Spirit than the Giver of these gifts. They were interested in the outward expression, instead of developing spiritual character and experiencing the fruit of the Holy Spirit. </a:t>
            </a:r>
            <a:endParaRPr lang="en-US" sz="2800" dirty="0" smtClean="0"/>
          </a:p>
          <a:p>
            <a:pPr marL="571500" indent="-571500" algn="l">
              <a:spcAft>
                <a:spcPts val="1000"/>
              </a:spcAft>
            </a:pPr>
            <a:r>
              <a:rPr lang="pt-BR" sz="2800" dirty="0" smtClean="0"/>
              <a:t>12. 	</a:t>
            </a:r>
            <a:r>
              <a:rPr lang="en-US" sz="2800" dirty="0" smtClean="0"/>
              <a:t>Lack </a:t>
            </a:r>
            <a:r>
              <a:rPr lang="en-US" sz="2800" dirty="0"/>
              <a:t>of God given goals. They were playing when they should have been praying. </a:t>
            </a:r>
          </a:p>
        </p:txBody>
      </p:sp>
      <p:sp>
        <p:nvSpPr>
          <p:cNvPr id="3" name="Title 2"/>
          <p:cNvSpPr>
            <a:spLocks noGrp="1"/>
          </p:cNvSpPr>
          <p:nvPr>
            <p:ph type="title"/>
          </p:nvPr>
        </p:nvSpPr>
        <p:spPr>
          <a:xfrm>
            <a:off x="914400" y="838200"/>
            <a:ext cx="7315200" cy="838200"/>
          </a:xfrm>
        </p:spPr>
        <p:txBody>
          <a:bodyPr>
            <a:normAutofit fontScale="90000"/>
          </a:bodyPr>
          <a:lstStyle/>
          <a:p>
            <a:r>
              <a:rPr lang="pt-BR" sz="2000" dirty="0"/>
              <a:t>Doze razões por que as pessoas deixam o </a:t>
            </a:r>
            <a:br>
              <a:rPr lang="pt-BR" sz="2000" dirty="0"/>
            </a:br>
            <a:r>
              <a:rPr lang="pt-BR" sz="2000" dirty="0"/>
              <a:t>Desafio Jovem e voltam ao vício</a:t>
            </a:r>
            <a:br>
              <a:rPr lang="pt-BR" sz="2000" dirty="0"/>
            </a:br>
            <a:r>
              <a:rPr lang="en-US" sz="1600" b="0" dirty="0" smtClean="0"/>
              <a:t>Twelve </a:t>
            </a:r>
            <a:r>
              <a:rPr lang="en-US" sz="1600" b="0" dirty="0"/>
              <a:t>reasons why people leave Teen Challenge and relapse</a:t>
            </a:r>
          </a:p>
        </p:txBody>
      </p:sp>
      <p:sp>
        <p:nvSpPr>
          <p:cNvPr id="5" name="Slide Number Placeholder 4"/>
          <p:cNvSpPr>
            <a:spLocks noGrp="1"/>
          </p:cNvSpPr>
          <p:nvPr>
            <p:ph type="sldNum" sz="quarter" idx="15"/>
          </p:nvPr>
        </p:nvSpPr>
        <p:spPr/>
        <p:txBody>
          <a:bodyPr/>
          <a:lstStyle/>
          <a:p>
            <a:fld id="{5744759D-0EFF-4FB2-9CCE-04E00944F0FE}" type="slidenum">
              <a:rPr lang="en-US" smtClean="0"/>
              <a:pPr/>
              <a:t>17</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36544046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371600"/>
            <a:ext cx="8229600" cy="4724400"/>
          </a:xfrm>
        </p:spPr>
        <p:txBody>
          <a:bodyPr>
            <a:normAutofit/>
          </a:bodyPr>
          <a:lstStyle/>
          <a:p>
            <a:endParaRPr lang="en-US" sz="1600" dirty="0" smtClean="0"/>
          </a:p>
          <a:p>
            <a:endParaRPr lang="en-US" dirty="0"/>
          </a:p>
          <a:p>
            <a:r>
              <a:rPr lang="en-US" sz="3200" dirty="0" smtClean="0"/>
              <a:t>Set </a:t>
            </a:r>
            <a:r>
              <a:rPr lang="en-US" sz="3200" dirty="0"/>
              <a:t>your minds, then, on endorsing by your conduct the fact that God has called and chosen you. If you go along these lines there is no reason why you should stumble</a:t>
            </a:r>
            <a:r>
              <a:rPr lang="en-US" sz="3200" dirty="0" smtClean="0"/>
              <a:t>. </a:t>
            </a:r>
            <a:endParaRPr lang="en-US" sz="3200" dirty="0"/>
          </a:p>
          <a:p>
            <a:r>
              <a:rPr lang="en-US" sz="2400" dirty="0"/>
              <a:t>2 Peter 1:10 Phillips New Testament </a:t>
            </a:r>
          </a:p>
          <a:p>
            <a:endParaRPr lang="en-US" dirty="0"/>
          </a:p>
        </p:txBody>
      </p:sp>
      <p:sp>
        <p:nvSpPr>
          <p:cNvPr id="4" name="Slide Number Placeholder 3"/>
          <p:cNvSpPr>
            <a:spLocks noGrp="1"/>
          </p:cNvSpPr>
          <p:nvPr>
            <p:ph type="sldNum" sz="quarter" idx="15"/>
          </p:nvPr>
        </p:nvSpPr>
        <p:spPr/>
        <p:txBody>
          <a:bodyPr/>
          <a:lstStyle/>
          <a:p>
            <a:fld id="{5744759D-0EFF-4FB2-9CCE-04E00944F0FE}" type="slidenum">
              <a:rPr lang="en-US" smtClean="0"/>
              <a:pPr/>
              <a:t>18</a:t>
            </a:fld>
            <a:endParaRPr lang="en-US" dirty="0"/>
          </a:p>
        </p:txBody>
      </p:sp>
      <p:sp>
        <p:nvSpPr>
          <p:cNvPr id="5" name="Footer Placeholder 4"/>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205847112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975360"/>
            <a:ext cx="5410200" cy="701040"/>
          </a:xfrm>
        </p:spPr>
        <p:txBody>
          <a:bodyPr>
            <a:noAutofit/>
          </a:bodyPr>
          <a:lstStyle/>
          <a:p>
            <a:pPr algn="ctr">
              <a:defRPr/>
            </a:pPr>
            <a:r>
              <a:rPr lang="es-CR" sz="2400" dirty="0" err="1" smtClean="0">
                <a:solidFill>
                  <a:schemeClr val="bg1"/>
                </a:solidFill>
              </a:rPr>
              <a:t>Questions</a:t>
            </a:r>
            <a:r>
              <a:rPr lang="es-CR" sz="2400" dirty="0" smtClean="0">
                <a:solidFill>
                  <a:schemeClr val="bg1"/>
                </a:solidFill>
              </a:rPr>
              <a:t> </a:t>
            </a:r>
            <a:r>
              <a:rPr lang="es-CR" sz="2400" dirty="0" err="1" smtClean="0">
                <a:solidFill>
                  <a:schemeClr val="bg1"/>
                </a:solidFill>
              </a:rPr>
              <a:t>for</a:t>
            </a:r>
            <a:r>
              <a:rPr lang="es-CR" sz="2400" dirty="0" smtClean="0">
                <a:solidFill>
                  <a:schemeClr val="bg1"/>
                </a:solidFill>
              </a:rPr>
              <a:t> </a:t>
            </a:r>
            <a:r>
              <a:rPr lang="es-CR" sz="2400" dirty="0" err="1" smtClean="0">
                <a:solidFill>
                  <a:schemeClr val="bg1"/>
                </a:solidFill>
              </a:rPr>
              <a:t>discussion</a:t>
            </a:r>
            <a:endParaRPr lang="en-US" sz="2400" dirty="0">
              <a:solidFill>
                <a:schemeClr val="bg1"/>
              </a:solidFill>
            </a:endParaRPr>
          </a:p>
        </p:txBody>
      </p:sp>
      <p:sp>
        <p:nvSpPr>
          <p:cNvPr id="7" name="Slide Number Placeholder 6"/>
          <p:cNvSpPr>
            <a:spLocks noGrp="1"/>
          </p:cNvSpPr>
          <p:nvPr>
            <p:ph type="sldNum" sz="quarter" idx="15"/>
          </p:nvPr>
        </p:nvSpPr>
        <p:spPr/>
        <p:txBody>
          <a:bodyPr/>
          <a:lstStyle/>
          <a:p>
            <a:fld id="{5744759D-0EFF-4FB2-9CCE-04E00944F0FE}" type="slidenum">
              <a:rPr lang="en-US" smtClean="0"/>
              <a:pPr/>
              <a:t>19</a:t>
            </a:fld>
            <a:endParaRPr lang="en-US" dirty="0"/>
          </a:p>
        </p:txBody>
      </p:sp>
      <p:sp>
        <p:nvSpPr>
          <p:cNvPr id="8" name="Footer Placeholder 7"/>
          <p:cNvSpPr>
            <a:spLocks noGrp="1"/>
          </p:cNvSpPr>
          <p:nvPr>
            <p:ph type="ftr" sz="quarter" idx="16"/>
          </p:nvPr>
        </p:nvSpPr>
        <p:spPr/>
        <p:txBody>
          <a:bodyPr/>
          <a:lstStyle/>
          <a:p>
            <a:r>
              <a:rPr lang="de-DE" smtClean="0"/>
              <a:t>T501.10    iTeenChallenge.org       April 5, 2013</a:t>
            </a:r>
            <a:endParaRPr lang="en-US" dirty="0"/>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smtClean="0"/>
              <a:t>There </a:t>
            </a:r>
            <a:r>
              <a:rPr lang="en-US" sz="3200" dirty="0"/>
              <a:t>are many different problems that can destroy our effectiveness in </a:t>
            </a:r>
            <a:r>
              <a:rPr lang="en-US" sz="3200" dirty="0" err="1"/>
              <a:t>discipling</a:t>
            </a:r>
            <a:r>
              <a:rPr lang="en-US" sz="3200" dirty="0"/>
              <a:t> new believers. In this session we will look at several common enemies of Christian discipleship. </a:t>
            </a:r>
            <a:r>
              <a:rPr lang="en-US" sz="3200" dirty="0" smtClean="0"/>
              <a:t/>
            </a:r>
            <a:br>
              <a:rPr lang="en-US" sz="3200" dirty="0" smtClean="0"/>
            </a:br>
            <a:r>
              <a:rPr lang="en-US" sz="3200" dirty="0" smtClean="0"/>
              <a:t>Don’t </a:t>
            </a:r>
            <a:r>
              <a:rPr lang="en-US" sz="3200" dirty="0"/>
              <a:t>be surprised if you face other enemies than the ones listed below. Our challenge is to face these enemies and overcome them.</a:t>
            </a:r>
          </a:p>
        </p:txBody>
      </p:sp>
      <p:sp>
        <p:nvSpPr>
          <p:cNvPr id="3" name="Title 2"/>
          <p:cNvSpPr>
            <a:spLocks noGrp="1"/>
          </p:cNvSpPr>
          <p:nvPr>
            <p:ph type="title"/>
          </p:nvPr>
        </p:nvSpPr>
        <p:spPr>
          <a:xfrm>
            <a:off x="533400" y="381000"/>
            <a:ext cx="8077200" cy="1295400"/>
          </a:xfrm>
        </p:spPr>
        <p:txBody>
          <a:bodyPr/>
          <a:lstStyle/>
          <a:p>
            <a:r>
              <a:rPr lang="pt-BR" dirty="0" smtClean="0"/>
              <a:t/>
            </a:r>
            <a:br>
              <a:rPr lang="pt-BR" dirty="0" smtClean="0"/>
            </a:br>
            <a:r>
              <a:rPr lang="en-US" sz="2400" i="1" dirty="0"/>
              <a:t>The Enemies of Christian Discipleship</a:t>
            </a:r>
            <a:r>
              <a:rPr lang="en-US" dirty="0"/>
              <a:t/>
            </a:r>
            <a:br>
              <a:rPr lang="en-US" dirty="0"/>
            </a:br>
            <a:endParaRPr lang="en-US"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2</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20941761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609600"/>
            <a:ext cx="8229600" cy="5397691"/>
          </a:xfrm>
          <a:prstGeom prst="rect">
            <a:avLst/>
          </a:prstGeom>
        </p:spPr>
        <p:txBody>
          <a:bodyPr/>
          <a:lstStyle/>
          <a:p>
            <a:pPr algn="ctr">
              <a:buNone/>
            </a:pPr>
            <a:endParaRPr lang="en-US" sz="4000" dirty="0" smtClean="0"/>
          </a:p>
          <a:p>
            <a:pPr algn="ctr">
              <a:buNone/>
            </a:pPr>
            <a:r>
              <a:rPr lang="en-US" sz="4000" dirty="0" smtClean="0"/>
              <a:t>Contact us</a:t>
            </a:r>
            <a:endParaRPr lang="en-US" sz="4800" dirty="0" smtClean="0"/>
          </a:p>
          <a:p>
            <a:pPr algn="ctr">
              <a:buNone/>
            </a:pPr>
            <a:endParaRPr lang="en-US" sz="2800" dirty="0" smtClean="0"/>
          </a:p>
          <a:p>
            <a:pPr algn="ctr">
              <a:buNone/>
            </a:pPr>
            <a:r>
              <a:rPr lang="en-US" sz="4800" dirty="0" smtClean="0"/>
              <a:t>www.Globaltc.org</a:t>
            </a:r>
          </a:p>
          <a:p>
            <a:pPr algn="ctr">
              <a:buNone/>
            </a:pPr>
            <a:endParaRPr lang="en-US" sz="1800" dirty="0" smtClean="0"/>
          </a:p>
          <a:p>
            <a:pPr algn="ctr">
              <a:buNone/>
            </a:pPr>
            <a:r>
              <a:rPr lang="en-US" sz="4800" dirty="0" smtClean="0"/>
              <a:t>www.iTeenChallenge.org</a:t>
            </a:r>
          </a:p>
          <a:p>
            <a:pPr>
              <a:buNone/>
            </a:pPr>
            <a:endParaRPr lang="en-US" dirty="0"/>
          </a:p>
        </p:txBody>
      </p:sp>
      <p:sp>
        <p:nvSpPr>
          <p:cNvPr id="4" name="Slide Number Placeholder 3"/>
          <p:cNvSpPr>
            <a:spLocks noGrp="1"/>
          </p:cNvSpPr>
          <p:nvPr>
            <p:ph type="sldNum" sz="quarter" idx="4294967295"/>
          </p:nvPr>
        </p:nvSpPr>
        <p:spPr>
          <a:xfrm>
            <a:off x="8647272" y="6407944"/>
            <a:ext cx="365760" cy="365125"/>
          </a:xfrm>
          <a:prstGeom prst="rect">
            <a:avLst/>
          </a:prstGeom>
        </p:spPr>
        <p:txBody>
          <a:bodyPr/>
          <a:lstStyle/>
          <a:p>
            <a:fld id="{2B0F847D-B594-46E7-ABAA-98DB647124F3}" type="slidenum">
              <a:rPr lang="en-US" smtClean="0"/>
              <a:pPr/>
              <a:t>20</a:t>
            </a:fld>
            <a:endParaRPr lang="en-US"/>
          </a:p>
        </p:txBody>
      </p:sp>
      <p:sp>
        <p:nvSpPr>
          <p:cNvPr id="5" name="Footer Placeholder 4"/>
          <p:cNvSpPr>
            <a:spLocks noGrp="1"/>
          </p:cNvSpPr>
          <p:nvPr>
            <p:ph type="ftr" sz="quarter" idx="4294967295"/>
          </p:nvPr>
        </p:nvSpPr>
        <p:spPr>
          <a:xfrm>
            <a:off x="1676400" y="6407945"/>
            <a:ext cx="5054353" cy="297656"/>
          </a:xfrm>
          <a:prstGeom prst="rect">
            <a:avLst/>
          </a:prstGeom>
        </p:spPr>
        <p:txBody>
          <a:bodyPr>
            <a:normAutofit fontScale="92500"/>
          </a:bodyPr>
          <a:lstStyle/>
          <a:p>
            <a:r>
              <a:rPr lang="de-DE" dirty="0" smtClean="0"/>
              <a:t>T501.10    iTeenChallenge.org       April 5, 2013</a:t>
            </a:r>
            <a:endParaRPr lang="en-US" dirty="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2400" b="1" i="1" dirty="0" smtClean="0"/>
          </a:p>
          <a:p>
            <a:r>
              <a:rPr lang="en-US" sz="3200" b="1" dirty="0" smtClean="0"/>
              <a:t>It </a:t>
            </a:r>
            <a:r>
              <a:rPr lang="en-US" sz="3200" b="1" dirty="0"/>
              <a:t>takes time and energy to do Christian discipleship with excellence. </a:t>
            </a:r>
            <a:r>
              <a:rPr lang="en-US" sz="3200" b="1" dirty="0" smtClean="0"/>
              <a:t/>
            </a:r>
            <a:br>
              <a:rPr lang="en-US" sz="3200" b="1" dirty="0" smtClean="0"/>
            </a:br>
            <a:r>
              <a:rPr lang="en-US" sz="3200" b="1" dirty="0" smtClean="0"/>
              <a:t>It </a:t>
            </a:r>
            <a:r>
              <a:rPr lang="en-US" sz="3200" b="1" dirty="0"/>
              <a:t>requires that you have passion, dedication, and commitment. </a:t>
            </a:r>
          </a:p>
        </p:txBody>
      </p:sp>
      <p:sp>
        <p:nvSpPr>
          <p:cNvPr id="3" name="Title 2"/>
          <p:cNvSpPr>
            <a:spLocks noGrp="1"/>
          </p:cNvSpPr>
          <p:nvPr>
            <p:ph type="title"/>
          </p:nvPr>
        </p:nvSpPr>
        <p:spPr/>
        <p:txBody>
          <a:bodyPr>
            <a:normAutofit/>
          </a:bodyPr>
          <a:lstStyle/>
          <a:p>
            <a:r>
              <a:rPr lang="en-US" sz="2800" dirty="0"/>
              <a:t>1. </a:t>
            </a:r>
            <a:r>
              <a:rPr lang="en-US" sz="2800" i="1" dirty="0" smtClean="0"/>
              <a:t>Apathy</a:t>
            </a:r>
            <a:endParaRPr lang="en-US" sz="2800" i="1"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3</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2884517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pt-BR" sz="2400" b="1" i="1" dirty="0"/>
          </a:p>
          <a:p>
            <a:r>
              <a:rPr lang="en-US" sz="3600" b="1" dirty="0" smtClean="0"/>
              <a:t>This </a:t>
            </a:r>
            <a:r>
              <a:rPr lang="en-US" sz="3600" b="1" dirty="0"/>
              <a:t>work is much like caring for a baby. It is a lot of hard work with very little immediate rewards. You need to face the reality of how hard this work is. </a:t>
            </a:r>
          </a:p>
          <a:p>
            <a:endParaRPr lang="en-US" sz="2400" b="1" i="1" dirty="0"/>
          </a:p>
        </p:txBody>
      </p:sp>
      <p:sp>
        <p:nvSpPr>
          <p:cNvPr id="3" name="Title 2"/>
          <p:cNvSpPr>
            <a:spLocks noGrp="1"/>
          </p:cNvSpPr>
          <p:nvPr>
            <p:ph type="title"/>
          </p:nvPr>
        </p:nvSpPr>
        <p:spPr/>
        <p:txBody>
          <a:bodyPr>
            <a:normAutofit/>
          </a:bodyPr>
          <a:lstStyle/>
          <a:p>
            <a:r>
              <a:rPr lang="en-US" sz="2800" dirty="0" smtClean="0"/>
              <a:t>2. </a:t>
            </a:r>
            <a:r>
              <a:rPr lang="en-US" sz="2800" i="1" dirty="0" smtClean="0"/>
              <a:t>It’s </a:t>
            </a:r>
            <a:r>
              <a:rPr lang="en-US" sz="2800" i="1" dirty="0"/>
              <a:t>messy</a:t>
            </a:r>
          </a:p>
        </p:txBody>
      </p:sp>
      <p:sp>
        <p:nvSpPr>
          <p:cNvPr id="5" name="Slide Number Placeholder 4"/>
          <p:cNvSpPr>
            <a:spLocks noGrp="1"/>
          </p:cNvSpPr>
          <p:nvPr>
            <p:ph type="sldNum" sz="quarter" idx="15"/>
          </p:nvPr>
        </p:nvSpPr>
        <p:spPr/>
        <p:txBody>
          <a:bodyPr/>
          <a:lstStyle/>
          <a:p>
            <a:fld id="{5744759D-0EFF-4FB2-9CCE-04E00944F0FE}" type="slidenum">
              <a:rPr lang="en-US" smtClean="0"/>
              <a:pPr/>
              <a:t>4</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28415071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pt-BR" sz="2800" b="1" dirty="0" smtClean="0"/>
          </a:p>
          <a:p>
            <a:r>
              <a:rPr lang="en-US" sz="3600" b="1" dirty="0" smtClean="0"/>
              <a:t>The </a:t>
            </a:r>
            <a:r>
              <a:rPr lang="en-US" sz="3600" b="1" dirty="0"/>
              <a:t>Pharisees and other religious leaders were often creating lots of problems for Jesus. </a:t>
            </a:r>
            <a:endParaRPr lang="en-US" sz="3600" b="1" dirty="0" smtClean="0"/>
          </a:p>
          <a:p>
            <a:r>
              <a:rPr lang="en-US" sz="3600" b="1" dirty="0" smtClean="0"/>
              <a:t>Doing </a:t>
            </a:r>
            <a:r>
              <a:rPr lang="en-US" sz="3600" b="1" dirty="0"/>
              <a:t>discipleship training is not the most glamorous kind of ministry.</a:t>
            </a:r>
          </a:p>
        </p:txBody>
      </p:sp>
      <p:sp>
        <p:nvSpPr>
          <p:cNvPr id="3" name="Title 2"/>
          <p:cNvSpPr>
            <a:spLocks noGrp="1"/>
          </p:cNvSpPr>
          <p:nvPr>
            <p:ph type="title"/>
          </p:nvPr>
        </p:nvSpPr>
        <p:spPr/>
        <p:txBody>
          <a:bodyPr>
            <a:normAutofit/>
          </a:bodyPr>
          <a:lstStyle/>
          <a:p>
            <a:r>
              <a:rPr lang="en-US" sz="2800" dirty="0" smtClean="0"/>
              <a:t>3. </a:t>
            </a:r>
            <a:r>
              <a:rPr lang="en-US" sz="2800" i="1" dirty="0" smtClean="0"/>
              <a:t>It’s </a:t>
            </a:r>
            <a:r>
              <a:rPr lang="en-US" sz="2800" i="1" dirty="0"/>
              <a:t>not popular</a:t>
            </a:r>
          </a:p>
        </p:txBody>
      </p:sp>
      <p:sp>
        <p:nvSpPr>
          <p:cNvPr id="5" name="Slide Number Placeholder 4"/>
          <p:cNvSpPr>
            <a:spLocks noGrp="1"/>
          </p:cNvSpPr>
          <p:nvPr>
            <p:ph type="sldNum" sz="quarter" idx="15"/>
          </p:nvPr>
        </p:nvSpPr>
        <p:spPr/>
        <p:txBody>
          <a:bodyPr/>
          <a:lstStyle/>
          <a:p>
            <a:fld id="{5744759D-0EFF-4FB2-9CCE-04E00944F0FE}" type="slidenum">
              <a:rPr lang="en-US" smtClean="0"/>
              <a:pPr/>
              <a:t>5</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20466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pt-BR" sz="2800" b="1" dirty="0" smtClean="0"/>
              <a:t>                        </a:t>
            </a:r>
          </a:p>
          <a:p>
            <a:r>
              <a:rPr lang="en-US" sz="3600" b="1" dirty="0" smtClean="0"/>
              <a:t>Satan </a:t>
            </a:r>
            <a:r>
              <a:rPr lang="en-US" sz="3600" b="1" dirty="0"/>
              <a:t>does not want you to be passionate about discipleship training. He will do everything he can to discourage you from this kind of ministry. He will seek to undermine all you do in this area.</a:t>
            </a:r>
          </a:p>
        </p:txBody>
      </p:sp>
      <p:sp>
        <p:nvSpPr>
          <p:cNvPr id="3" name="Title 2"/>
          <p:cNvSpPr>
            <a:spLocks noGrp="1"/>
          </p:cNvSpPr>
          <p:nvPr>
            <p:ph type="title"/>
          </p:nvPr>
        </p:nvSpPr>
        <p:spPr/>
        <p:txBody>
          <a:bodyPr>
            <a:noAutofit/>
          </a:bodyPr>
          <a:lstStyle/>
          <a:p>
            <a:r>
              <a:rPr lang="en-US" sz="2800" dirty="0" smtClean="0"/>
              <a:t>4. </a:t>
            </a:r>
            <a:r>
              <a:rPr lang="en-US" sz="2800" i="1" dirty="0" smtClean="0"/>
              <a:t>Spiritual </a:t>
            </a:r>
            <a:r>
              <a:rPr lang="en-US" sz="2800" i="1" dirty="0"/>
              <a:t>warfare</a:t>
            </a:r>
          </a:p>
        </p:txBody>
      </p:sp>
      <p:sp>
        <p:nvSpPr>
          <p:cNvPr id="5" name="Slide Number Placeholder 4"/>
          <p:cNvSpPr>
            <a:spLocks noGrp="1"/>
          </p:cNvSpPr>
          <p:nvPr>
            <p:ph type="sldNum" sz="quarter" idx="15"/>
          </p:nvPr>
        </p:nvSpPr>
        <p:spPr/>
        <p:txBody>
          <a:bodyPr/>
          <a:lstStyle/>
          <a:p>
            <a:fld id="{5744759D-0EFF-4FB2-9CCE-04E00944F0FE}" type="slidenum">
              <a:rPr lang="en-US" smtClean="0"/>
              <a:pPr/>
              <a:t>6</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365495538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pt-BR" sz="2800" b="1" dirty="0" smtClean="0"/>
              <a:t>   </a:t>
            </a:r>
          </a:p>
          <a:p>
            <a:endParaRPr lang="en-US" sz="2400" b="1" i="1" dirty="0" smtClean="0"/>
          </a:p>
          <a:p>
            <a:r>
              <a:rPr lang="en-US" sz="3200" b="1" dirty="0" smtClean="0"/>
              <a:t>When </a:t>
            </a:r>
            <a:r>
              <a:rPr lang="en-US" sz="3200" b="1" dirty="0"/>
              <a:t>we begin to take credit for this ministry and see it as ours, we set ourselves up for big problems. This is God’s ministry, not my ministry.</a:t>
            </a:r>
          </a:p>
        </p:txBody>
      </p:sp>
      <p:sp>
        <p:nvSpPr>
          <p:cNvPr id="3" name="Title 2"/>
          <p:cNvSpPr>
            <a:spLocks noGrp="1"/>
          </p:cNvSpPr>
          <p:nvPr>
            <p:ph type="title"/>
          </p:nvPr>
        </p:nvSpPr>
        <p:spPr>
          <a:xfrm>
            <a:off x="1676400" y="838200"/>
            <a:ext cx="5791200" cy="929640"/>
          </a:xfrm>
        </p:spPr>
        <p:txBody>
          <a:bodyPr>
            <a:noAutofit/>
          </a:bodyPr>
          <a:lstStyle/>
          <a:p>
            <a:r>
              <a:rPr lang="pt-BR" sz="2400" dirty="0" smtClean="0"/>
              <a:t>5. </a:t>
            </a:r>
            <a:r>
              <a:rPr lang="en-US" sz="2400" i="1" dirty="0" smtClean="0"/>
              <a:t>Seeing </a:t>
            </a:r>
            <a:r>
              <a:rPr lang="en-US" sz="2400" i="1" dirty="0"/>
              <a:t>this as My ministry – My people</a:t>
            </a:r>
          </a:p>
        </p:txBody>
      </p:sp>
      <p:sp>
        <p:nvSpPr>
          <p:cNvPr id="5" name="Slide Number Placeholder 4"/>
          <p:cNvSpPr>
            <a:spLocks noGrp="1"/>
          </p:cNvSpPr>
          <p:nvPr>
            <p:ph type="sldNum" sz="quarter" idx="15"/>
          </p:nvPr>
        </p:nvSpPr>
        <p:spPr/>
        <p:txBody>
          <a:bodyPr/>
          <a:lstStyle/>
          <a:p>
            <a:fld id="{5744759D-0EFF-4FB2-9CCE-04E00944F0FE}" type="slidenum">
              <a:rPr lang="en-US" smtClean="0"/>
              <a:pPr/>
              <a:t>7</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4260070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209800"/>
            <a:ext cx="8229600" cy="3886200"/>
          </a:xfrm>
        </p:spPr>
        <p:txBody>
          <a:bodyPr/>
          <a:lstStyle/>
          <a:p>
            <a:endParaRPr lang="pt-BR" sz="2400" b="1" dirty="0" smtClean="0"/>
          </a:p>
          <a:p>
            <a:r>
              <a:rPr lang="en-US" sz="3200" b="1" dirty="0" smtClean="0"/>
              <a:t>If </a:t>
            </a:r>
            <a:r>
              <a:rPr lang="en-US" sz="3200" b="1" dirty="0"/>
              <a:t>a new Christian is to become a successful follower of Jesus, there must be a change at the heart level, not just in the head. </a:t>
            </a:r>
            <a:r>
              <a:rPr lang="en-US" sz="3200" b="1" dirty="0" smtClean="0"/>
              <a:t/>
            </a:r>
            <a:br>
              <a:rPr lang="en-US" sz="3200" b="1" dirty="0" smtClean="0"/>
            </a:br>
            <a:r>
              <a:rPr lang="en-US" sz="3200" b="1" dirty="0" smtClean="0"/>
              <a:t>It </a:t>
            </a:r>
            <a:r>
              <a:rPr lang="en-US" sz="3200" b="1" dirty="0"/>
              <a:t>requires a change that goes beyond external change.</a:t>
            </a:r>
            <a:endParaRPr lang="en-US" sz="2800" b="1" dirty="0"/>
          </a:p>
        </p:txBody>
      </p:sp>
      <p:sp>
        <p:nvSpPr>
          <p:cNvPr id="3" name="Title 2"/>
          <p:cNvSpPr>
            <a:spLocks noGrp="1"/>
          </p:cNvSpPr>
          <p:nvPr>
            <p:ph type="title"/>
          </p:nvPr>
        </p:nvSpPr>
        <p:spPr>
          <a:xfrm>
            <a:off x="762000" y="381000"/>
            <a:ext cx="7620000" cy="1600200"/>
          </a:xfrm>
        </p:spPr>
        <p:txBody>
          <a:bodyPr>
            <a:normAutofit/>
          </a:bodyPr>
          <a:lstStyle/>
          <a:p>
            <a:r>
              <a:rPr lang="pt-BR" sz="2800" dirty="0" smtClean="0"/>
              <a:t>6. </a:t>
            </a:r>
            <a:r>
              <a:rPr lang="en-US" sz="2800" i="1" dirty="0" smtClean="0"/>
              <a:t>We </a:t>
            </a:r>
            <a:r>
              <a:rPr lang="en-US" sz="2800" i="1" dirty="0"/>
              <a:t>have head knowledge about the Christian </a:t>
            </a:r>
            <a:r>
              <a:rPr lang="en-US" sz="2800" i="1" dirty="0" smtClean="0"/>
              <a:t>life</a:t>
            </a:r>
            <a:r>
              <a:rPr lang="en-US" sz="2800" i="1" dirty="0"/>
              <a:t>, </a:t>
            </a:r>
            <a:r>
              <a:rPr lang="en-US" sz="2800" i="1" dirty="0" smtClean="0"/>
              <a:t>but </a:t>
            </a:r>
            <a:r>
              <a:rPr lang="en-US" sz="2800" i="1" dirty="0"/>
              <a:t>our heart remains </a:t>
            </a:r>
            <a:r>
              <a:rPr lang="en-US" sz="2800" i="1" dirty="0" smtClean="0"/>
              <a:t>unchanged.</a:t>
            </a:r>
            <a:endParaRPr lang="en-US" sz="2800" i="1"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8</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12864009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pt-BR" sz="2400" b="1" dirty="0" smtClean="0"/>
          </a:p>
          <a:p>
            <a:r>
              <a:rPr lang="en-US" sz="3200" b="1" dirty="0" smtClean="0"/>
              <a:t>There </a:t>
            </a:r>
            <a:r>
              <a:rPr lang="en-US" sz="3200" b="1" dirty="0"/>
              <a:t>is a real danger in success. We can start with great sense of needing God’s help, but as we become more skilled in our ministry we can begin to rely on our own competence instead of continuing to rely on the Lord.</a:t>
            </a:r>
            <a:endParaRPr lang="en-US" sz="2800" b="1" dirty="0"/>
          </a:p>
        </p:txBody>
      </p:sp>
      <p:sp>
        <p:nvSpPr>
          <p:cNvPr id="3" name="Title 2"/>
          <p:cNvSpPr>
            <a:spLocks noGrp="1"/>
          </p:cNvSpPr>
          <p:nvPr>
            <p:ph type="title"/>
          </p:nvPr>
        </p:nvSpPr>
        <p:spPr>
          <a:xfrm>
            <a:off x="1905000" y="975360"/>
            <a:ext cx="5334000" cy="701040"/>
          </a:xfrm>
        </p:spPr>
        <p:txBody>
          <a:bodyPr>
            <a:noAutofit/>
          </a:bodyPr>
          <a:lstStyle/>
          <a:p>
            <a:r>
              <a:rPr lang="en-US" sz="2800" dirty="0" smtClean="0"/>
              <a:t>7. </a:t>
            </a:r>
            <a:r>
              <a:rPr lang="en-US" sz="2800" i="1" dirty="0" smtClean="0"/>
              <a:t>Losing the anointing</a:t>
            </a:r>
            <a:endParaRPr lang="en-US" sz="2800" i="1" dirty="0"/>
          </a:p>
        </p:txBody>
      </p:sp>
      <p:sp>
        <p:nvSpPr>
          <p:cNvPr id="5" name="Slide Number Placeholder 4"/>
          <p:cNvSpPr>
            <a:spLocks noGrp="1"/>
          </p:cNvSpPr>
          <p:nvPr>
            <p:ph type="sldNum" sz="quarter" idx="15"/>
          </p:nvPr>
        </p:nvSpPr>
        <p:spPr/>
        <p:txBody>
          <a:bodyPr/>
          <a:lstStyle/>
          <a:p>
            <a:fld id="{5744759D-0EFF-4FB2-9CCE-04E00944F0FE}" type="slidenum">
              <a:rPr lang="en-US" smtClean="0"/>
              <a:pPr/>
              <a:t>9</a:t>
            </a:fld>
            <a:endParaRPr lang="en-US" dirty="0"/>
          </a:p>
        </p:txBody>
      </p:sp>
      <p:sp>
        <p:nvSpPr>
          <p:cNvPr id="6" name="Footer Placeholder 5"/>
          <p:cNvSpPr>
            <a:spLocks noGrp="1"/>
          </p:cNvSpPr>
          <p:nvPr>
            <p:ph type="ftr" sz="quarter" idx="16"/>
          </p:nvPr>
        </p:nvSpPr>
        <p:spPr/>
        <p:txBody>
          <a:bodyPr/>
          <a:lstStyle/>
          <a:p>
            <a:r>
              <a:rPr lang="de-DE" smtClean="0"/>
              <a:t>T501.10    iTeenChallenge.org       April 5, 2013</a:t>
            </a:r>
            <a:endParaRPr lang="en-US" dirty="0"/>
          </a:p>
        </p:txBody>
      </p:sp>
    </p:spTree>
    <p:extLst>
      <p:ext uri="{BB962C8B-B14F-4D97-AF65-F5344CB8AC3E}">
        <p14:creationId xmlns:p14="http://schemas.microsoft.com/office/powerpoint/2010/main" val="6490395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6c6277e475342a88f9359975c1e8cba7887de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 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155</TotalTime>
  <Words>690</Words>
  <Application>Microsoft Office PowerPoint</Application>
  <PresentationFormat>On-screen Show (4:3)</PresentationFormat>
  <Paragraphs>109</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Black Tie</vt:lpstr>
      <vt:lpstr>PowerPoint Presentation</vt:lpstr>
      <vt:lpstr> The Enemies of Christian Discipleship </vt:lpstr>
      <vt:lpstr>1. Apathy</vt:lpstr>
      <vt:lpstr>2. It’s messy</vt:lpstr>
      <vt:lpstr>3. It’s not popular</vt:lpstr>
      <vt:lpstr>4. Spiritual warfare</vt:lpstr>
      <vt:lpstr>5. Seeing this as My ministry – My people</vt:lpstr>
      <vt:lpstr>6. We have head knowledge about the Christian life, but our heart remains unchanged.</vt:lpstr>
      <vt:lpstr>7. Losing the anointing</vt:lpstr>
      <vt:lpstr>8. We become bored with the same old way of doing things.  The method loses its meaning. </vt:lpstr>
      <vt:lpstr>9. Delusion </vt:lpstr>
      <vt:lpstr>10. Enabling—offering the wrong kind of help </vt:lpstr>
      <vt:lpstr>Twelve reasons why people leave  Teen Challenge and relapse</vt:lpstr>
      <vt:lpstr>Twelve reasons why people leave Teen Challenge and relapse</vt:lpstr>
      <vt:lpstr>Twelve reasons why people leave Teen Challenge and relapse</vt:lpstr>
      <vt:lpstr>Twelve reasons why people leave Teen Challenge and relapse</vt:lpstr>
      <vt:lpstr>Doze razões por que as pessoas deixam o  Desafio Jovem e voltam ao vício Twelve reasons why people leave Teen Challenge and relapse</vt:lpstr>
      <vt:lpstr>PowerPoint Presentation</vt:lpstr>
      <vt:lpstr>Questions for discussion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Inimigos de Discipulado cristão</dc:title>
  <dc:creator>Gregg</dc:creator>
  <cp:lastModifiedBy>Dave Batty</cp:lastModifiedBy>
  <cp:revision>13</cp:revision>
  <dcterms:created xsi:type="dcterms:W3CDTF">2012-04-18T11:47:03Z</dcterms:created>
  <dcterms:modified xsi:type="dcterms:W3CDTF">2014-03-15T21:06:46Z</dcterms:modified>
</cp:coreProperties>
</file>